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5"/>
  </p:notesMasterIdLst>
  <p:sldIdLst>
    <p:sldId id="256" r:id="rId2"/>
    <p:sldId id="259" r:id="rId3"/>
    <p:sldId id="275" r:id="rId4"/>
    <p:sldId id="292" r:id="rId5"/>
    <p:sldId id="281" r:id="rId6"/>
    <p:sldId id="282" r:id="rId7"/>
    <p:sldId id="283" r:id="rId8"/>
    <p:sldId id="284" r:id="rId9"/>
    <p:sldId id="293" r:id="rId10"/>
    <p:sldId id="264" r:id="rId11"/>
    <p:sldId id="265" r:id="rId12"/>
    <p:sldId id="266" r:id="rId13"/>
    <p:sldId id="379" r:id="rId14"/>
    <p:sldId id="381" r:id="rId15"/>
    <p:sldId id="380" r:id="rId16"/>
    <p:sldId id="382" r:id="rId17"/>
    <p:sldId id="384" r:id="rId18"/>
    <p:sldId id="280" r:id="rId19"/>
    <p:sldId id="258" r:id="rId20"/>
    <p:sldId id="257" r:id="rId21"/>
    <p:sldId id="262" r:id="rId22"/>
    <p:sldId id="267" r:id="rId23"/>
    <p:sldId id="291" r:id="rId24"/>
    <p:sldId id="260" r:id="rId25"/>
    <p:sldId id="294" r:id="rId26"/>
    <p:sldId id="295" r:id="rId27"/>
    <p:sldId id="331" r:id="rId28"/>
    <p:sldId id="340" r:id="rId29"/>
    <p:sldId id="310" r:id="rId30"/>
    <p:sldId id="297" r:id="rId31"/>
    <p:sldId id="332" r:id="rId32"/>
    <p:sldId id="298" r:id="rId33"/>
    <p:sldId id="311" r:id="rId34"/>
    <p:sldId id="313" r:id="rId35"/>
    <p:sldId id="314" r:id="rId36"/>
    <p:sldId id="333" r:id="rId37"/>
    <p:sldId id="335" r:id="rId38"/>
    <p:sldId id="337" r:id="rId39"/>
    <p:sldId id="315" r:id="rId40"/>
    <p:sldId id="316" r:id="rId41"/>
    <p:sldId id="317" r:id="rId42"/>
    <p:sldId id="318" r:id="rId43"/>
    <p:sldId id="296" r:id="rId44"/>
    <p:sldId id="407" r:id="rId45"/>
    <p:sldId id="341" r:id="rId46"/>
    <p:sldId id="344" r:id="rId47"/>
    <p:sldId id="342" r:id="rId48"/>
    <p:sldId id="349" r:id="rId49"/>
    <p:sldId id="345" r:id="rId50"/>
    <p:sldId id="347" r:id="rId51"/>
    <p:sldId id="348" r:id="rId52"/>
    <p:sldId id="346" r:id="rId53"/>
    <p:sldId id="352" r:id="rId54"/>
    <p:sldId id="353" r:id="rId55"/>
    <p:sldId id="350" r:id="rId56"/>
    <p:sldId id="351" r:id="rId57"/>
    <p:sldId id="302" r:id="rId58"/>
    <p:sldId id="300" r:id="rId59"/>
    <p:sldId id="287" r:id="rId60"/>
    <p:sldId id="301" r:id="rId61"/>
    <p:sldId id="304" r:id="rId62"/>
    <p:sldId id="303" r:id="rId63"/>
    <p:sldId id="274" r:id="rId64"/>
    <p:sldId id="338" r:id="rId65"/>
    <p:sldId id="339" r:id="rId66"/>
    <p:sldId id="320" r:id="rId67"/>
    <p:sldId id="321" r:id="rId68"/>
    <p:sldId id="322" r:id="rId69"/>
    <p:sldId id="323" r:id="rId70"/>
    <p:sldId id="324" r:id="rId71"/>
    <p:sldId id="325" r:id="rId72"/>
    <p:sldId id="326" r:id="rId73"/>
    <p:sldId id="327" r:id="rId74"/>
    <p:sldId id="328" r:id="rId75"/>
    <p:sldId id="329" r:id="rId76"/>
    <p:sldId id="408" r:id="rId77"/>
    <p:sldId id="434" r:id="rId78"/>
    <p:sldId id="330" r:id="rId79"/>
    <p:sldId id="386" r:id="rId80"/>
    <p:sldId id="387" r:id="rId81"/>
    <p:sldId id="388" r:id="rId82"/>
    <p:sldId id="446" r:id="rId83"/>
    <p:sldId id="447" r:id="rId84"/>
    <p:sldId id="448" r:id="rId85"/>
    <p:sldId id="449" r:id="rId86"/>
    <p:sldId id="450" r:id="rId87"/>
    <p:sldId id="389" r:id="rId88"/>
    <p:sldId id="306" r:id="rId89"/>
    <p:sldId id="413" r:id="rId90"/>
    <p:sldId id="390" r:id="rId91"/>
    <p:sldId id="468" r:id="rId92"/>
    <p:sldId id="435" r:id="rId93"/>
    <p:sldId id="439" r:id="rId94"/>
    <p:sldId id="440" r:id="rId95"/>
    <p:sldId id="458" r:id="rId96"/>
    <p:sldId id="441" r:id="rId97"/>
    <p:sldId id="459" r:id="rId98"/>
    <p:sldId id="460" r:id="rId99"/>
    <p:sldId id="376" r:id="rId100"/>
    <p:sldId id="375" r:id="rId101"/>
    <p:sldId id="393" r:id="rId102"/>
    <p:sldId id="414" r:id="rId103"/>
    <p:sldId id="415" r:id="rId104"/>
    <p:sldId id="416" r:id="rId105"/>
    <p:sldId id="417" r:id="rId106"/>
    <p:sldId id="418" r:id="rId107"/>
    <p:sldId id="457" r:id="rId108"/>
    <p:sldId id="419" r:id="rId109"/>
    <p:sldId id="420" r:id="rId110"/>
    <p:sldId id="423" r:id="rId111"/>
    <p:sldId id="421" r:id="rId112"/>
    <p:sldId id="426" r:id="rId113"/>
    <p:sldId id="427" r:id="rId114"/>
    <p:sldId id="428" r:id="rId115"/>
    <p:sldId id="424" r:id="rId116"/>
    <p:sldId id="425" r:id="rId117"/>
    <p:sldId id="429" r:id="rId118"/>
    <p:sldId id="430" r:id="rId119"/>
    <p:sldId id="436" r:id="rId120"/>
    <p:sldId id="465" r:id="rId121"/>
    <p:sldId id="462" r:id="rId122"/>
    <p:sldId id="463" r:id="rId123"/>
    <p:sldId id="392" r:id="rId124"/>
    <p:sldId id="431" r:id="rId125"/>
    <p:sldId id="391" r:id="rId126"/>
    <p:sldId id="455" r:id="rId127"/>
    <p:sldId id="456" r:id="rId128"/>
    <p:sldId id="479" r:id="rId129"/>
    <p:sldId id="477" r:id="rId130"/>
    <p:sldId id="488" r:id="rId131"/>
    <p:sldId id="481" r:id="rId132"/>
    <p:sldId id="467" r:id="rId133"/>
    <p:sldId id="443" r:id="rId134"/>
    <p:sldId id="444" r:id="rId135"/>
    <p:sldId id="482" r:id="rId136"/>
    <p:sldId id="489" r:id="rId137"/>
    <p:sldId id="490" r:id="rId138"/>
    <p:sldId id="491" r:id="rId139"/>
    <p:sldId id="492" r:id="rId140"/>
    <p:sldId id="493" r:id="rId141"/>
    <p:sldId id="494" r:id="rId142"/>
    <p:sldId id="495" r:id="rId143"/>
    <p:sldId id="496" r:id="rId144"/>
    <p:sldId id="497" r:id="rId145"/>
    <p:sldId id="498" r:id="rId146"/>
    <p:sldId id="499" r:id="rId147"/>
    <p:sldId id="500" r:id="rId148"/>
    <p:sldId id="501" r:id="rId149"/>
    <p:sldId id="534" r:id="rId150"/>
    <p:sldId id="483" r:id="rId151"/>
    <p:sldId id="547" r:id="rId152"/>
    <p:sldId id="548" r:id="rId153"/>
    <p:sldId id="549" r:id="rId154"/>
    <p:sldId id="550" r:id="rId155"/>
    <p:sldId id="551" r:id="rId156"/>
    <p:sldId id="552" r:id="rId157"/>
    <p:sldId id="546" r:id="rId158"/>
    <p:sldId id="553" r:id="rId159"/>
    <p:sldId id="554" r:id="rId160"/>
    <p:sldId id="567" r:id="rId161"/>
    <p:sldId id="568" r:id="rId162"/>
    <p:sldId id="570" r:id="rId163"/>
    <p:sldId id="612" r:id="rId164"/>
    <p:sldId id="613" r:id="rId165"/>
    <p:sldId id="614" r:id="rId166"/>
    <p:sldId id="615" r:id="rId167"/>
    <p:sldId id="616" r:id="rId168"/>
    <p:sldId id="617" r:id="rId169"/>
    <p:sldId id="618" r:id="rId170"/>
    <p:sldId id="619" r:id="rId171"/>
    <p:sldId id="620" r:id="rId172"/>
    <p:sldId id="621" r:id="rId173"/>
    <p:sldId id="622" r:id="rId174"/>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CP/IP" id="{95FC95C8-ED85-4CB0-BA60-5561B0DF2E7B}">
          <p14:sldIdLst>
            <p14:sldId id="256"/>
            <p14:sldId id="259"/>
            <p14:sldId id="275"/>
          </p14:sldIdLst>
        </p14:section>
        <p14:section name="ip分級10進位" id="{0FB354DE-C434-453D-A0B9-A7FADA620B5B}">
          <p14:sldIdLst>
            <p14:sldId id="292"/>
            <p14:sldId id="281"/>
            <p14:sldId id="282"/>
            <p14:sldId id="283"/>
            <p14:sldId id="284"/>
          </p14:sldIdLst>
        </p14:section>
        <p14:section name="ip分級2進位" id="{A5F60C5C-44E6-426A-A42C-9A1AC6D889E3}">
          <p14:sldIdLst>
            <p14:sldId id="293"/>
            <p14:sldId id="264"/>
            <p14:sldId id="265"/>
            <p14:sldId id="266"/>
            <p14:sldId id="379"/>
            <p14:sldId id="381"/>
            <p14:sldId id="380"/>
            <p14:sldId id="382"/>
            <p14:sldId id="384"/>
            <p14:sldId id="280"/>
            <p14:sldId id="258"/>
          </p14:sldIdLst>
        </p14:section>
        <p14:section name="Private IP、Public IP" id="{E8783D71-06E7-4DD4-B277-BB9C972842D6}">
          <p14:sldIdLst>
            <p14:sldId id="257"/>
            <p14:sldId id="262"/>
          </p14:sldIdLst>
        </p14:section>
        <p14:section name="Private IP" id="{F734BE1C-F5A6-4CFE-A9F4-FFFFB771C92F}">
          <p14:sldIdLst>
            <p14:sldId id="267"/>
            <p14:sldId id="291"/>
            <p14:sldId id="260"/>
          </p14:sldIdLst>
        </p14:section>
        <p14:section name="Netmask或 Subnet mask" id="{65F515CF-7C6E-4A45-B0E6-B6D8A9B8D126}">
          <p14:sldIdLst>
            <p14:sldId id="294"/>
            <p14:sldId id="295"/>
          </p14:sldIdLst>
        </p14:section>
        <p14:section name="class C /24" id="{38C09C21-F7DF-4E52-8760-0ED6A9656832}">
          <p14:sldIdLst>
            <p14:sldId id="331"/>
            <p14:sldId id="340"/>
            <p14:sldId id="310"/>
            <p14:sldId id="297"/>
          </p14:sldIdLst>
        </p14:section>
        <p14:section name="class C /25" id="{EF633384-802A-4596-ABEF-A1E041A1B0E1}">
          <p14:sldIdLst>
            <p14:sldId id="332"/>
            <p14:sldId id="298"/>
            <p14:sldId id="311"/>
            <p14:sldId id="313"/>
            <p14:sldId id="314"/>
          </p14:sldIdLst>
        </p14:section>
        <p14:section name="class C /26" id="{61207B5E-5AC7-496B-9CFE-B673805BA4AC}">
          <p14:sldIdLst>
            <p14:sldId id="333"/>
            <p14:sldId id="335"/>
            <p14:sldId id="337"/>
            <p14:sldId id="315"/>
            <p14:sldId id="316"/>
            <p14:sldId id="317"/>
            <p14:sldId id="318"/>
          </p14:sldIdLst>
        </p14:section>
        <p14:section name="ip手動設定-ifconfig" id="{43BEF289-2C9D-43C0-9EEE-0CE28DC2F2C7}">
          <p14:sldIdLst>
            <p14:sldId id="296"/>
            <p14:sldId id="407"/>
            <p14:sldId id="341"/>
            <p14:sldId id="344"/>
            <p14:sldId id="342"/>
            <p14:sldId id="349"/>
            <p14:sldId id="345"/>
          </p14:sldIdLst>
        </p14:section>
        <p14:section name="阿寶ifconfig" id="{457C0651-0F65-4489-90F1-065662C900AD}">
          <p14:sldIdLst>
            <p14:sldId id="347"/>
            <p14:sldId id="348"/>
            <p14:sldId id="346"/>
            <p14:sldId id="352"/>
            <p14:sldId id="353"/>
            <p14:sldId id="350"/>
            <p14:sldId id="351"/>
          </p14:sldIdLst>
        </p14:section>
        <p14:section name="ping指令" id="{128FB13E-5D4E-4244-A86E-5B63F3DD3834}">
          <p14:sldIdLst>
            <p14:sldId id="302"/>
            <p14:sldId id="300"/>
            <p14:sldId id="287"/>
            <p14:sldId id="301"/>
            <p14:sldId id="304"/>
            <p14:sldId id="303"/>
            <p14:sldId id="274"/>
          </p14:sldIdLst>
        </p14:section>
        <p14:section name="練習" id="{9A7F93A7-C9F0-45F1-9B61-EC61DA21C3C8}">
          <p14:sldIdLst>
            <p14:sldId id="338"/>
            <p14:sldId id="339"/>
            <p14:sldId id="320"/>
            <p14:sldId id="321"/>
            <p14:sldId id="322"/>
            <p14:sldId id="323"/>
            <p14:sldId id="324"/>
            <p14:sldId id="325"/>
            <p14:sldId id="326"/>
            <p14:sldId id="327"/>
            <p14:sldId id="328"/>
            <p14:sldId id="329"/>
            <p14:sldId id="408"/>
            <p14:sldId id="434"/>
            <p14:sldId id="330"/>
            <p14:sldId id="386"/>
            <p14:sldId id="387"/>
            <p14:sldId id="388"/>
          </p14:sldIdLst>
        </p14:section>
        <p14:section name="練習netmask" id="{06950A43-EA01-46F8-93A2-B6F30654449D}">
          <p14:sldIdLst>
            <p14:sldId id="446"/>
            <p14:sldId id="447"/>
            <p14:sldId id="448"/>
            <p14:sldId id="449"/>
            <p14:sldId id="450"/>
            <p14:sldId id="389"/>
            <p14:sldId id="306"/>
            <p14:sldId id="413"/>
            <p14:sldId id="390"/>
            <p14:sldId id="468"/>
          </p14:sldIdLst>
        </p14:section>
        <p14:section name="關機" id="{EFB726ED-6F47-417C-A72E-63BDE6F1E6DC}">
          <p14:sldIdLst>
            <p14:sldId id="435"/>
            <p14:sldId id="439"/>
            <p14:sldId id="440"/>
          </p14:sldIdLst>
        </p14:section>
        <p14:section name="netplan" id="{AE7EEC07-6D45-4202-8B8D-2978683AFD95}">
          <p14:sldIdLst>
            <p14:sldId id="458"/>
            <p14:sldId id="441"/>
            <p14:sldId id="459"/>
            <p14:sldId id="460"/>
            <p14:sldId id="376"/>
            <p14:sldId id="375"/>
            <p14:sldId id="393"/>
            <p14:sldId id="414"/>
            <p14:sldId id="415"/>
            <p14:sldId id="416"/>
            <p14:sldId id="417"/>
            <p14:sldId id="418"/>
          </p14:sldIdLst>
        </p14:section>
        <p14:section name="練習" id="{0BB6AD67-7D2E-4ED7-91CA-A23F91365B03}">
          <p14:sldIdLst>
            <p14:sldId id="457"/>
          </p14:sldIdLst>
        </p14:section>
        <p14:section name="gateway" id="{A59D0460-F0C6-4121-AF4E-45B66AB88589}">
          <p14:sldIdLst>
            <p14:sldId id="419"/>
            <p14:sldId id="420"/>
            <p14:sldId id="423"/>
            <p14:sldId id="421"/>
            <p14:sldId id="426"/>
          </p14:sldIdLst>
        </p14:section>
        <p14:section name="route" id="{B226819D-C317-4DCF-B43E-37C5287EE291}">
          <p14:sldIdLst>
            <p14:sldId id="427"/>
            <p14:sldId id="428"/>
          </p14:sldIdLst>
        </p14:section>
        <p14:section name="netplan 加上Gateway" id="{F9A47236-D8D9-4AF5-BCDB-C4B19FA52B74}">
          <p14:sldIdLst>
            <p14:sldId id="424"/>
            <p14:sldId id="425"/>
            <p14:sldId id="429"/>
            <p14:sldId id="430"/>
            <p14:sldId id="436"/>
          </p14:sldIdLst>
        </p14:section>
        <p14:section name="DNS" id="{08115BA2-6B93-497C-97E1-D2E8B1AA9E64}">
          <p14:sldIdLst>
            <p14:sldId id="465"/>
            <p14:sldId id="462"/>
            <p14:sldId id="463"/>
          </p14:sldIdLst>
        </p14:section>
        <p14:section name="學校環境" id="{78693DB1-70E3-494D-86FA-C6B6B6059512}">
          <p14:sldIdLst>
            <p14:sldId id="392"/>
            <p14:sldId id="431"/>
            <p14:sldId id="391"/>
          </p14:sldIdLst>
        </p14:section>
        <p14:section name="阿寶機在學校能上網" id="{759DB899-D147-4A1A-84D2-5322E5B39795}">
          <p14:sldIdLst>
            <p14:sldId id="455"/>
            <p14:sldId id="456"/>
            <p14:sldId id="479"/>
            <p14:sldId id="477"/>
            <p14:sldId id="488"/>
            <p14:sldId id="481"/>
            <p14:sldId id="467"/>
            <p14:sldId id="443"/>
            <p14:sldId id="444"/>
            <p14:sldId id="482"/>
            <p14:sldId id="489"/>
            <p14:sldId id="490"/>
            <p14:sldId id="491"/>
            <p14:sldId id="492"/>
            <p14:sldId id="493"/>
            <p14:sldId id="494"/>
            <p14:sldId id="495"/>
            <p14:sldId id="496"/>
            <p14:sldId id="497"/>
            <p14:sldId id="498"/>
            <p14:sldId id="499"/>
            <p14:sldId id="500"/>
            <p14:sldId id="501"/>
            <p14:sldId id="534"/>
            <p14:sldId id="483"/>
            <p14:sldId id="547"/>
            <p14:sldId id="548"/>
            <p14:sldId id="549"/>
            <p14:sldId id="550"/>
            <p14:sldId id="551"/>
            <p14:sldId id="552"/>
            <p14:sldId id="546"/>
            <p14:sldId id="553"/>
            <p14:sldId id="554"/>
            <p14:sldId id="567"/>
            <p14:sldId id="568"/>
            <p14:sldId id="570"/>
          </p14:sldIdLst>
        </p14:section>
        <p14:section name="Bash scrip設定網路" id="{1993207F-3184-4C3C-A451-3FE75062D99D}">
          <p14:sldIdLst/>
        </p14:section>
        <p14:section name="取出ip-mask-gw-dns" id="{D9BD1FAE-BFCC-4D60-B32A-6625AB2EA988}">
          <p14:sldIdLst/>
        </p14:section>
        <p14:section name="綜合練習1" id="{C8D61E8F-9400-40D2-8C36-E27134276567}">
          <p14:sldIdLst/>
        </p14:section>
        <p14:section name="NOPASSWD-bashrc" id="{AAFD8E45-8B92-4A8A-B995-CF0B26946506}">
          <p14:sldIdLst>
            <p14:sldId id="612"/>
            <p14:sldId id="613"/>
          </p14:sldIdLst>
        </p14:section>
        <p14:section name="/etc/sudoers" id="{391EB814-D083-4A79-9E2F-E7D12F7A5C02}">
          <p14:sldIdLst>
            <p14:sldId id="614"/>
            <p14:sldId id="615"/>
            <p14:sldId id="616"/>
          </p14:sldIdLst>
        </p14:section>
        <p14:section name=".bashrc" id="{56C6449D-84FC-4B5E-81A9-8DB7A608C820}">
          <p14:sldIdLst>
            <p14:sldId id="617"/>
            <p14:sldId id="618"/>
            <p14:sldId id="619"/>
            <p14:sldId id="620"/>
            <p14:sldId id="621"/>
            <p14:sldId id="62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473" autoAdjust="0"/>
    <p:restoredTop sz="87692" autoAdjust="0"/>
  </p:normalViewPr>
  <p:slideViewPr>
    <p:cSldViewPr snapToGrid="0">
      <p:cViewPr varScale="1">
        <p:scale>
          <a:sx n="48" d="100"/>
          <a:sy n="48" d="100"/>
        </p:scale>
        <p:origin x="696" y="48"/>
      </p:cViewPr>
      <p:guideLst/>
    </p:cSldViewPr>
  </p:slideViewPr>
  <p:notesTextViewPr>
    <p:cViewPr>
      <p:scale>
        <a:sx n="1" d="1"/>
        <a:sy n="1" d="1"/>
      </p:scale>
      <p:origin x="0" y="0"/>
    </p:cViewPr>
  </p:notesTextViewPr>
  <p:sorterViewPr>
    <p:cViewPr varScale="1">
      <p:scale>
        <a:sx n="100" d="100"/>
        <a:sy n="100" d="100"/>
      </p:scale>
      <p:origin x="0" y="-52937"/>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viewProps" Target="viewProps.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notesMaster" Target="notesMasters/notes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DEC016-C920-461B-8407-95CD2F269649}" type="datetimeFigureOut">
              <a:rPr lang="zh-TW" altLang="en-US" smtClean="0"/>
              <a:t>2020/11/4</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D4D9EB-02BE-433B-AF42-55DA0B4DE093}" type="slidenum">
              <a:rPr lang="zh-TW" altLang="en-US" smtClean="0"/>
              <a:t>‹#›</a:t>
            </a:fld>
            <a:endParaRPr lang="zh-TW" altLang="en-US"/>
          </a:p>
        </p:txBody>
      </p:sp>
    </p:spTree>
    <p:extLst>
      <p:ext uri="{BB962C8B-B14F-4D97-AF65-F5344CB8AC3E}">
        <p14:creationId xmlns:p14="http://schemas.microsoft.com/office/powerpoint/2010/main" val="203968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serverfault.com/questions/325800/what-is-and-what-problems-result-in-a-carrier-error" TargetMode="External"/><Relationship Id="rId2" Type="http://schemas.openxmlformats.org/officeDocument/2006/relationships/slide" Target="../slides/slide46.xml"/><Relationship Id="rId1" Type="http://schemas.openxmlformats.org/officeDocument/2006/relationships/notesMaster" Target="../notesMasters/notesMaster1.xml"/><Relationship Id="rId6" Type="http://schemas.openxmlformats.org/officeDocument/2006/relationships/hyperlink" Target="https://kknews.cc/code/xqqxzb9.html" TargetMode="External"/><Relationship Id="rId5" Type="http://schemas.openxmlformats.org/officeDocument/2006/relationships/hyperlink" Target="https://jaseywang.me/2014/08/16/ifconfig-%E4%B8%8B%E9%9D%A2%E7%9A%84%E4%B8%80%E4%BA%9B%E5%AD%97%E6%AE%B5errors-dropped-overruns/" TargetMode="External"/><Relationship Id="rId4" Type="http://schemas.openxmlformats.org/officeDocument/2006/relationships/hyperlink" Target="http://en.wikipedia.org/wiki/Duplex_mismatch"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serverfault.com/questions/325800/what-is-and-what-problems-result-in-a-carrier-error"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en.wikipedia.org/wiki/Duplex_mismatch"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zh.wikipedia.org/wiki/%E4%BE%86%E5%9B%9E%E9%80%9A%E8%A8%8A%E5%BB%B6%E9%81%B2" TargetMode="External"/><Relationship Id="rId2" Type="http://schemas.openxmlformats.org/officeDocument/2006/relationships/slide" Target="../slides/slide57.xml"/><Relationship Id="rId1" Type="http://schemas.openxmlformats.org/officeDocument/2006/relationships/notesMaster" Target="../notesMasters/notesMaster1.xml"/><Relationship Id="rId5" Type="http://schemas.openxmlformats.org/officeDocument/2006/relationships/hyperlink" Target="https://www.lifewire.com/ping-command-2618099" TargetMode="External"/><Relationship Id="rId4" Type="http://schemas.openxmlformats.org/officeDocument/2006/relationships/hyperlink" Target="https://blog.gtwang.org/linux/ping-and-arp-scan-ip-mac-address-script/"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linux.vbird.org/linux_server/0110network_basic.php#tcpip_network_icmp"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itread01.com/content/1549136182.html"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linux.vbird.org/linux_basic/0560daemons.php"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netplan.io/examples"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manpages.ubuntu.com/manpages/bionic/man5/systemd.network.5.html" TargetMode="External"/><Relationship Id="rId2" Type="http://schemas.openxmlformats.org/officeDocument/2006/relationships/slide" Target="../slides/slide101.xml"/><Relationship Id="rId1" Type="http://schemas.openxmlformats.org/officeDocument/2006/relationships/notesMaster" Target="../notesMasters/notesMaster1.xml"/><Relationship Id="rId4" Type="http://schemas.openxmlformats.org/officeDocument/2006/relationships/hyperlink" Target="https://www.hi-linux.com/posts/49513.html"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8" Type="http://schemas.openxmlformats.org/officeDocument/2006/relationships/hyperlink" Target="https://zh.wikipedia.org/wiki/Alpine" TargetMode="External"/><Relationship Id="rId3" Type="http://schemas.openxmlformats.org/officeDocument/2006/relationships/hyperlink" Target="https://zh.wikipedia.org/wiki/Debian" TargetMode="External"/><Relationship Id="rId7" Type="http://schemas.openxmlformats.org/officeDocument/2006/relationships/hyperlink" Target="https://zh.wikipedia.org/wiki/Fedora" TargetMode="External"/><Relationship Id="rId2" Type="http://schemas.openxmlformats.org/officeDocument/2006/relationships/slide" Target="../slides/slide133.xml"/><Relationship Id="rId1" Type="http://schemas.openxmlformats.org/officeDocument/2006/relationships/notesMaster" Target="../notesMasters/notesMaster1.xml"/><Relationship Id="rId6" Type="http://schemas.openxmlformats.org/officeDocument/2006/relationships/hyperlink" Target="https://zh.wikipedia.org/wiki/Red_Hat_Linux" TargetMode="External"/><Relationship Id="rId5" Type="http://schemas.openxmlformats.org/officeDocument/2006/relationships/hyperlink" Target="https://zh.wikipedia.org/wiki/CentOS" TargetMode="External"/><Relationship Id="rId4" Type="http://schemas.openxmlformats.org/officeDocument/2006/relationships/hyperlink" Target="https://zh.wikipedia.org/zh-tw/Ubuntu" TargetMode="Externa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blog.gtwang.org/linux/nmap-command-examples-tutorials/" TargetMode="External"/><Relationship Id="rId2" Type="http://schemas.openxmlformats.org/officeDocument/2006/relationships/slide" Target="../slides/slide135.xml"/><Relationship Id="rId1" Type="http://schemas.openxmlformats.org/officeDocument/2006/relationships/notesMaster" Target="../notesMasters/notesMaster1.xml"/><Relationship Id="rId6" Type="http://schemas.openxmlformats.org/officeDocument/2006/relationships/hyperlink" Target="https://www.itread01.com/content/1518679211.html" TargetMode="External"/><Relationship Id="rId5" Type="http://schemas.openxmlformats.org/officeDocument/2006/relationships/hyperlink" Target="https://www.itread01.com/hkhkqiyx.html" TargetMode="External"/><Relationship Id="rId4" Type="http://schemas.openxmlformats.org/officeDocument/2006/relationships/hyperlink" Target="https://ithelp.ithome.com.tw/m/articles/10216258" TargetMode="Externa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benjr.tw/28087" TargetMode="External"/><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www.arthurtoday.com/2015/06/ubuntu-nmap-port-scan.html" TargetMode="External"/><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blog.gtwang.org/linux/nmap-command-examples-tutorials/" TargetMode="External"/><Relationship Id="rId2" Type="http://schemas.openxmlformats.org/officeDocument/2006/relationships/slide" Target="../slides/slide160.xml"/><Relationship Id="rId1" Type="http://schemas.openxmlformats.org/officeDocument/2006/relationships/notesMaster" Target="../notesMasters/notesMaster1.xml"/><Relationship Id="rId6" Type="http://schemas.openxmlformats.org/officeDocument/2006/relationships/hyperlink" Target="https://www.itread01.com/content/1518679211.html" TargetMode="External"/><Relationship Id="rId5" Type="http://schemas.openxmlformats.org/officeDocument/2006/relationships/hyperlink" Target="https://www.itread01.com/hkhkqiyx.html" TargetMode="External"/><Relationship Id="rId4" Type="http://schemas.openxmlformats.org/officeDocument/2006/relationships/hyperlink" Target="https://ithelp.ithome.com.tw/m/articles/10216258"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kknews.cc/zh-tw/code/egojj6y.html" TargetMode="External"/><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www.runoob.com/linux/linux-command-manual.html" TargetMode="External"/><Relationship Id="rId2" Type="http://schemas.openxmlformats.org/officeDocument/2006/relationships/slide" Target="../slides/slide169.xml"/><Relationship Id="rId1" Type="http://schemas.openxmlformats.org/officeDocument/2006/relationships/notesMaster" Target="../notesMasters/notesMaster1.xml"/><Relationship Id="rId4" Type="http://schemas.openxmlformats.org/officeDocument/2006/relationships/hyperlink" Target="http://n.sfs.tw/mymedia/index/10007" TargetMode="Externa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2^32=4,294,967,296</a:t>
            </a:r>
            <a:r>
              <a:rPr lang="zh-TW" altLang="en-US" dirty="0" smtClean="0"/>
              <a:t>約</a:t>
            </a:r>
            <a:r>
              <a:rPr lang="en-US" altLang="zh-TW" dirty="0" smtClean="0"/>
              <a:t>42</a:t>
            </a:r>
            <a:r>
              <a:rPr lang="zh-TW" altLang="en-US" dirty="0" smtClean="0"/>
              <a:t>億</a:t>
            </a:r>
            <a:r>
              <a:rPr lang="en-US" altLang="zh-TW" dirty="0" smtClean="0"/>
              <a:t>9</a:t>
            </a:r>
          </a:p>
          <a:p>
            <a:endParaRPr lang="en-US" altLang="zh-TW" dirty="0" smtClean="0"/>
          </a:p>
          <a:p>
            <a:r>
              <a:rPr lang="en-US" altLang="zh-TW" dirty="0" smtClean="0"/>
              <a:t>Internet Protocol version 4 (IPv4) </a:t>
            </a:r>
          </a:p>
          <a:p>
            <a:r>
              <a:rPr lang="en-US" altLang="zh-TW" dirty="0" smtClean="0"/>
              <a:t>Internet</a:t>
            </a:r>
            <a:r>
              <a:rPr lang="zh-TW" altLang="en-US" dirty="0" smtClean="0"/>
              <a:t>協議版本</a:t>
            </a:r>
            <a:r>
              <a:rPr lang="en-US" altLang="zh-TW" dirty="0" smtClean="0"/>
              <a:t>4</a:t>
            </a:r>
            <a:r>
              <a:rPr lang="zh-TW" altLang="en-US" dirty="0" smtClean="0"/>
              <a:t>（</a:t>
            </a:r>
            <a:r>
              <a:rPr lang="en-US" altLang="zh-TW" dirty="0" smtClean="0"/>
              <a:t>IPv4</a:t>
            </a:r>
            <a:r>
              <a:rPr lang="zh-TW" altLang="en-US" dirty="0" smtClean="0"/>
              <a:t>）將</a:t>
            </a:r>
            <a:r>
              <a:rPr lang="en-US" altLang="zh-TW" dirty="0" smtClean="0"/>
              <a:t>IP</a:t>
            </a:r>
            <a:r>
              <a:rPr lang="zh-TW" altLang="en-US" dirty="0" smtClean="0"/>
              <a:t>地址定義為</a:t>
            </a:r>
            <a:r>
              <a:rPr lang="en-US" altLang="zh-TW" dirty="0" smtClean="0"/>
              <a:t>32</a:t>
            </a:r>
            <a:r>
              <a:rPr lang="zh-TW" altLang="en-US" dirty="0" smtClean="0"/>
              <a:t>位元</a:t>
            </a:r>
            <a:r>
              <a:rPr lang="en-US" altLang="zh-TW" dirty="0" smtClean="0"/>
              <a:t>(BIT)</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u="none" strike="noStrike" kern="1200" dirty="0" smtClean="0">
                <a:solidFill>
                  <a:schemeClr val="tx1"/>
                </a:solidFill>
                <a:effectLst/>
                <a:latin typeface="+mn-lt"/>
                <a:ea typeface="+mn-ea"/>
                <a:cs typeface="+mn-cs"/>
              </a:rPr>
              <a:t>到</a:t>
            </a:r>
            <a:r>
              <a:rPr lang="en-US" altLang="zh-TW" sz="1200" b="0" i="0" u="none" strike="noStrike" kern="1200" dirty="0" smtClean="0">
                <a:solidFill>
                  <a:schemeClr val="tx1"/>
                </a:solidFill>
                <a:effectLst/>
                <a:latin typeface="+mn-lt"/>
                <a:ea typeface="+mn-ea"/>
                <a:cs typeface="+mn-cs"/>
              </a:rPr>
              <a:t>1998</a:t>
            </a:r>
            <a:r>
              <a:rPr lang="zh-TW" altLang="en-US" sz="1200" b="0" i="0" u="none" strike="noStrike" kern="1200" dirty="0" smtClean="0">
                <a:solidFill>
                  <a:schemeClr val="tx1"/>
                </a:solidFill>
                <a:effectLst/>
                <a:latin typeface="+mn-lt"/>
                <a:ea typeface="+mn-ea"/>
                <a:cs typeface="+mn-cs"/>
              </a:rPr>
              <a:t>年，互聯網工程任務組（</a:t>
            </a:r>
            <a:r>
              <a:rPr lang="en-US" altLang="zh-TW" sz="1200" b="0" i="0" u="none" strike="noStrike" kern="1200" dirty="0" smtClean="0">
                <a:solidFill>
                  <a:schemeClr val="tx1"/>
                </a:solidFill>
                <a:effectLst/>
                <a:latin typeface="+mn-lt"/>
                <a:ea typeface="+mn-ea"/>
                <a:cs typeface="+mn-cs"/>
              </a:rPr>
              <a:t>IETF</a:t>
            </a:r>
            <a:r>
              <a:rPr lang="zh-TW" altLang="en-US" sz="1200" b="0" i="0" u="none" strike="noStrike" kern="1200" dirty="0" smtClean="0">
                <a:solidFill>
                  <a:schemeClr val="tx1"/>
                </a:solidFill>
                <a:effectLst/>
                <a:latin typeface="+mn-lt"/>
                <a:ea typeface="+mn-ea"/>
                <a:cs typeface="+mn-cs"/>
              </a:rPr>
              <a:t>）已正式確定了後續協議。</a:t>
            </a:r>
            <a:r>
              <a:rPr lang="en-US" altLang="zh-TW" sz="1200" b="0" i="0" u="none" strike="noStrike" kern="1200" dirty="0" smtClean="0">
                <a:solidFill>
                  <a:schemeClr val="tx1"/>
                </a:solidFill>
                <a:effectLst/>
                <a:latin typeface="+mn-lt"/>
                <a:ea typeface="+mn-ea"/>
                <a:cs typeface="+mn-cs"/>
              </a:rPr>
              <a:t>IPv6</a:t>
            </a:r>
            <a:r>
              <a:rPr lang="zh-TW" altLang="en-US" sz="1200" b="0" i="0" u="none" strike="noStrike" kern="1200" dirty="0" smtClean="0">
                <a:solidFill>
                  <a:schemeClr val="tx1"/>
                </a:solidFill>
                <a:effectLst/>
                <a:latin typeface="+mn-lt"/>
                <a:ea typeface="+mn-ea"/>
                <a:cs typeface="+mn-cs"/>
              </a:rPr>
              <a:t>使用</a:t>
            </a:r>
            <a:r>
              <a:rPr lang="en-US" altLang="zh-TW" sz="1200" b="0" i="0" u="none" strike="noStrike" kern="1200" dirty="0" smtClean="0">
                <a:solidFill>
                  <a:schemeClr val="tx1"/>
                </a:solidFill>
                <a:effectLst/>
                <a:latin typeface="+mn-lt"/>
                <a:ea typeface="+mn-ea"/>
                <a:cs typeface="+mn-cs"/>
              </a:rPr>
              <a:t>128</a:t>
            </a:r>
            <a:r>
              <a:rPr lang="zh-TW" altLang="en-US" dirty="0" smtClean="0"/>
              <a:t>位元</a:t>
            </a:r>
            <a:r>
              <a:rPr lang="en-US" altLang="zh-TW" dirty="0" smtClean="0"/>
              <a:t>(BIT)</a:t>
            </a:r>
          </a:p>
          <a:p>
            <a:r>
              <a:rPr lang="zh-TW" altLang="en-US" sz="1200" b="0" i="0" u="none" strike="noStrike" kern="1200" dirty="0" smtClean="0">
                <a:solidFill>
                  <a:schemeClr val="tx1"/>
                </a:solidFill>
                <a:effectLst/>
                <a:latin typeface="+mn-lt"/>
                <a:ea typeface="+mn-ea"/>
                <a:cs typeface="+mn-cs"/>
              </a:rPr>
              <a:t>，理論上允許</a:t>
            </a:r>
            <a:r>
              <a:rPr lang="en-US" altLang="zh-TW" sz="1200" b="0" i="0" u="none" strike="noStrike" kern="1200" dirty="0" smtClean="0">
                <a:solidFill>
                  <a:schemeClr val="tx1"/>
                </a:solidFill>
                <a:effectLst/>
                <a:latin typeface="+mn-lt"/>
                <a:ea typeface="+mn-ea"/>
                <a:cs typeface="+mn-cs"/>
              </a:rPr>
              <a:t>2 ^128</a:t>
            </a:r>
            <a:r>
              <a:rPr lang="zh-TW" altLang="en-US" sz="1200" b="0" i="0" u="none" strike="noStrike" kern="1200" dirty="0" smtClean="0">
                <a:solidFill>
                  <a:schemeClr val="tx1"/>
                </a:solidFill>
                <a:effectLst/>
                <a:latin typeface="+mn-lt"/>
                <a:ea typeface="+mn-ea"/>
                <a:cs typeface="+mn-cs"/>
              </a:rPr>
              <a:t>或大約</a:t>
            </a:r>
            <a:r>
              <a:rPr lang="en-US" altLang="zh-TW" sz="1200" b="0" i="0" u="none" strike="noStrike" kern="1200" dirty="0" smtClean="0">
                <a:solidFill>
                  <a:schemeClr val="tx1"/>
                </a:solidFill>
                <a:effectLst/>
                <a:latin typeface="+mn-lt"/>
                <a:ea typeface="+mn-ea"/>
                <a:cs typeface="+mn-cs"/>
              </a:rPr>
              <a:t>3.4 × 10 ^38</a:t>
            </a:r>
            <a:r>
              <a:rPr lang="zh-TW" altLang="en-US" sz="1200" b="0" i="0" u="none" strike="noStrike" kern="1200" dirty="0" smtClean="0">
                <a:solidFill>
                  <a:schemeClr val="tx1"/>
                </a:solidFill>
                <a:effectLst/>
                <a:latin typeface="+mn-lt"/>
                <a:ea typeface="+mn-ea"/>
                <a:cs typeface="+mn-cs"/>
              </a:rPr>
              <a:t>個地址。</a:t>
            </a:r>
            <a:r>
              <a:rPr lang="zh-TW" altLang="en-US" dirty="0" smtClean="0"/>
              <a:t> </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2</a:t>
            </a:fld>
            <a:endParaRPr lang="zh-TW" altLang="en-US"/>
          </a:p>
        </p:txBody>
      </p:sp>
    </p:spTree>
    <p:extLst>
      <p:ext uri="{BB962C8B-B14F-4D97-AF65-F5344CB8AC3E}">
        <p14:creationId xmlns:p14="http://schemas.microsoft.com/office/powerpoint/2010/main" val="14159098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smtClean="0">
                <a:solidFill>
                  <a:schemeClr val="tx1"/>
                </a:solidFill>
                <a:effectLst/>
                <a:latin typeface="+mn-lt"/>
                <a:ea typeface="+mn-ea"/>
                <a:cs typeface="+mn-cs"/>
              </a:rPr>
              <a:t>127.x.x.x </a:t>
            </a:r>
            <a:r>
              <a:rPr lang="zh-TW" altLang="en-US" sz="1200" b="0" i="0" kern="1200" dirty="0" smtClean="0">
                <a:solidFill>
                  <a:schemeClr val="tx1"/>
                </a:solidFill>
                <a:effectLst/>
                <a:latin typeface="+mn-lt"/>
                <a:ea typeface="+mn-ea"/>
                <a:cs typeface="+mn-cs"/>
              </a:rPr>
              <a:t>是用來做 </a:t>
            </a:r>
            <a:r>
              <a:rPr lang="en-US" altLang="zh-TW" sz="1200" b="0" i="0" kern="1200" dirty="0" smtClean="0">
                <a:solidFill>
                  <a:schemeClr val="tx1"/>
                </a:solidFill>
                <a:effectLst/>
                <a:latin typeface="+mn-lt"/>
                <a:ea typeface="+mn-ea"/>
                <a:cs typeface="+mn-cs"/>
              </a:rPr>
              <a:t>loopback </a:t>
            </a:r>
            <a:r>
              <a:rPr lang="zh-TW" altLang="en-US" sz="1200" b="0" i="0" kern="1200" dirty="0" smtClean="0">
                <a:solidFill>
                  <a:schemeClr val="tx1"/>
                </a:solidFill>
                <a:effectLst/>
                <a:latin typeface="+mn-lt"/>
                <a:ea typeface="+mn-ea"/>
                <a:cs typeface="+mn-cs"/>
              </a:rPr>
              <a:t>的</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習慣上，大部份系統都</a:t>
            </a:r>
            <a:r>
              <a:rPr lang="zh-TW" altLang="en-US" sz="1200" b="0" i="0" kern="1200" smtClean="0">
                <a:solidFill>
                  <a:schemeClr val="tx1"/>
                </a:solidFill>
                <a:effectLst/>
                <a:latin typeface="+mn-lt"/>
                <a:ea typeface="+mn-ea"/>
                <a:cs typeface="+mn-cs"/>
              </a:rPr>
              <a:t>指定 </a:t>
            </a:r>
            <a:r>
              <a:rPr lang="en-US" altLang="zh-TW" sz="1200" b="0" i="0" kern="1200" smtClean="0">
                <a:solidFill>
                  <a:schemeClr val="tx1"/>
                </a:solidFill>
                <a:effectLst/>
                <a:latin typeface="+mn-lt"/>
                <a:ea typeface="+mn-ea"/>
                <a:cs typeface="+mn-cs"/>
              </a:rPr>
              <a:t>127.0.0.1 </a:t>
            </a:r>
            <a:r>
              <a:rPr lang="zh-TW" altLang="en-US" sz="1200" b="0" i="0" kern="1200" dirty="0" smtClean="0">
                <a:solidFill>
                  <a:schemeClr val="tx1"/>
                </a:solidFill>
                <a:effectLst/>
                <a:latin typeface="+mn-lt"/>
                <a:ea typeface="+mn-ea"/>
                <a:cs typeface="+mn-cs"/>
              </a:rPr>
              <a:t>為 </a:t>
            </a:r>
            <a:r>
              <a:rPr lang="en-US" altLang="zh-TW" sz="1200" b="0" i="0" kern="1200" dirty="0" smtClean="0">
                <a:solidFill>
                  <a:schemeClr val="tx1"/>
                </a:solidFill>
                <a:effectLst/>
                <a:latin typeface="+mn-lt"/>
                <a:ea typeface="+mn-ea"/>
                <a:cs typeface="+mn-cs"/>
              </a:rPr>
              <a:t>loopback </a:t>
            </a:r>
            <a:r>
              <a:rPr lang="zh-TW" altLang="en-US" sz="1200" b="0" i="0" kern="1200" dirty="0" smtClean="0">
                <a:solidFill>
                  <a:schemeClr val="tx1"/>
                </a:solidFill>
                <a:effectLst/>
                <a:latin typeface="+mn-lt"/>
                <a:ea typeface="+mn-ea"/>
                <a:cs typeface="+mn-cs"/>
              </a:rPr>
              <a:t>位址，如果您打指令 </a:t>
            </a:r>
            <a:r>
              <a:rPr lang="en-US" altLang="zh-TW" sz="1200" b="0" i="0" kern="1200" dirty="0" err="1" smtClean="0">
                <a:solidFill>
                  <a:schemeClr val="tx1"/>
                </a:solidFill>
                <a:effectLst/>
                <a:latin typeface="+mn-lt"/>
                <a:ea typeface="+mn-ea"/>
                <a:cs typeface="+mn-cs"/>
              </a:rPr>
              <a:t>ifconfig</a:t>
            </a:r>
            <a:r>
              <a:rPr lang="en-US" altLang="zh-TW" sz="1200" b="0" i="0" kern="1200" dirty="0" smtClean="0">
                <a:solidFill>
                  <a:schemeClr val="tx1"/>
                </a:solidFill>
                <a:effectLst/>
                <a:latin typeface="+mn-lt"/>
                <a:ea typeface="+mn-ea"/>
                <a:cs typeface="+mn-cs"/>
              </a:rPr>
              <a:t> lo0</a:t>
            </a:r>
            <a:r>
              <a:rPr lang="zh-TW" altLang="en-US" sz="1200" b="0" i="0" kern="1200" dirty="0" smtClean="0">
                <a:solidFill>
                  <a:schemeClr val="tx1"/>
                </a:solidFill>
                <a:effectLst/>
                <a:latin typeface="+mn-lt"/>
                <a:ea typeface="+mn-ea"/>
                <a:cs typeface="+mn-cs"/>
              </a:rPr>
              <a:t>，您也會</a:t>
            </a:r>
            <a:r>
              <a:rPr lang="zh-TW" altLang="en-US" sz="1200" b="0" i="0" kern="1200" smtClean="0">
                <a:solidFill>
                  <a:schemeClr val="tx1"/>
                </a:solidFill>
                <a:effectLst/>
                <a:latin typeface="+mn-lt"/>
                <a:ea typeface="+mn-ea"/>
                <a:cs typeface="+mn-cs"/>
              </a:rPr>
              <a:t>看到 </a:t>
            </a:r>
            <a:r>
              <a:rPr lang="en-US" altLang="zh-TW" sz="1200" b="0" i="0" kern="1200" smtClean="0">
                <a:solidFill>
                  <a:schemeClr val="tx1"/>
                </a:solidFill>
                <a:effectLst/>
                <a:latin typeface="+mn-lt"/>
                <a:ea typeface="+mn-ea"/>
                <a:cs typeface="+mn-cs"/>
              </a:rPr>
              <a:t>127.0.0.1 </a:t>
            </a:r>
            <a:r>
              <a:rPr lang="zh-TW" altLang="en-US" sz="1200" b="0" i="0" kern="1200" dirty="0" smtClean="0">
                <a:solidFill>
                  <a:schemeClr val="tx1"/>
                </a:solidFill>
                <a:effectLst/>
                <a:latin typeface="+mn-lt"/>
                <a:ea typeface="+mn-ea"/>
                <a:cs typeface="+mn-cs"/>
              </a:rPr>
              <a:t>這個 </a:t>
            </a:r>
            <a:r>
              <a:rPr lang="en-US" altLang="zh-TW" sz="1200" b="0" i="0" kern="1200" dirty="0" smtClean="0">
                <a:solidFill>
                  <a:schemeClr val="tx1"/>
                </a:solidFill>
                <a:effectLst/>
                <a:latin typeface="+mn-lt"/>
                <a:ea typeface="+mn-ea"/>
                <a:cs typeface="+mn-cs"/>
              </a:rPr>
              <a:t>IP)</a:t>
            </a:r>
            <a:r>
              <a:rPr lang="zh-TW" altLang="en-US" sz="1200" b="0" i="0" kern="1200" dirty="0" smtClean="0">
                <a:solidFill>
                  <a:schemeClr val="tx1"/>
                </a:solidFill>
                <a:effectLst/>
                <a:latin typeface="+mn-lt"/>
                <a:ea typeface="+mn-ea"/>
                <a:cs typeface="+mn-cs"/>
              </a:rPr>
              <a:t>，所以實際上能用的Ａ級位址就減少了</a:t>
            </a:r>
            <a:endParaRPr lang="en-US" altLang="zh-TW" sz="1200" b="0" i="0" kern="120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如果是以“</a:t>
            </a:r>
            <a:r>
              <a:rPr lang="en-US" altLang="zh-TW" sz="1200" b="0" i="0" kern="1200" dirty="0" smtClean="0">
                <a:solidFill>
                  <a:schemeClr val="tx1"/>
                </a:solidFill>
                <a:effectLst/>
                <a:latin typeface="+mn-lt"/>
                <a:ea typeface="+mn-ea"/>
                <a:cs typeface="+mn-cs"/>
              </a:rPr>
              <a:t>0”</a:t>
            </a:r>
            <a:r>
              <a:rPr lang="zh-TW" altLang="en-US" sz="1200" b="0" i="0" kern="1200" dirty="0" smtClean="0">
                <a:solidFill>
                  <a:schemeClr val="tx1"/>
                </a:solidFill>
                <a:effectLst/>
                <a:latin typeface="+mn-lt"/>
                <a:ea typeface="+mn-ea"/>
                <a:cs typeface="+mn-cs"/>
              </a:rPr>
              <a:t>開頭的，這是一個 </a:t>
            </a:r>
            <a:r>
              <a:rPr lang="en-US" altLang="zh-TW" sz="1200" b="0" i="0" kern="1200" dirty="0" smtClean="0">
                <a:solidFill>
                  <a:schemeClr val="tx1"/>
                </a:solidFill>
                <a:effectLst/>
                <a:latin typeface="+mn-lt"/>
                <a:ea typeface="+mn-ea"/>
                <a:cs typeface="+mn-cs"/>
              </a:rPr>
              <a:t>A Class</a:t>
            </a:r>
            <a:r>
              <a:rPr lang="zh-TW" altLang="en-US" sz="1200" b="0" i="0" kern="1200" dirty="0" smtClean="0">
                <a:solidFill>
                  <a:schemeClr val="tx1"/>
                </a:solidFill>
                <a:effectLst/>
                <a:latin typeface="+mn-lt"/>
                <a:ea typeface="+mn-ea"/>
                <a:cs typeface="+mn-cs"/>
              </a:rPr>
              <a:t>的 </a:t>
            </a:r>
            <a:r>
              <a:rPr lang="en-US" altLang="zh-TW" sz="1200" b="0" i="0" kern="1200" dirty="0" smtClean="0">
                <a:solidFill>
                  <a:schemeClr val="tx1"/>
                </a:solidFill>
                <a:effectLst/>
                <a:latin typeface="+mn-lt"/>
                <a:ea typeface="+mn-ea"/>
                <a:cs typeface="+mn-cs"/>
              </a:rPr>
              <a:t>IP</a:t>
            </a:r>
          </a:p>
          <a:p>
            <a:r>
              <a:rPr lang="zh-TW" altLang="en-US" sz="1200" b="0" i="0" kern="1200" dirty="0" smtClean="0">
                <a:solidFill>
                  <a:schemeClr val="tx1"/>
                </a:solidFill>
                <a:effectLst/>
                <a:latin typeface="+mn-lt"/>
                <a:ea typeface="+mn-ea"/>
                <a:cs typeface="+mn-cs"/>
              </a:rPr>
              <a:t>如果是</a:t>
            </a:r>
            <a:r>
              <a:rPr lang="zh-TW" altLang="en-US" sz="1200" b="0" i="0" kern="1200" smtClean="0">
                <a:solidFill>
                  <a:schemeClr val="tx1"/>
                </a:solidFill>
                <a:effectLst/>
                <a:latin typeface="+mn-lt"/>
                <a:ea typeface="+mn-ea"/>
                <a:cs typeface="+mn-cs"/>
              </a:rPr>
              <a:t>以“</a:t>
            </a:r>
            <a:r>
              <a:rPr lang="en-US" altLang="zh-TW" sz="1200" b="0" i="0" kern="1200" smtClean="0">
                <a:solidFill>
                  <a:schemeClr val="tx1"/>
                </a:solidFill>
                <a:effectLst/>
                <a:latin typeface="+mn-lt"/>
                <a:ea typeface="+mn-ea"/>
                <a:cs typeface="+mn-cs"/>
              </a:rPr>
              <a:t>10</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開頭的，這是一個 </a:t>
            </a:r>
            <a:r>
              <a:rPr lang="en-US" altLang="zh-TW" sz="1200" b="0" i="0" kern="1200" dirty="0" smtClean="0">
                <a:solidFill>
                  <a:schemeClr val="tx1"/>
                </a:solidFill>
                <a:effectLst/>
                <a:latin typeface="+mn-lt"/>
                <a:ea typeface="+mn-ea"/>
                <a:cs typeface="+mn-cs"/>
              </a:rPr>
              <a:t>B Class</a:t>
            </a:r>
            <a:r>
              <a:rPr lang="zh-TW" altLang="en-US" sz="1200" b="0" i="0" kern="1200" dirty="0" smtClean="0">
                <a:solidFill>
                  <a:schemeClr val="tx1"/>
                </a:solidFill>
                <a:effectLst/>
                <a:latin typeface="+mn-lt"/>
                <a:ea typeface="+mn-ea"/>
                <a:cs typeface="+mn-cs"/>
              </a:rPr>
              <a:t>的 </a:t>
            </a:r>
            <a:r>
              <a:rPr lang="en-US" altLang="zh-TW" sz="1200" b="0" i="0" kern="1200" dirty="0" smtClean="0">
                <a:solidFill>
                  <a:schemeClr val="tx1"/>
                </a:solidFill>
                <a:effectLst/>
                <a:latin typeface="+mn-lt"/>
                <a:ea typeface="+mn-ea"/>
                <a:cs typeface="+mn-cs"/>
              </a:rPr>
              <a:t>IP</a:t>
            </a:r>
          </a:p>
          <a:p>
            <a:r>
              <a:rPr lang="zh-TW" altLang="en-US" sz="1200" b="0" i="0" kern="1200" dirty="0" smtClean="0">
                <a:solidFill>
                  <a:schemeClr val="tx1"/>
                </a:solidFill>
                <a:effectLst/>
                <a:latin typeface="+mn-lt"/>
                <a:ea typeface="+mn-ea"/>
                <a:cs typeface="+mn-cs"/>
              </a:rPr>
              <a:t>如果是</a:t>
            </a:r>
            <a:r>
              <a:rPr lang="zh-TW" altLang="en-US" sz="1200" b="0" i="0" kern="1200" smtClean="0">
                <a:solidFill>
                  <a:schemeClr val="tx1"/>
                </a:solidFill>
                <a:effectLst/>
                <a:latin typeface="+mn-lt"/>
                <a:ea typeface="+mn-ea"/>
                <a:cs typeface="+mn-cs"/>
              </a:rPr>
              <a:t>以“</a:t>
            </a:r>
            <a:r>
              <a:rPr lang="en-US" altLang="zh-TW" sz="1200" b="0" i="0" kern="1200" smtClean="0">
                <a:solidFill>
                  <a:schemeClr val="tx1"/>
                </a:solidFill>
                <a:effectLst/>
                <a:latin typeface="+mn-lt"/>
                <a:ea typeface="+mn-ea"/>
                <a:cs typeface="+mn-cs"/>
              </a:rPr>
              <a:t>110</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為開頭的，則屬於 </a:t>
            </a:r>
            <a:r>
              <a:rPr lang="en-US" altLang="zh-TW" sz="1200" b="0" i="0" kern="1200" dirty="0" smtClean="0">
                <a:solidFill>
                  <a:schemeClr val="tx1"/>
                </a:solidFill>
                <a:effectLst/>
                <a:latin typeface="+mn-lt"/>
                <a:ea typeface="+mn-ea"/>
                <a:cs typeface="+mn-cs"/>
              </a:rPr>
              <a:t>C Class</a:t>
            </a:r>
            <a:r>
              <a:rPr lang="zh-TW" altLang="en-US" sz="1200" b="0" i="0" kern="1200" dirty="0" smtClean="0">
                <a:solidFill>
                  <a:schemeClr val="tx1"/>
                </a:solidFill>
                <a:effectLst/>
                <a:latin typeface="+mn-lt"/>
                <a:ea typeface="+mn-ea"/>
                <a:cs typeface="+mn-cs"/>
              </a:rPr>
              <a:t>的 </a:t>
            </a:r>
            <a:r>
              <a:rPr lang="en-US" altLang="zh-TW" sz="1200" b="0" i="0" kern="1200" dirty="0" smtClean="0">
                <a:solidFill>
                  <a:schemeClr val="tx1"/>
                </a:solidFill>
                <a:effectLst/>
                <a:latin typeface="+mn-lt"/>
                <a:ea typeface="+mn-ea"/>
                <a:cs typeface="+mn-cs"/>
              </a:rPr>
              <a:t>IP</a:t>
            </a:r>
          </a:p>
          <a:p>
            <a:r>
              <a:rPr lang="zh-TW" altLang="en-US" sz="1200" b="0" i="0" kern="1200" dirty="0" smtClean="0">
                <a:solidFill>
                  <a:schemeClr val="tx1"/>
                </a:solidFill>
                <a:effectLst/>
                <a:latin typeface="+mn-lt"/>
                <a:ea typeface="+mn-ea"/>
                <a:cs typeface="+mn-cs"/>
              </a:rPr>
              <a:t>倘若您不懂得如何換算二進位，您也可以死記：</a:t>
            </a:r>
          </a:p>
          <a:p>
            <a:r>
              <a:rPr lang="zh-TW" altLang="en-US" sz="1200" b="0" i="0" kern="1200" smtClean="0">
                <a:solidFill>
                  <a:schemeClr val="tx1"/>
                </a:solidFill>
                <a:effectLst/>
                <a:latin typeface="+mn-lt"/>
                <a:ea typeface="+mn-ea"/>
                <a:cs typeface="+mn-cs"/>
              </a:rPr>
              <a:t>由 </a:t>
            </a:r>
            <a:r>
              <a:rPr lang="en-US" altLang="zh-TW" sz="1200" b="0" i="0" kern="1200" smtClean="0">
                <a:solidFill>
                  <a:schemeClr val="tx1"/>
                </a:solidFill>
                <a:effectLst/>
                <a:latin typeface="+mn-lt"/>
                <a:ea typeface="+mn-ea"/>
                <a:cs typeface="+mn-cs"/>
              </a:rPr>
              <a:t>1 </a:t>
            </a:r>
            <a:r>
              <a:rPr lang="zh-TW" altLang="en-US" sz="1200" b="0" i="0" kern="1200" smtClean="0">
                <a:solidFill>
                  <a:schemeClr val="tx1"/>
                </a:solidFill>
                <a:effectLst/>
                <a:latin typeface="+mn-lt"/>
                <a:ea typeface="+mn-ea"/>
                <a:cs typeface="+mn-cs"/>
              </a:rPr>
              <a:t>到 </a:t>
            </a:r>
            <a:r>
              <a:rPr lang="en-US" altLang="zh-TW" sz="1200" b="0" i="0" kern="1200" smtClean="0">
                <a:solidFill>
                  <a:schemeClr val="tx1"/>
                </a:solidFill>
                <a:effectLst/>
                <a:latin typeface="+mn-lt"/>
                <a:ea typeface="+mn-ea"/>
                <a:cs typeface="+mn-cs"/>
              </a:rPr>
              <a:t>126 </a:t>
            </a:r>
            <a:r>
              <a:rPr lang="zh-TW" altLang="en-US" sz="1200" b="0" i="0" kern="1200" dirty="0" smtClean="0">
                <a:solidFill>
                  <a:schemeClr val="tx1"/>
                </a:solidFill>
                <a:effectLst/>
                <a:latin typeface="+mn-lt"/>
                <a:ea typeface="+mn-ea"/>
                <a:cs typeface="+mn-cs"/>
              </a:rPr>
              <a:t>開頭的 </a:t>
            </a:r>
            <a:r>
              <a:rPr lang="en-US" altLang="zh-TW" sz="1200" b="0" i="0" kern="1200" dirty="0" smtClean="0">
                <a:solidFill>
                  <a:schemeClr val="tx1"/>
                </a:solidFill>
                <a:effectLst/>
                <a:latin typeface="+mn-lt"/>
                <a:ea typeface="+mn-ea"/>
                <a:cs typeface="+mn-cs"/>
              </a:rPr>
              <a:t>IP </a:t>
            </a:r>
            <a:r>
              <a:rPr lang="zh-TW" altLang="en-US" sz="1200" b="0" i="0" kern="1200" dirty="0" smtClean="0">
                <a:solidFill>
                  <a:schemeClr val="tx1"/>
                </a:solidFill>
                <a:effectLst/>
                <a:latin typeface="+mn-lt"/>
                <a:ea typeface="+mn-ea"/>
                <a:cs typeface="+mn-cs"/>
              </a:rPr>
              <a:t>是 </a:t>
            </a:r>
            <a:r>
              <a:rPr lang="en-US" altLang="zh-TW" sz="1200" b="0" i="0" kern="1200" dirty="0" smtClean="0">
                <a:solidFill>
                  <a:schemeClr val="tx1"/>
                </a:solidFill>
                <a:effectLst/>
                <a:latin typeface="+mn-lt"/>
                <a:ea typeface="+mn-ea"/>
                <a:cs typeface="+mn-cs"/>
              </a:rPr>
              <a:t>A Class</a:t>
            </a:r>
          </a:p>
          <a:p>
            <a:r>
              <a:rPr lang="zh-TW" altLang="en-US" sz="1200" b="0" i="0" kern="1200" smtClean="0">
                <a:solidFill>
                  <a:schemeClr val="tx1"/>
                </a:solidFill>
                <a:effectLst/>
                <a:latin typeface="+mn-lt"/>
                <a:ea typeface="+mn-ea"/>
                <a:cs typeface="+mn-cs"/>
              </a:rPr>
              <a:t>由 </a:t>
            </a:r>
            <a:r>
              <a:rPr lang="en-US" altLang="zh-TW" sz="1200" b="0" i="0" kern="1200" smtClean="0">
                <a:solidFill>
                  <a:schemeClr val="tx1"/>
                </a:solidFill>
                <a:effectLst/>
                <a:latin typeface="+mn-lt"/>
                <a:ea typeface="+mn-ea"/>
                <a:cs typeface="+mn-cs"/>
              </a:rPr>
              <a:t>128 </a:t>
            </a:r>
            <a:r>
              <a:rPr lang="zh-TW" altLang="en-US" sz="1200" b="0" i="0" kern="1200" smtClean="0">
                <a:solidFill>
                  <a:schemeClr val="tx1"/>
                </a:solidFill>
                <a:effectLst/>
                <a:latin typeface="+mn-lt"/>
                <a:ea typeface="+mn-ea"/>
                <a:cs typeface="+mn-cs"/>
              </a:rPr>
              <a:t>到 </a:t>
            </a:r>
            <a:r>
              <a:rPr lang="en-US" altLang="zh-TW" sz="1200" b="0" i="0" kern="1200" smtClean="0">
                <a:solidFill>
                  <a:schemeClr val="tx1"/>
                </a:solidFill>
                <a:effectLst/>
                <a:latin typeface="+mn-lt"/>
                <a:ea typeface="+mn-ea"/>
                <a:cs typeface="+mn-cs"/>
              </a:rPr>
              <a:t>191</a:t>
            </a:r>
            <a:r>
              <a:rPr lang="zh-TW" altLang="en-US" sz="1200" b="0" i="0" kern="1200" smtClean="0">
                <a:solidFill>
                  <a:schemeClr val="tx1"/>
                </a:solidFill>
                <a:effectLst/>
                <a:latin typeface="+mn-lt"/>
                <a:ea typeface="+mn-ea"/>
                <a:cs typeface="+mn-cs"/>
              </a:rPr>
              <a:t>開頭</a:t>
            </a:r>
            <a:r>
              <a:rPr lang="zh-TW" altLang="en-US" sz="1200" b="0" i="0" kern="1200" dirty="0" smtClean="0">
                <a:solidFill>
                  <a:schemeClr val="tx1"/>
                </a:solidFill>
                <a:effectLst/>
                <a:latin typeface="+mn-lt"/>
                <a:ea typeface="+mn-ea"/>
                <a:cs typeface="+mn-cs"/>
              </a:rPr>
              <a:t>的 </a:t>
            </a:r>
            <a:r>
              <a:rPr lang="en-US" altLang="zh-TW" sz="1200" b="0" i="0" kern="1200" dirty="0" smtClean="0">
                <a:solidFill>
                  <a:schemeClr val="tx1"/>
                </a:solidFill>
                <a:effectLst/>
                <a:latin typeface="+mn-lt"/>
                <a:ea typeface="+mn-ea"/>
                <a:cs typeface="+mn-cs"/>
              </a:rPr>
              <a:t>IP</a:t>
            </a:r>
            <a:r>
              <a:rPr lang="zh-TW" altLang="en-US" sz="1200" b="0" i="0" kern="1200" dirty="0" smtClean="0">
                <a:solidFill>
                  <a:schemeClr val="tx1"/>
                </a:solidFill>
                <a:effectLst/>
                <a:latin typeface="+mn-lt"/>
                <a:ea typeface="+mn-ea"/>
                <a:cs typeface="+mn-cs"/>
              </a:rPr>
              <a:t>是 </a:t>
            </a:r>
            <a:r>
              <a:rPr lang="en-US" altLang="zh-TW" sz="1200" b="0" i="0" kern="1200" dirty="0" smtClean="0">
                <a:solidFill>
                  <a:schemeClr val="tx1"/>
                </a:solidFill>
                <a:effectLst/>
                <a:latin typeface="+mn-lt"/>
                <a:ea typeface="+mn-ea"/>
                <a:cs typeface="+mn-cs"/>
              </a:rPr>
              <a:t>B Class</a:t>
            </a:r>
          </a:p>
          <a:p>
            <a:r>
              <a:rPr lang="zh-TW" altLang="en-US" sz="1200" b="0" i="0" kern="1200" smtClean="0">
                <a:solidFill>
                  <a:schemeClr val="tx1"/>
                </a:solidFill>
                <a:effectLst/>
                <a:latin typeface="+mn-lt"/>
                <a:ea typeface="+mn-ea"/>
                <a:cs typeface="+mn-cs"/>
              </a:rPr>
              <a:t>由 </a:t>
            </a:r>
            <a:r>
              <a:rPr lang="en-US" altLang="zh-TW" sz="1200" b="0" i="0" kern="1200" smtClean="0">
                <a:solidFill>
                  <a:schemeClr val="tx1"/>
                </a:solidFill>
                <a:effectLst/>
                <a:latin typeface="+mn-lt"/>
                <a:ea typeface="+mn-ea"/>
                <a:cs typeface="+mn-cs"/>
              </a:rPr>
              <a:t>192 </a:t>
            </a:r>
            <a:r>
              <a:rPr lang="zh-TW" altLang="en-US" sz="1200" b="0" i="0" kern="1200" dirty="0" smtClean="0">
                <a:solidFill>
                  <a:schemeClr val="tx1"/>
                </a:solidFill>
                <a:effectLst/>
                <a:latin typeface="+mn-lt"/>
                <a:ea typeface="+mn-ea"/>
                <a:cs typeface="+mn-cs"/>
              </a:rPr>
              <a:t>到 </a:t>
            </a:r>
            <a:r>
              <a:rPr lang="en-US" altLang="zh-TW" sz="1200" b="0" i="0" kern="1200" dirty="0" smtClean="0">
                <a:solidFill>
                  <a:schemeClr val="tx1"/>
                </a:solidFill>
                <a:effectLst/>
                <a:latin typeface="+mn-lt"/>
                <a:ea typeface="+mn-ea"/>
                <a:cs typeface="+mn-cs"/>
              </a:rPr>
              <a:t>223 </a:t>
            </a:r>
            <a:r>
              <a:rPr lang="zh-TW" altLang="en-US" sz="1200" b="0" i="0" kern="1200" dirty="0" smtClean="0">
                <a:solidFill>
                  <a:schemeClr val="tx1"/>
                </a:solidFill>
                <a:effectLst/>
                <a:latin typeface="+mn-lt"/>
                <a:ea typeface="+mn-ea"/>
                <a:cs typeface="+mn-cs"/>
              </a:rPr>
              <a:t>開頭的則為 </a:t>
            </a:r>
            <a:r>
              <a:rPr lang="en-US" altLang="zh-TW" sz="1200" b="0" i="0" kern="1200" dirty="0" smtClean="0">
                <a:solidFill>
                  <a:schemeClr val="tx1"/>
                </a:solidFill>
                <a:effectLst/>
                <a:latin typeface="+mn-lt"/>
                <a:ea typeface="+mn-ea"/>
                <a:cs typeface="+mn-cs"/>
              </a:rPr>
              <a:t>C Class</a:t>
            </a:r>
          </a:p>
          <a:p>
            <a:r>
              <a:rPr lang="zh-TW" altLang="en-US" sz="1200" b="0" i="0" kern="1200" dirty="0" smtClean="0">
                <a:solidFill>
                  <a:schemeClr val="tx1"/>
                </a:solidFill>
                <a:effectLst/>
                <a:latin typeface="+mn-lt"/>
                <a:ea typeface="+mn-ea"/>
                <a:cs typeface="+mn-cs"/>
              </a:rPr>
              <a:t>當我們曉得區別 </a:t>
            </a:r>
            <a:r>
              <a:rPr lang="en-US" altLang="zh-TW" sz="1200" b="0" i="0" kern="1200" dirty="0" smtClean="0">
                <a:solidFill>
                  <a:schemeClr val="tx1"/>
                </a:solidFill>
                <a:effectLst/>
                <a:latin typeface="+mn-lt"/>
                <a:ea typeface="+mn-ea"/>
                <a:cs typeface="+mn-cs"/>
              </a:rPr>
              <a:t>IP </a:t>
            </a:r>
            <a:r>
              <a:rPr lang="zh-TW" altLang="en-US" sz="1200" b="0" i="0" kern="1200" dirty="0" smtClean="0">
                <a:solidFill>
                  <a:schemeClr val="tx1"/>
                </a:solidFill>
                <a:effectLst/>
                <a:latin typeface="+mn-lt"/>
                <a:ea typeface="+mn-ea"/>
                <a:cs typeface="+mn-cs"/>
              </a:rPr>
              <a:t>的 </a:t>
            </a:r>
            <a:r>
              <a:rPr lang="en-US" altLang="zh-TW" sz="1200" b="0" i="0" kern="1200" dirty="0" smtClean="0">
                <a:solidFill>
                  <a:schemeClr val="tx1"/>
                </a:solidFill>
                <a:effectLst/>
                <a:latin typeface="+mn-lt"/>
                <a:ea typeface="+mn-ea"/>
                <a:cs typeface="+mn-cs"/>
              </a:rPr>
              <a:t>Class </a:t>
            </a:r>
            <a:r>
              <a:rPr lang="zh-TW" altLang="en-US" sz="1200" b="0" i="0" kern="1200" dirty="0" smtClean="0">
                <a:solidFill>
                  <a:schemeClr val="tx1"/>
                </a:solidFill>
                <a:effectLst/>
                <a:latin typeface="+mn-lt"/>
                <a:ea typeface="+mn-ea"/>
                <a:cs typeface="+mn-cs"/>
              </a:rPr>
              <a:t>之後，我們就可以知道 </a:t>
            </a:r>
            <a:r>
              <a:rPr lang="en-US" altLang="zh-TW" sz="1200" b="0" i="0" kern="1200" dirty="0" smtClean="0">
                <a:solidFill>
                  <a:schemeClr val="tx1"/>
                </a:solidFill>
                <a:effectLst/>
                <a:latin typeface="+mn-lt"/>
                <a:ea typeface="+mn-ea"/>
                <a:cs typeface="+mn-cs"/>
              </a:rPr>
              <a:t>IP </a:t>
            </a:r>
            <a:r>
              <a:rPr lang="zh-TW" altLang="en-US" sz="1200" b="0" i="0" kern="1200" dirty="0" smtClean="0">
                <a:solidFill>
                  <a:schemeClr val="tx1"/>
                </a:solidFill>
                <a:effectLst/>
                <a:latin typeface="+mn-lt"/>
                <a:ea typeface="+mn-ea"/>
                <a:cs typeface="+mn-cs"/>
              </a:rPr>
              <a:t>的 </a:t>
            </a:r>
            <a:r>
              <a:rPr lang="en-US" altLang="zh-TW" sz="1200" b="0" i="0" kern="1200" dirty="0" err="1" smtClean="0">
                <a:solidFill>
                  <a:schemeClr val="tx1"/>
                </a:solidFill>
                <a:effectLst/>
                <a:latin typeface="+mn-lt"/>
                <a:ea typeface="+mn-ea"/>
                <a:cs typeface="+mn-cs"/>
              </a:rPr>
              <a:t>Net_ID</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和 </a:t>
            </a:r>
            <a:r>
              <a:rPr lang="en-US" altLang="zh-TW" sz="1200" b="0" i="0" kern="1200" dirty="0" err="1" smtClean="0">
                <a:solidFill>
                  <a:schemeClr val="tx1"/>
                </a:solidFill>
                <a:effectLst/>
                <a:latin typeface="+mn-lt"/>
                <a:ea typeface="+mn-ea"/>
                <a:cs typeface="+mn-cs"/>
              </a:rPr>
              <a:t>Host_ID</a:t>
            </a:r>
            <a:r>
              <a:rPr lang="zh-TW" altLang="en-US" sz="1200" b="0" i="0" kern="1200" dirty="0" smtClean="0">
                <a:solidFill>
                  <a:schemeClr val="tx1"/>
                </a:solidFill>
                <a:effectLst/>
                <a:latin typeface="+mn-lt"/>
                <a:ea typeface="+mn-ea"/>
                <a:cs typeface="+mn-cs"/>
              </a:rPr>
              <a:t>：</a:t>
            </a:r>
          </a:p>
          <a:p>
            <a:r>
              <a:rPr lang="en-US" altLang="zh-TW" sz="1200" b="0" i="0" kern="1200" dirty="0" smtClean="0">
                <a:solidFill>
                  <a:schemeClr val="tx1"/>
                </a:solidFill>
                <a:effectLst/>
                <a:latin typeface="+mn-lt"/>
                <a:ea typeface="+mn-ea"/>
                <a:cs typeface="+mn-cs"/>
              </a:rPr>
              <a:t>A Class </a:t>
            </a:r>
            <a:r>
              <a:rPr lang="zh-TW" altLang="en-US" sz="1200" b="0" i="0" kern="1200" dirty="0" smtClean="0">
                <a:solidFill>
                  <a:schemeClr val="tx1"/>
                </a:solidFill>
                <a:effectLst/>
                <a:latin typeface="+mn-lt"/>
                <a:ea typeface="+mn-ea"/>
                <a:cs typeface="+mn-cs"/>
              </a:rPr>
              <a:t>的 </a:t>
            </a:r>
            <a:r>
              <a:rPr lang="en-US" altLang="zh-TW" sz="1200" b="0" i="0" kern="1200" dirty="0" smtClean="0">
                <a:solidFill>
                  <a:schemeClr val="tx1"/>
                </a:solidFill>
                <a:effectLst/>
                <a:latin typeface="+mn-lt"/>
                <a:ea typeface="+mn-ea"/>
                <a:cs typeface="+mn-cs"/>
              </a:rPr>
              <a:t>IP </a:t>
            </a:r>
            <a:r>
              <a:rPr lang="zh-TW" altLang="en-US" sz="1200" b="0" i="0" kern="1200" dirty="0" smtClean="0">
                <a:solidFill>
                  <a:schemeClr val="tx1"/>
                </a:solidFill>
                <a:effectLst/>
                <a:latin typeface="+mn-lt"/>
                <a:ea typeface="+mn-ea"/>
                <a:cs typeface="+mn-cs"/>
              </a:rPr>
              <a:t>使用最前面一組數字來做 </a:t>
            </a:r>
            <a:r>
              <a:rPr lang="en-US" altLang="zh-TW" sz="1200" b="0" i="0" kern="1200" dirty="0" smtClean="0">
                <a:solidFill>
                  <a:schemeClr val="tx1"/>
                </a:solidFill>
                <a:effectLst/>
                <a:latin typeface="+mn-lt"/>
                <a:ea typeface="+mn-ea"/>
                <a:cs typeface="+mn-cs"/>
              </a:rPr>
              <a:t>Net ID</a:t>
            </a:r>
            <a:r>
              <a:rPr lang="zh-TW" altLang="en-US" sz="1200" b="0" i="0" kern="1200" dirty="0" smtClean="0">
                <a:solidFill>
                  <a:schemeClr val="tx1"/>
                </a:solidFill>
                <a:effectLst/>
                <a:latin typeface="+mn-lt"/>
                <a:ea typeface="+mn-ea"/>
                <a:cs typeface="+mn-cs"/>
              </a:rPr>
              <a:t>，其餘三組做 </a:t>
            </a:r>
            <a:r>
              <a:rPr lang="en-US" altLang="zh-TW" sz="1200" b="0" i="0" kern="1200" dirty="0" smtClean="0">
                <a:solidFill>
                  <a:schemeClr val="tx1"/>
                </a:solidFill>
                <a:effectLst/>
                <a:latin typeface="+mn-lt"/>
                <a:ea typeface="+mn-ea"/>
                <a:cs typeface="+mn-cs"/>
              </a:rPr>
              <a:t>Host ID</a:t>
            </a:r>
          </a:p>
          <a:p>
            <a:r>
              <a:rPr lang="en-US" altLang="zh-TW" sz="1200" b="0" i="0" kern="1200" dirty="0" smtClean="0">
                <a:solidFill>
                  <a:schemeClr val="tx1"/>
                </a:solidFill>
                <a:effectLst/>
                <a:latin typeface="+mn-lt"/>
                <a:ea typeface="+mn-ea"/>
                <a:cs typeface="+mn-cs"/>
              </a:rPr>
              <a:t>B Class </a:t>
            </a:r>
            <a:r>
              <a:rPr lang="zh-TW" altLang="en-US" sz="1200" b="0" i="0" kern="1200" dirty="0" smtClean="0">
                <a:solidFill>
                  <a:schemeClr val="tx1"/>
                </a:solidFill>
                <a:effectLst/>
                <a:latin typeface="+mn-lt"/>
                <a:ea typeface="+mn-ea"/>
                <a:cs typeface="+mn-cs"/>
              </a:rPr>
              <a:t>的 </a:t>
            </a:r>
            <a:r>
              <a:rPr lang="en-US" altLang="zh-TW" sz="1200" b="0" i="0" kern="1200" dirty="0" smtClean="0">
                <a:solidFill>
                  <a:schemeClr val="tx1"/>
                </a:solidFill>
                <a:effectLst/>
                <a:latin typeface="+mn-lt"/>
                <a:ea typeface="+mn-ea"/>
                <a:cs typeface="+mn-cs"/>
              </a:rPr>
              <a:t>IP </a:t>
            </a:r>
            <a:r>
              <a:rPr lang="zh-TW" altLang="en-US" sz="1200" b="0" i="0" kern="1200" dirty="0" smtClean="0">
                <a:solidFill>
                  <a:schemeClr val="tx1"/>
                </a:solidFill>
                <a:effectLst/>
                <a:latin typeface="+mn-lt"/>
                <a:ea typeface="+mn-ea"/>
                <a:cs typeface="+mn-cs"/>
              </a:rPr>
              <a:t>使用前面兩組數字來做 </a:t>
            </a:r>
            <a:r>
              <a:rPr lang="en-US" altLang="zh-TW" sz="1200" b="0" i="0" kern="1200" dirty="0" smtClean="0">
                <a:solidFill>
                  <a:schemeClr val="tx1"/>
                </a:solidFill>
                <a:effectLst/>
                <a:latin typeface="+mn-lt"/>
                <a:ea typeface="+mn-ea"/>
                <a:cs typeface="+mn-cs"/>
              </a:rPr>
              <a:t>Net ID</a:t>
            </a:r>
            <a:r>
              <a:rPr lang="zh-TW" altLang="en-US" sz="1200" b="0" i="0" kern="1200" dirty="0" smtClean="0">
                <a:solidFill>
                  <a:schemeClr val="tx1"/>
                </a:solidFill>
                <a:effectLst/>
                <a:latin typeface="+mn-lt"/>
                <a:ea typeface="+mn-ea"/>
                <a:cs typeface="+mn-cs"/>
              </a:rPr>
              <a:t>，另兩組做 </a:t>
            </a:r>
            <a:r>
              <a:rPr lang="en-US" altLang="zh-TW" sz="1200" b="0" i="0" kern="1200" dirty="0" smtClean="0">
                <a:solidFill>
                  <a:schemeClr val="tx1"/>
                </a:solidFill>
                <a:effectLst/>
                <a:latin typeface="+mn-lt"/>
                <a:ea typeface="+mn-ea"/>
                <a:cs typeface="+mn-cs"/>
              </a:rPr>
              <a:t>Host ID</a:t>
            </a:r>
          </a:p>
          <a:p>
            <a:r>
              <a:rPr lang="en-US" altLang="zh-TW" sz="1200" b="0" i="0" kern="1200" dirty="0" smtClean="0">
                <a:solidFill>
                  <a:schemeClr val="tx1"/>
                </a:solidFill>
                <a:effectLst/>
                <a:latin typeface="+mn-lt"/>
                <a:ea typeface="+mn-ea"/>
                <a:cs typeface="+mn-cs"/>
              </a:rPr>
              <a:t>C Class </a:t>
            </a:r>
            <a:r>
              <a:rPr lang="zh-TW" altLang="en-US" sz="1200" b="0" i="0" kern="1200" dirty="0" smtClean="0">
                <a:solidFill>
                  <a:schemeClr val="tx1"/>
                </a:solidFill>
                <a:effectLst/>
                <a:latin typeface="+mn-lt"/>
                <a:ea typeface="+mn-ea"/>
                <a:cs typeface="+mn-cs"/>
              </a:rPr>
              <a:t>的 </a:t>
            </a:r>
            <a:r>
              <a:rPr lang="en-US" altLang="zh-TW" sz="1200" b="0" i="0" kern="1200" dirty="0" smtClean="0">
                <a:solidFill>
                  <a:schemeClr val="tx1"/>
                </a:solidFill>
                <a:effectLst/>
                <a:latin typeface="+mn-lt"/>
                <a:ea typeface="+mn-ea"/>
                <a:cs typeface="+mn-cs"/>
              </a:rPr>
              <a:t>IP </a:t>
            </a:r>
            <a:r>
              <a:rPr lang="zh-TW" altLang="en-US" sz="1200" b="0" i="0" kern="1200" dirty="0" smtClean="0">
                <a:solidFill>
                  <a:schemeClr val="tx1"/>
                </a:solidFill>
                <a:effectLst/>
                <a:latin typeface="+mn-lt"/>
                <a:ea typeface="+mn-ea"/>
                <a:cs typeface="+mn-cs"/>
              </a:rPr>
              <a:t>使用前面三組數字來做 </a:t>
            </a:r>
            <a:r>
              <a:rPr lang="en-US" altLang="zh-TW" sz="1200" b="0" i="0" kern="1200" dirty="0" smtClean="0">
                <a:solidFill>
                  <a:schemeClr val="tx1"/>
                </a:solidFill>
                <a:effectLst/>
                <a:latin typeface="+mn-lt"/>
                <a:ea typeface="+mn-ea"/>
                <a:cs typeface="+mn-cs"/>
              </a:rPr>
              <a:t>Net ID</a:t>
            </a:r>
            <a:r>
              <a:rPr lang="zh-TW" altLang="en-US" sz="1200" b="0" i="0" kern="1200" dirty="0" smtClean="0">
                <a:solidFill>
                  <a:schemeClr val="tx1"/>
                </a:solidFill>
                <a:effectLst/>
                <a:latin typeface="+mn-lt"/>
                <a:ea typeface="+mn-ea"/>
                <a:cs typeface="+mn-cs"/>
              </a:rPr>
              <a:t>，剩下的一組做 </a:t>
            </a:r>
            <a:r>
              <a:rPr lang="en-US" altLang="zh-TW" sz="1200" b="0" i="0" kern="1200" dirty="0" smtClean="0">
                <a:solidFill>
                  <a:schemeClr val="tx1"/>
                </a:solidFill>
                <a:effectLst/>
                <a:latin typeface="+mn-lt"/>
                <a:ea typeface="+mn-ea"/>
                <a:cs typeface="+mn-cs"/>
              </a:rPr>
              <a:t>Host ID</a:t>
            </a:r>
          </a:p>
          <a:p>
            <a:r>
              <a:rPr lang="zh-TW" altLang="en-US" sz="1200" b="0" i="0" kern="1200" dirty="0" smtClean="0">
                <a:solidFill>
                  <a:schemeClr val="tx1"/>
                </a:solidFill>
                <a:effectLst/>
                <a:latin typeface="+mn-lt"/>
                <a:ea typeface="+mn-ea"/>
                <a:cs typeface="+mn-cs"/>
              </a:rPr>
              <a:t>如果您要組建一個單一的 </a:t>
            </a:r>
            <a:r>
              <a:rPr lang="en-US" altLang="zh-TW" sz="1200" b="0" i="0" kern="1200" dirty="0" smtClean="0">
                <a:solidFill>
                  <a:schemeClr val="tx1"/>
                </a:solidFill>
                <a:effectLst/>
                <a:latin typeface="+mn-lt"/>
                <a:ea typeface="+mn-ea"/>
                <a:cs typeface="+mn-cs"/>
              </a:rPr>
              <a:t>IP </a:t>
            </a:r>
            <a:r>
              <a:rPr lang="zh-TW" altLang="en-US" sz="1200" b="0" i="0" kern="1200" dirty="0" smtClean="0">
                <a:solidFill>
                  <a:schemeClr val="tx1"/>
                </a:solidFill>
                <a:effectLst/>
                <a:latin typeface="+mn-lt"/>
                <a:ea typeface="+mn-ea"/>
                <a:cs typeface="+mn-cs"/>
              </a:rPr>
              <a:t>網路，那麼您得分配相同的 </a:t>
            </a:r>
            <a:r>
              <a:rPr lang="en-US" altLang="zh-TW" sz="1200" b="0" i="0" kern="1200" dirty="0" smtClean="0">
                <a:solidFill>
                  <a:schemeClr val="tx1"/>
                </a:solidFill>
                <a:effectLst/>
                <a:latin typeface="+mn-lt"/>
                <a:ea typeface="+mn-ea"/>
                <a:cs typeface="+mn-cs"/>
              </a:rPr>
              <a:t>Net ID </a:t>
            </a:r>
            <a:r>
              <a:rPr lang="zh-TW" altLang="en-US" sz="1200" b="0" i="0" kern="1200" dirty="0" smtClean="0">
                <a:solidFill>
                  <a:schemeClr val="tx1"/>
                </a:solidFill>
                <a:effectLst/>
                <a:latin typeface="+mn-lt"/>
                <a:ea typeface="+mn-ea"/>
                <a:cs typeface="+mn-cs"/>
              </a:rPr>
              <a:t>給所有主機，而各主機的 </a:t>
            </a:r>
            <a:r>
              <a:rPr lang="en-US" altLang="zh-TW" sz="1200" b="0" i="0" kern="1200" dirty="0" smtClean="0">
                <a:solidFill>
                  <a:schemeClr val="tx1"/>
                </a:solidFill>
                <a:effectLst/>
                <a:latin typeface="+mn-lt"/>
                <a:ea typeface="+mn-ea"/>
                <a:cs typeface="+mn-cs"/>
              </a:rPr>
              <a:t>Host ID </a:t>
            </a:r>
            <a:r>
              <a:rPr lang="zh-TW" altLang="en-US" sz="1200" b="0" i="0" kern="1200" dirty="0" smtClean="0">
                <a:solidFill>
                  <a:schemeClr val="tx1"/>
                </a:solidFill>
                <a:effectLst/>
                <a:latin typeface="+mn-lt"/>
                <a:ea typeface="+mn-ea"/>
                <a:cs typeface="+mn-cs"/>
              </a:rPr>
              <a:t>卻必須是唯一的，也就是說沒有任何兩個 </a:t>
            </a:r>
            <a:r>
              <a:rPr lang="en-US" altLang="zh-TW" sz="1200" b="0" i="0" kern="1200" dirty="0" smtClean="0">
                <a:solidFill>
                  <a:schemeClr val="tx1"/>
                </a:solidFill>
                <a:effectLst/>
                <a:latin typeface="+mn-lt"/>
                <a:ea typeface="+mn-ea"/>
                <a:cs typeface="+mn-cs"/>
              </a:rPr>
              <a:t>Host ID </a:t>
            </a:r>
            <a:r>
              <a:rPr lang="zh-TW" altLang="en-US" sz="1200" b="0" i="0" kern="1200" dirty="0" smtClean="0">
                <a:solidFill>
                  <a:schemeClr val="tx1"/>
                </a:solidFill>
                <a:effectLst/>
                <a:latin typeface="+mn-lt"/>
                <a:ea typeface="+mn-ea"/>
                <a:cs typeface="+mn-cs"/>
              </a:rPr>
              <a:t>會是一樣的。您的網路還要連上 </a:t>
            </a:r>
            <a:r>
              <a:rPr lang="en-US" altLang="zh-TW" sz="1200" b="0" i="0" kern="1200" dirty="0" smtClean="0">
                <a:solidFill>
                  <a:schemeClr val="tx1"/>
                </a:solidFill>
                <a:effectLst/>
                <a:latin typeface="+mn-lt"/>
                <a:ea typeface="+mn-ea"/>
                <a:cs typeface="+mn-cs"/>
              </a:rPr>
              <a:t>internet </a:t>
            </a:r>
            <a:r>
              <a:rPr lang="zh-TW" altLang="en-US" sz="1200" b="0" i="0" kern="1200" dirty="0" smtClean="0">
                <a:solidFill>
                  <a:schemeClr val="tx1"/>
                </a:solidFill>
                <a:effectLst/>
                <a:latin typeface="+mn-lt"/>
                <a:ea typeface="+mn-ea"/>
                <a:cs typeface="+mn-cs"/>
              </a:rPr>
              <a:t>或其它網路的話，那麼您使用的 </a:t>
            </a:r>
            <a:r>
              <a:rPr lang="en-US" altLang="zh-TW" sz="1200" b="0" i="0" kern="1200" dirty="0" smtClean="0">
                <a:solidFill>
                  <a:schemeClr val="tx1"/>
                </a:solidFill>
                <a:effectLst/>
                <a:latin typeface="+mn-lt"/>
                <a:ea typeface="+mn-ea"/>
                <a:cs typeface="+mn-cs"/>
              </a:rPr>
              <a:t>Net ID </a:t>
            </a:r>
            <a:r>
              <a:rPr lang="zh-TW" altLang="en-US" sz="1200" b="0" i="0" kern="1200" dirty="0" smtClean="0">
                <a:solidFill>
                  <a:schemeClr val="tx1"/>
                </a:solidFill>
                <a:effectLst/>
                <a:latin typeface="+mn-lt"/>
                <a:ea typeface="+mn-ea"/>
                <a:cs typeface="+mn-cs"/>
              </a:rPr>
              <a:t>也必須是唯一的，也就是必需經過註冊才能獲得否則就會造成衝突了。若以比較接近現實生活的例子作比喻，就好比您家的電話號碼，如果</a:t>
            </a:r>
            <a:r>
              <a:rPr lang="zh-TW" altLang="en-US" sz="1200" b="0" i="0" kern="1200" smtClean="0">
                <a:solidFill>
                  <a:schemeClr val="tx1"/>
                </a:solidFill>
                <a:effectLst/>
                <a:latin typeface="+mn-lt"/>
                <a:ea typeface="+mn-ea"/>
                <a:cs typeface="+mn-cs"/>
              </a:rPr>
              <a:t>是 </a:t>
            </a:r>
            <a:r>
              <a:rPr lang="en-US" altLang="zh-TW" sz="1200" b="0" i="0" kern="1200" smtClean="0">
                <a:solidFill>
                  <a:schemeClr val="tx1"/>
                </a:solidFill>
                <a:effectLst/>
                <a:latin typeface="+mn-lt"/>
                <a:ea typeface="+mn-ea"/>
                <a:cs typeface="+mn-cs"/>
              </a:rPr>
              <a:t>1234567(Host </a:t>
            </a:r>
            <a:r>
              <a:rPr lang="en-US" altLang="zh-TW" sz="1200" b="0" i="0" kern="1200" dirty="0" smtClean="0">
                <a:solidFill>
                  <a:schemeClr val="tx1"/>
                </a:solidFill>
                <a:effectLst/>
                <a:latin typeface="+mn-lt"/>
                <a:ea typeface="+mn-ea"/>
                <a:cs typeface="+mn-cs"/>
              </a:rPr>
              <a:t>ID) </a:t>
            </a:r>
            <a:r>
              <a:rPr lang="zh-TW" altLang="en-US" sz="1200" b="0" i="0" kern="1200" dirty="0" smtClean="0">
                <a:solidFill>
                  <a:schemeClr val="tx1"/>
                </a:solidFill>
                <a:effectLst/>
                <a:latin typeface="+mn-lt"/>
                <a:ea typeface="+mn-ea"/>
                <a:cs typeface="+mn-cs"/>
              </a:rPr>
              <a:t>的話，那麼在相同區號 </a:t>
            </a:r>
            <a:r>
              <a:rPr lang="en-US" altLang="zh-TW" sz="1200" b="0" i="0" kern="1200" dirty="0" smtClean="0">
                <a:solidFill>
                  <a:schemeClr val="tx1"/>
                </a:solidFill>
                <a:effectLst/>
                <a:latin typeface="+mn-lt"/>
                <a:ea typeface="+mn-ea"/>
                <a:cs typeface="+mn-cs"/>
              </a:rPr>
              <a:t>(Net ID)</a:t>
            </a:r>
            <a:r>
              <a:rPr lang="zh-TW" altLang="en-US" sz="1200" b="0" i="0" kern="1200" dirty="0" smtClean="0">
                <a:solidFill>
                  <a:schemeClr val="tx1"/>
                </a:solidFill>
                <a:effectLst/>
                <a:latin typeface="+mn-lt"/>
                <a:ea typeface="+mn-ea"/>
                <a:cs typeface="+mn-cs"/>
              </a:rPr>
              <a:t>裡，其他人將不會再使用這個號碼，然而，你不能保證在其它區號裡面</a:t>
            </a:r>
            <a:r>
              <a:rPr lang="zh-TW" altLang="en-US" sz="1200" b="0" i="0" kern="1200" smtClean="0">
                <a:solidFill>
                  <a:schemeClr val="tx1"/>
                </a:solidFill>
                <a:effectLst/>
                <a:latin typeface="+mn-lt"/>
                <a:ea typeface="+mn-ea"/>
                <a:cs typeface="+mn-cs"/>
              </a:rPr>
              <a:t>沒有 </a:t>
            </a:r>
            <a:r>
              <a:rPr lang="en-US" altLang="zh-TW" sz="1200" b="0" i="0" kern="1200" smtClean="0">
                <a:solidFill>
                  <a:schemeClr val="tx1"/>
                </a:solidFill>
                <a:effectLst/>
                <a:latin typeface="+mn-lt"/>
                <a:ea typeface="+mn-ea"/>
                <a:cs typeface="+mn-cs"/>
              </a:rPr>
              <a:t>1234567 </a:t>
            </a:r>
            <a:r>
              <a:rPr lang="zh-TW" altLang="en-US" sz="1200" b="0" i="0" kern="1200" dirty="0" smtClean="0">
                <a:solidFill>
                  <a:schemeClr val="tx1"/>
                </a:solidFill>
                <a:effectLst/>
                <a:latin typeface="+mn-lt"/>
                <a:ea typeface="+mn-ea"/>
                <a:cs typeface="+mn-cs"/>
              </a:rPr>
              <a:t>這個號碼哦；然而，若台北使用了區號 </a:t>
            </a:r>
            <a:r>
              <a:rPr lang="en-US" altLang="zh-TW" sz="1200" b="0" i="0" kern="1200" dirty="0" smtClean="0">
                <a:solidFill>
                  <a:schemeClr val="tx1"/>
                </a:solidFill>
                <a:effectLst/>
                <a:latin typeface="+mn-lt"/>
                <a:ea typeface="+mn-ea"/>
                <a:cs typeface="+mn-cs"/>
              </a:rPr>
              <a:t>02 </a:t>
            </a:r>
            <a:r>
              <a:rPr lang="zh-TW" altLang="en-US" sz="1200" b="0" i="0" kern="1200" dirty="0" smtClean="0">
                <a:solidFill>
                  <a:schemeClr val="tx1"/>
                </a:solidFill>
                <a:effectLst/>
                <a:latin typeface="+mn-lt"/>
                <a:ea typeface="+mn-ea"/>
                <a:cs typeface="+mn-cs"/>
              </a:rPr>
              <a:t>的話，台南就不能使用 </a:t>
            </a:r>
            <a:r>
              <a:rPr lang="en-US" altLang="zh-TW" sz="1200" b="0" i="0" kern="1200" dirty="0" smtClean="0">
                <a:solidFill>
                  <a:schemeClr val="tx1"/>
                </a:solidFill>
                <a:effectLst/>
                <a:latin typeface="+mn-lt"/>
                <a:ea typeface="+mn-ea"/>
                <a:cs typeface="+mn-cs"/>
              </a:rPr>
              <a:t>02 </a:t>
            </a:r>
            <a:r>
              <a:rPr lang="zh-TW" altLang="en-US" sz="1200" b="0" i="0" kern="1200" dirty="0" smtClean="0">
                <a:solidFill>
                  <a:schemeClr val="tx1"/>
                </a:solidFill>
                <a:effectLst/>
                <a:latin typeface="+mn-lt"/>
                <a:ea typeface="+mn-ea"/>
                <a:cs typeface="+mn-cs"/>
              </a:rPr>
              <a:t>而必須改用其它</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如 </a:t>
            </a:r>
            <a:r>
              <a:rPr lang="en-US" altLang="zh-TW" sz="1200" b="0" i="0" kern="1200" dirty="0" smtClean="0">
                <a:solidFill>
                  <a:schemeClr val="tx1"/>
                </a:solidFill>
                <a:effectLst/>
                <a:latin typeface="+mn-lt"/>
                <a:ea typeface="+mn-ea"/>
                <a:cs typeface="+mn-cs"/>
              </a:rPr>
              <a:t>06 )</a:t>
            </a:r>
            <a:r>
              <a:rPr lang="zh-TW" altLang="en-US" sz="1200" b="0" i="0" kern="1200" dirty="0" smtClean="0">
                <a:solidFill>
                  <a:schemeClr val="tx1"/>
                </a:solidFill>
                <a:effectLst/>
                <a:latin typeface="+mn-lt"/>
                <a:ea typeface="+mn-ea"/>
                <a:cs typeface="+mn-cs"/>
              </a:rPr>
              <a:t>。無論如何，整個區號加電話號碼必須是唯一的。同樣的道理：整個 </a:t>
            </a:r>
            <a:r>
              <a:rPr lang="en-US" altLang="zh-TW" sz="1200" b="0" i="0" kern="1200" dirty="0" smtClean="0">
                <a:solidFill>
                  <a:schemeClr val="tx1"/>
                </a:solidFill>
                <a:effectLst/>
                <a:latin typeface="+mn-lt"/>
                <a:ea typeface="+mn-ea"/>
                <a:cs typeface="+mn-cs"/>
              </a:rPr>
              <a:t>IP </a:t>
            </a:r>
            <a:r>
              <a:rPr lang="zh-TW" altLang="en-US" sz="1200" b="0" i="0" kern="1200" dirty="0" smtClean="0">
                <a:solidFill>
                  <a:schemeClr val="tx1"/>
                </a:solidFill>
                <a:effectLst/>
                <a:latin typeface="+mn-lt"/>
                <a:ea typeface="+mn-ea"/>
                <a:cs typeface="+mn-cs"/>
              </a:rPr>
              <a:t>位址 </a:t>
            </a:r>
            <a:r>
              <a:rPr lang="en-US" altLang="zh-TW" sz="1200" b="0" i="0" kern="1200" dirty="0" smtClean="0">
                <a:solidFill>
                  <a:schemeClr val="tx1"/>
                </a:solidFill>
                <a:effectLst/>
                <a:latin typeface="+mn-lt"/>
                <a:ea typeface="+mn-ea"/>
                <a:cs typeface="+mn-cs"/>
              </a:rPr>
              <a:t>(Net ID + Host ID) </a:t>
            </a:r>
            <a:r>
              <a:rPr lang="zh-TW" altLang="en-US" sz="1200" b="0" i="0" kern="1200" dirty="0" smtClean="0">
                <a:solidFill>
                  <a:schemeClr val="tx1"/>
                </a:solidFill>
                <a:effectLst/>
                <a:latin typeface="+mn-lt"/>
                <a:ea typeface="+mn-ea"/>
                <a:cs typeface="+mn-cs"/>
              </a:rPr>
              <a:t>在 </a:t>
            </a:r>
            <a:r>
              <a:rPr lang="en-US" altLang="zh-TW" sz="1200" b="0" i="0" kern="1200" dirty="0" smtClean="0">
                <a:solidFill>
                  <a:schemeClr val="tx1"/>
                </a:solidFill>
                <a:effectLst/>
                <a:latin typeface="+mn-lt"/>
                <a:ea typeface="+mn-ea"/>
                <a:cs typeface="+mn-cs"/>
              </a:rPr>
              <a:t>Internet </a:t>
            </a:r>
            <a:r>
              <a:rPr lang="zh-TW" altLang="en-US" sz="1200" b="0" i="0" kern="1200" dirty="0" smtClean="0">
                <a:solidFill>
                  <a:schemeClr val="tx1"/>
                </a:solidFill>
                <a:effectLst/>
                <a:latin typeface="+mn-lt"/>
                <a:ea typeface="+mn-ea"/>
                <a:cs typeface="+mn-cs"/>
              </a:rPr>
              <a:t>上也必須是唯一的。這裡，有一個很特別的 </a:t>
            </a:r>
            <a:r>
              <a:rPr lang="en-US" altLang="zh-TW" sz="1200" b="0" i="0" kern="1200" dirty="0" smtClean="0">
                <a:solidFill>
                  <a:schemeClr val="tx1"/>
                </a:solidFill>
                <a:effectLst/>
                <a:latin typeface="+mn-lt"/>
                <a:ea typeface="+mn-ea"/>
                <a:cs typeface="+mn-cs"/>
              </a:rPr>
              <a:t>Net </a:t>
            </a:r>
            <a:r>
              <a:rPr lang="en-US" altLang="zh-TW" sz="1200" b="0" i="0" kern="1200" smtClean="0">
                <a:solidFill>
                  <a:schemeClr val="tx1"/>
                </a:solidFill>
                <a:effectLst/>
                <a:latin typeface="+mn-lt"/>
                <a:ea typeface="+mn-ea"/>
                <a:cs typeface="+mn-cs"/>
              </a:rPr>
              <a:t>ID</a:t>
            </a:r>
            <a:r>
              <a:rPr lang="zh-TW" altLang="en-US" sz="1200" b="0" i="0" kern="1200" smtClean="0">
                <a:solidFill>
                  <a:schemeClr val="tx1"/>
                </a:solidFill>
                <a:effectLst/>
                <a:latin typeface="+mn-lt"/>
                <a:ea typeface="+mn-ea"/>
                <a:cs typeface="+mn-cs"/>
              </a:rPr>
              <a:t>：</a:t>
            </a:r>
            <a:r>
              <a:rPr lang="en-US" altLang="zh-TW" sz="1200" b="0" i="0" kern="1200" smtClean="0">
                <a:solidFill>
                  <a:schemeClr val="tx1"/>
                </a:solidFill>
                <a:effectLst/>
                <a:latin typeface="+mn-lt"/>
                <a:ea typeface="+mn-ea"/>
                <a:cs typeface="+mn-cs"/>
              </a:rPr>
              <a:t>127 </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即二進位</a:t>
            </a:r>
            <a:r>
              <a:rPr lang="zh-TW" altLang="en-US" sz="1200" b="0" i="0" kern="1200" smtClean="0">
                <a:solidFill>
                  <a:schemeClr val="tx1"/>
                </a:solidFill>
                <a:effectLst/>
                <a:latin typeface="+mn-lt"/>
                <a:ea typeface="+mn-ea"/>
                <a:cs typeface="+mn-cs"/>
              </a:rPr>
              <a:t>的 </a:t>
            </a:r>
            <a:r>
              <a:rPr lang="en-US" altLang="zh-TW" sz="1200" b="0" i="0" kern="1200" smtClean="0">
                <a:solidFill>
                  <a:schemeClr val="tx1"/>
                </a:solidFill>
                <a:effectLst/>
                <a:latin typeface="+mn-lt"/>
                <a:ea typeface="+mn-ea"/>
                <a:cs typeface="+mn-cs"/>
              </a:rPr>
              <a:t>01111111) </a:t>
            </a:r>
            <a:r>
              <a:rPr lang="zh-TW" altLang="en-US" sz="1200" b="0" i="0" kern="1200" dirty="0" smtClean="0">
                <a:solidFill>
                  <a:schemeClr val="tx1"/>
                </a:solidFill>
                <a:effectLst/>
                <a:latin typeface="+mn-lt"/>
                <a:ea typeface="+mn-ea"/>
                <a:cs typeface="+mn-cs"/>
              </a:rPr>
              <a:t>需要特別一提：它是保留給本機回路測試使用的，它不可以被運用於實際的網路中，其</a:t>
            </a:r>
            <a:r>
              <a:rPr lang="zh-TW" altLang="en-US" sz="1200" b="0" i="0" kern="1200" smtClean="0">
                <a:solidFill>
                  <a:schemeClr val="tx1"/>
                </a:solidFill>
                <a:effectLst/>
                <a:latin typeface="+mn-lt"/>
                <a:ea typeface="+mn-ea"/>
                <a:cs typeface="+mn-cs"/>
              </a:rPr>
              <a:t>中的 </a:t>
            </a:r>
            <a:r>
              <a:rPr lang="en-US" altLang="zh-TW" sz="1200" b="0" i="0" kern="1200" smtClean="0">
                <a:solidFill>
                  <a:schemeClr val="tx1"/>
                </a:solidFill>
                <a:effectLst/>
                <a:latin typeface="+mn-lt"/>
                <a:ea typeface="+mn-ea"/>
                <a:cs typeface="+mn-cs"/>
              </a:rPr>
              <a:t>127.0.0.1 </a:t>
            </a:r>
            <a:r>
              <a:rPr lang="zh-TW" altLang="en-US" sz="1200" b="0" i="0" kern="1200" dirty="0" smtClean="0">
                <a:solidFill>
                  <a:schemeClr val="tx1"/>
                </a:solidFill>
                <a:effectLst/>
                <a:latin typeface="+mn-lt"/>
                <a:ea typeface="+mn-ea"/>
                <a:cs typeface="+mn-cs"/>
              </a:rPr>
              <a:t>則代表任何一台 </a:t>
            </a:r>
            <a:r>
              <a:rPr lang="en-US" altLang="zh-TW" sz="1200" b="0" i="0" kern="1200" dirty="0" smtClean="0">
                <a:solidFill>
                  <a:schemeClr val="tx1"/>
                </a:solidFill>
                <a:effectLst/>
                <a:latin typeface="+mn-lt"/>
                <a:ea typeface="+mn-ea"/>
                <a:cs typeface="+mn-cs"/>
              </a:rPr>
              <a:t>IP </a:t>
            </a:r>
            <a:r>
              <a:rPr lang="zh-TW" altLang="en-US" sz="1200" b="0" i="0" kern="1200" dirty="0" smtClean="0">
                <a:solidFill>
                  <a:schemeClr val="tx1"/>
                </a:solidFill>
                <a:effectLst/>
                <a:latin typeface="+mn-lt"/>
                <a:ea typeface="+mn-ea"/>
                <a:cs typeface="+mn-cs"/>
              </a:rPr>
              <a:t>主機本身。</a:t>
            </a:r>
          </a:p>
          <a:p>
            <a:r>
              <a:rPr lang="zh-TW" altLang="en-US" sz="1200" b="0" i="0" kern="1200" dirty="0" smtClean="0">
                <a:solidFill>
                  <a:schemeClr val="tx1"/>
                </a:solidFill>
                <a:effectLst/>
                <a:latin typeface="+mn-lt"/>
                <a:ea typeface="+mn-ea"/>
                <a:cs typeface="+mn-cs"/>
              </a:rPr>
              <a:t>此外，還有一個規則我們還必須遵守的：在指定 </a:t>
            </a:r>
            <a:r>
              <a:rPr lang="en-US" altLang="zh-TW" sz="1200" b="0" i="0" kern="1200" dirty="0" smtClean="0">
                <a:solidFill>
                  <a:schemeClr val="tx1"/>
                </a:solidFill>
                <a:effectLst/>
                <a:latin typeface="+mn-lt"/>
                <a:ea typeface="+mn-ea"/>
                <a:cs typeface="+mn-cs"/>
              </a:rPr>
              <a:t>Host ID </a:t>
            </a:r>
            <a:r>
              <a:rPr lang="zh-TW" altLang="en-US" sz="1200" b="0" i="0" kern="1200" dirty="0" smtClean="0">
                <a:solidFill>
                  <a:schemeClr val="tx1"/>
                </a:solidFill>
                <a:effectLst/>
                <a:latin typeface="+mn-lt"/>
                <a:ea typeface="+mn-ea"/>
                <a:cs typeface="+mn-cs"/>
              </a:rPr>
              <a:t>的時候，換成二進位的話，不可以是全部為 </a:t>
            </a:r>
            <a:r>
              <a:rPr lang="en-US" altLang="zh-TW" sz="1200" b="0" i="0" kern="1200" dirty="0" smtClean="0">
                <a:solidFill>
                  <a:schemeClr val="tx1"/>
                </a:solidFill>
                <a:effectLst/>
                <a:latin typeface="+mn-lt"/>
                <a:ea typeface="+mn-ea"/>
                <a:cs typeface="+mn-cs"/>
              </a:rPr>
              <a:t>0</a:t>
            </a:r>
            <a:r>
              <a:rPr lang="zh-TW" altLang="en-US" sz="1200" b="0" i="0" kern="1200" dirty="0" smtClean="0">
                <a:solidFill>
                  <a:schemeClr val="tx1"/>
                </a:solidFill>
                <a:effectLst/>
                <a:latin typeface="+mn-lt"/>
                <a:ea typeface="+mn-ea"/>
                <a:cs typeface="+mn-cs"/>
              </a:rPr>
              <a:t>，也不可以是全部</a:t>
            </a:r>
            <a:r>
              <a:rPr lang="zh-TW" altLang="en-US" sz="1200" b="0" i="0" kern="1200" smtClean="0">
                <a:solidFill>
                  <a:schemeClr val="tx1"/>
                </a:solidFill>
                <a:effectLst/>
                <a:latin typeface="+mn-lt"/>
                <a:ea typeface="+mn-ea"/>
                <a:cs typeface="+mn-cs"/>
              </a:rPr>
              <a:t>為 </a:t>
            </a:r>
            <a:r>
              <a:rPr lang="en-US" altLang="zh-TW" sz="1200" b="0" i="0" kern="1200" smtClean="0">
                <a:solidFill>
                  <a:schemeClr val="tx1"/>
                </a:solidFill>
                <a:effectLst/>
                <a:latin typeface="+mn-lt"/>
                <a:ea typeface="+mn-ea"/>
                <a:cs typeface="+mn-cs"/>
              </a:rPr>
              <a:t>1</a:t>
            </a:r>
            <a:r>
              <a:rPr lang="zh-TW" altLang="en-US" sz="1200" b="0" i="0" kern="120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當 </a:t>
            </a:r>
            <a:r>
              <a:rPr lang="en-US" altLang="zh-TW" sz="1200" b="0" i="0" kern="1200" dirty="0" smtClean="0">
                <a:solidFill>
                  <a:schemeClr val="tx1"/>
                </a:solidFill>
                <a:effectLst/>
                <a:latin typeface="+mn-lt"/>
                <a:ea typeface="+mn-ea"/>
                <a:cs typeface="+mn-cs"/>
              </a:rPr>
              <a:t>Host ID </a:t>
            </a:r>
            <a:r>
              <a:rPr lang="zh-TW" altLang="en-US" sz="1200" b="0" i="0" kern="1200" dirty="0" smtClean="0">
                <a:solidFill>
                  <a:schemeClr val="tx1"/>
                </a:solidFill>
                <a:effectLst/>
                <a:latin typeface="+mn-lt"/>
                <a:ea typeface="+mn-ea"/>
                <a:cs typeface="+mn-cs"/>
              </a:rPr>
              <a:t>全部為 </a:t>
            </a:r>
            <a:r>
              <a:rPr lang="en-US" altLang="zh-TW" sz="1200" b="0" i="0" kern="1200" dirty="0" smtClean="0">
                <a:solidFill>
                  <a:schemeClr val="tx1"/>
                </a:solidFill>
                <a:effectLst/>
                <a:latin typeface="+mn-lt"/>
                <a:ea typeface="+mn-ea"/>
                <a:cs typeface="+mn-cs"/>
              </a:rPr>
              <a:t>0 </a:t>
            </a:r>
            <a:r>
              <a:rPr lang="zh-TW" altLang="en-US" sz="1200" b="0" i="0" kern="1200" dirty="0" smtClean="0">
                <a:solidFill>
                  <a:schemeClr val="tx1"/>
                </a:solidFill>
                <a:effectLst/>
                <a:latin typeface="+mn-lt"/>
                <a:ea typeface="+mn-ea"/>
                <a:cs typeface="+mn-cs"/>
              </a:rPr>
              <a:t>的時候，指的是網路本身識別碼；而全部</a:t>
            </a:r>
            <a:r>
              <a:rPr lang="zh-TW" altLang="en-US" sz="1200" b="0" i="0" kern="1200" smtClean="0">
                <a:solidFill>
                  <a:schemeClr val="tx1"/>
                </a:solidFill>
                <a:effectLst/>
                <a:latin typeface="+mn-lt"/>
                <a:ea typeface="+mn-ea"/>
                <a:cs typeface="+mn-cs"/>
              </a:rPr>
              <a:t>為 </a:t>
            </a:r>
            <a:r>
              <a:rPr lang="en-US" altLang="zh-TW" sz="1200" b="0" i="0" kern="1200" smtClean="0">
                <a:solidFill>
                  <a:schemeClr val="tx1"/>
                </a:solidFill>
                <a:effectLst/>
                <a:latin typeface="+mn-lt"/>
                <a:ea typeface="+mn-ea"/>
                <a:cs typeface="+mn-cs"/>
              </a:rPr>
              <a:t>1 </a:t>
            </a:r>
            <a:r>
              <a:rPr lang="zh-TW" altLang="en-US" sz="1200" b="0" i="0" kern="1200" dirty="0" smtClean="0">
                <a:solidFill>
                  <a:schemeClr val="tx1"/>
                </a:solidFill>
                <a:effectLst/>
                <a:latin typeface="+mn-lt"/>
                <a:ea typeface="+mn-ea"/>
                <a:cs typeface="+mn-cs"/>
              </a:rPr>
              <a:t>的時候，則為該網路的廣播位址，代表的是該網路上的所有主機</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注意：別將 </a:t>
            </a:r>
            <a:r>
              <a:rPr lang="en-US" altLang="zh-TW" sz="1200" b="0" i="0" kern="1200" dirty="0" smtClean="0">
                <a:solidFill>
                  <a:schemeClr val="tx1"/>
                </a:solidFill>
                <a:effectLst/>
                <a:latin typeface="+mn-lt"/>
                <a:ea typeface="+mn-ea"/>
                <a:cs typeface="+mn-cs"/>
              </a:rPr>
              <a:t>IP </a:t>
            </a:r>
            <a:r>
              <a:rPr lang="zh-TW" altLang="en-US" sz="1200" b="0" i="0" kern="1200" dirty="0" smtClean="0">
                <a:solidFill>
                  <a:schemeClr val="tx1"/>
                </a:solidFill>
                <a:effectLst/>
                <a:latin typeface="+mn-lt"/>
                <a:ea typeface="+mn-ea"/>
                <a:cs typeface="+mn-cs"/>
              </a:rPr>
              <a:t>的廣播和 </a:t>
            </a:r>
            <a:r>
              <a:rPr lang="en-US" altLang="zh-TW" sz="1200" b="0" i="0" kern="1200" dirty="0" smtClean="0">
                <a:solidFill>
                  <a:schemeClr val="tx1"/>
                </a:solidFill>
                <a:effectLst/>
                <a:latin typeface="+mn-lt"/>
                <a:ea typeface="+mn-ea"/>
                <a:cs typeface="+mn-cs"/>
              </a:rPr>
              <a:t>Ethernet </a:t>
            </a:r>
            <a:r>
              <a:rPr lang="zh-TW" altLang="en-US" sz="1200" b="0" i="0" kern="1200" dirty="0" smtClean="0">
                <a:solidFill>
                  <a:schemeClr val="tx1"/>
                </a:solidFill>
                <a:effectLst/>
                <a:latin typeface="+mn-lt"/>
                <a:ea typeface="+mn-ea"/>
                <a:cs typeface="+mn-cs"/>
              </a:rPr>
              <a:t>的廣播搞混亂了，兩種廣播是不同層級的</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a:t>
            </a:r>
          </a:p>
          <a:p>
            <a:endParaRPr lang="en-US" altLang="zh-TW" sz="1200" b="0" i="0" kern="1200" dirty="0" smtClean="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18</a:t>
            </a:fld>
            <a:endParaRPr lang="zh-TW" altLang="en-US"/>
          </a:p>
        </p:txBody>
      </p:sp>
    </p:spTree>
    <p:extLst>
      <p:ext uri="{BB962C8B-B14F-4D97-AF65-F5344CB8AC3E}">
        <p14:creationId xmlns:p14="http://schemas.microsoft.com/office/powerpoint/2010/main" val="1554691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mtClean="0"/>
              <a:t>2^0=1</a:t>
            </a:r>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mtClean="0"/>
              <a:t>2^1=2</a:t>
            </a:r>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2^2=4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2^3=8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mtClean="0"/>
              <a:t>2^4=16</a:t>
            </a:r>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2^5=32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2^6=64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mtClean="0"/>
              <a:t>2^7=128</a:t>
            </a:r>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2^0=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2^0=</a:t>
            </a:r>
          </a:p>
          <a:p>
            <a:endParaRPr lang="en-US" altLang="zh-TW" dirty="0" smtClean="0"/>
          </a:p>
          <a:p>
            <a:r>
              <a:rPr lang="en-US" altLang="zh-TW" dirty="0" err="1" smtClean="0"/>
              <a:t>Net_ID</a:t>
            </a:r>
            <a:r>
              <a:rPr lang="zh-TW" altLang="en-US" dirty="0" smtClean="0"/>
              <a:t>單位數</a:t>
            </a:r>
            <a:endParaRPr lang="en-US" altLang="zh-TW" dirty="0" smtClean="0"/>
          </a:p>
          <a:p>
            <a:r>
              <a:rPr lang="en-US" altLang="zh-TW" dirty="0" err="1" smtClean="0"/>
              <a:t>Host_ID</a:t>
            </a:r>
            <a:r>
              <a:rPr lang="zh-TW" altLang="en-US" dirty="0" smtClean="0"/>
              <a:t>分配電腦數</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19</a:t>
            </a:fld>
            <a:endParaRPr lang="zh-TW" altLang="en-US"/>
          </a:p>
        </p:txBody>
      </p:sp>
    </p:spTree>
    <p:extLst>
      <p:ext uri="{BB962C8B-B14F-4D97-AF65-F5344CB8AC3E}">
        <p14:creationId xmlns:p14="http://schemas.microsoft.com/office/powerpoint/2010/main" val="674446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b="0" i="0" kern="1200" dirty="0" smtClean="0">
              <a:solidFill>
                <a:schemeClr val="tx1"/>
              </a:solidFill>
              <a:effectLst/>
              <a:latin typeface="+mn-lt"/>
              <a:ea typeface="+mn-ea"/>
              <a:cs typeface="+mn-cs"/>
            </a:endParaRPr>
          </a:p>
          <a:p>
            <a:r>
              <a:rPr lang="en-US" altLang="zh-TW" sz="1200" b="1" i="0" kern="1200" dirty="0" smtClean="0">
                <a:solidFill>
                  <a:schemeClr val="tx1"/>
                </a:solidFill>
                <a:effectLst/>
                <a:latin typeface="+mn-lt"/>
                <a:ea typeface="+mn-ea"/>
                <a:cs typeface="+mn-cs"/>
              </a:rPr>
              <a:t>Public IP</a:t>
            </a:r>
            <a:r>
              <a:rPr lang="en-US" altLang="zh-TW" sz="1200" b="0" i="0" kern="1200" dirty="0" smtClean="0">
                <a:solidFill>
                  <a:schemeClr val="tx1"/>
                </a:solidFill>
                <a:effectLst/>
                <a:latin typeface="+mn-lt"/>
                <a:ea typeface="+mn-ea"/>
                <a:cs typeface="+mn-cs"/>
              </a:rPr>
              <a:t> : </a:t>
            </a:r>
            <a:r>
              <a:rPr lang="zh-TW" altLang="en-US" sz="1200" b="0" i="0" kern="1200" dirty="0" smtClean="0">
                <a:solidFill>
                  <a:schemeClr val="tx1"/>
                </a:solidFill>
                <a:effectLst/>
                <a:latin typeface="+mn-lt"/>
                <a:ea typeface="+mn-ea"/>
                <a:cs typeface="+mn-cs"/>
              </a:rPr>
              <a:t>公共 </a:t>
            </a:r>
            <a:r>
              <a:rPr lang="en-US" altLang="zh-TW" sz="1200" b="0" i="0" kern="1200" dirty="0" smtClean="0">
                <a:solidFill>
                  <a:schemeClr val="tx1"/>
                </a:solidFill>
                <a:effectLst/>
                <a:latin typeface="+mn-lt"/>
                <a:ea typeface="+mn-ea"/>
                <a:cs typeface="+mn-cs"/>
              </a:rPr>
              <a:t>IP </a:t>
            </a:r>
            <a:r>
              <a:rPr lang="zh-TW" altLang="en-US" sz="1200" b="0" i="0" kern="1200" dirty="0" smtClean="0">
                <a:solidFill>
                  <a:schemeClr val="tx1"/>
                </a:solidFill>
                <a:effectLst/>
                <a:latin typeface="+mn-lt"/>
                <a:ea typeface="+mn-ea"/>
                <a:cs typeface="+mn-cs"/>
              </a:rPr>
              <a:t>，經由 </a:t>
            </a:r>
            <a:r>
              <a:rPr lang="en-US" altLang="zh-TW" sz="1200" b="0" i="0" kern="1200" dirty="0" smtClean="0">
                <a:solidFill>
                  <a:schemeClr val="tx1"/>
                </a:solidFill>
                <a:effectLst/>
                <a:latin typeface="+mn-lt"/>
                <a:ea typeface="+mn-ea"/>
                <a:cs typeface="+mn-cs"/>
              </a:rPr>
              <a:t>INTERNIC </a:t>
            </a:r>
            <a:r>
              <a:rPr lang="zh-TW" altLang="en-US" sz="1200" b="0" i="0" kern="1200" dirty="0" smtClean="0">
                <a:solidFill>
                  <a:schemeClr val="tx1"/>
                </a:solidFill>
                <a:effectLst/>
                <a:latin typeface="+mn-lt"/>
                <a:ea typeface="+mn-ea"/>
                <a:cs typeface="+mn-cs"/>
              </a:rPr>
              <a:t>所統一規劃的 </a:t>
            </a:r>
            <a:r>
              <a:rPr lang="en-US" altLang="zh-TW" sz="1200" b="0" i="0" kern="1200" dirty="0" smtClean="0">
                <a:solidFill>
                  <a:schemeClr val="tx1"/>
                </a:solidFill>
                <a:effectLst/>
                <a:latin typeface="+mn-lt"/>
                <a:ea typeface="+mn-ea"/>
                <a:cs typeface="+mn-cs"/>
              </a:rPr>
              <a:t>IP</a:t>
            </a:r>
            <a:r>
              <a:rPr lang="zh-TW" altLang="en-US" sz="1200" b="0" i="0" kern="1200" dirty="0" smtClean="0">
                <a:solidFill>
                  <a:schemeClr val="tx1"/>
                </a:solidFill>
                <a:effectLst/>
                <a:latin typeface="+mn-lt"/>
                <a:ea typeface="+mn-ea"/>
                <a:cs typeface="+mn-cs"/>
              </a:rPr>
              <a:t>，有這種 </a:t>
            </a:r>
            <a:r>
              <a:rPr lang="en-US" altLang="zh-TW" sz="1200" b="0" i="0" kern="1200" dirty="0" smtClean="0">
                <a:solidFill>
                  <a:schemeClr val="tx1"/>
                </a:solidFill>
                <a:effectLst/>
                <a:latin typeface="+mn-lt"/>
                <a:ea typeface="+mn-ea"/>
                <a:cs typeface="+mn-cs"/>
              </a:rPr>
              <a:t>IP </a:t>
            </a:r>
            <a:r>
              <a:rPr lang="zh-TW" altLang="en-US" sz="1200" b="0" i="0" kern="1200" dirty="0" smtClean="0">
                <a:solidFill>
                  <a:schemeClr val="tx1"/>
                </a:solidFill>
                <a:effectLst/>
                <a:latin typeface="+mn-lt"/>
                <a:ea typeface="+mn-ea"/>
                <a:cs typeface="+mn-cs"/>
              </a:rPr>
              <a:t>才可以連上 </a:t>
            </a:r>
            <a:r>
              <a:rPr lang="en-US" altLang="zh-TW" sz="1200" b="0" i="0" kern="1200" dirty="0" smtClean="0">
                <a:solidFill>
                  <a:schemeClr val="tx1"/>
                </a:solidFill>
                <a:effectLst/>
                <a:latin typeface="+mn-lt"/>
                <a:ea typeface="+mn-ea"/>
                <a:cs typeface="+mn-cs"/>
              </a:rPr>
              <a:t>Internet </a:t>
            </a:r>
            <a:r>
              <a:rPr lang="zh-TW" altLang="en-US" sz="1200" b="0" i="0" kern="1200" dirty="0" smtClean="0">
                <a:solidFill>
                  <a:schemeClr val="tx1"/>
                </a:solidFill>
                <a:effectLst/>
                <a:latin typeface="+mn-lt"/>
                <a:ea typeface="+mn-ea"/>
                <a:cs typeface="+mn-cs"/>
              </a:rPr>
              <a:t>；</a:t>
            </a:r>
            <a:br>
              <a:rPr lang="zh-TW" altLang="en-US" sz="1200" b="0" i="0" kern="1200" dirty="0" smtClean="0">
                <a:solidFill>
                  <a:schemeClr val="tx1"/>
                </a:solidFill>
                <a:effectLst/>
                <a:latin typeface="+mn-lt"/>
                <a:ea typeface="+mn-ea"/>
                <a:cs typeface="+mn-cs"/>
              </a:rPr>
            </a:br>
            <a:r>
              <a:rPr lang="zh-TW" altLang="en-US" sz="1200" b="0" i="0" kern="1200" dirty="0" smtClean="0">
                <a:solidFill>
                  <a:schemeClr val="tx1"/>
                </a:solidFill>
                <a:effectLst/>
                <a:latin typeface="+mn-lt"/>
                <a:ea typeface="+mn-ea"/>
                <a:cs typeface="+mn-cs"/>
              </a:rPr>
              <a:t/>
            </a:r>
            <a:br>
              <a:rPr lang="zh-TW" altLang="en-US" sz="1200" b="0" i="0" kern="1200" dirty="0" smtClean="0">
                <a:solidFill>
                  <a:schemeClr val="tx1"/>
                </a:solidFill>
                <a:effectLst/>
                <a:latin typeface="+mn-lt"/>
                <a:ea typeface="+mn-ea"/>
                <a:cs typeface="+mn-cs"/>
              </a:rPr>
            </a:br>
            <a:endParaRPr lang="zh-TW" altLang="en-US" sz="1200" b="0" i="0" kern="1200" dirty="0" smtClean="0">
              <a:solidFill>
                <a:schemeClr val="tx1"/>
              </a:solidFill>
              <a:effectLst/>
              <a:latin typeface="+mn-lt"/>
              <a:ea typeface="+mn-ea"/>
              <a:cs typeface="+mn-cs"/>
            </a:endParaRPr>
          </a:p>
          <a:p>
            <a:r>
              <a:rPr lang="en-US" altLang="zh-TW" sz="1200" b="1" i="0" kern="1200" dirty="0" smtClean="0">
                <a:solidFill>
                  <a:schemeClr val="tx1"/>
                </a:solidFill>
                <a:effectLst/>
                <a:latin typeface="+mn-lt"/>
                <a:ea typeface="+mn-ea"/>
                <a:cs typeface="+mn-cs"/>
              </a:rPr>
              <a:t>Private IP : </a:t>
            </a:r>
            <a:r>
              <a:rPr lang="zh-TW" altLang="en-US" sz="1200" b="1" i="0" kern="1200" dirty="0" smtClean="0">
                <a:solidFill>
                  <a:schemeClr val="tx1"/>
                </a:solidFill>
                <a:effectLst/>
                <a:latin typeface="+mn-lt"/>
                <a:ea typeface="+mn-ea"/>
                <a:cs typeface="+mn-cs"/>
              </a:rPr>
              <a:t>私有 </a:t>
            </a:r>
            <a:r>
              <a:rPr lang="en-US" altLang="zh-TW" sz="1200" b="1" i="0" kern="1200" dirty="0" smtClean="0">
                <a:solidFill>
                  <a:schemeClr val="tx1"/>
                </a:solidFill>
                <a:effectLst/>
                <a:latin typeface="+mn-lt"/>
                <a:ea typeface="+mn-ea"/>
                <a:cs typeface="+mn-cs"/>
              </a:rPr>
              <a:t>IP </a:t>
            </a:r>
            <a:r>
              <a:rPr lang="zh-TW" altLang="en-US" sz="1200" b="1" i="0" kern="1200" dirty="0" smtClean="0">
                <a:solidFill>
                  <a:schemeClr val="tx1"/>
                </a:solidFill>
                <a:effectLst/>
                <a:latin typeface="+mn-lt"/>
                <a:ea typeface="+mn-ea"/>
                <a:cs typeface="+mn-cs"/>
              </a:rPr>
              <a:t>或保留 </a:t>
            </a:r>
            <a:r>
              <a:rPr lang="en-US" altLang="zh-TW" sz="1200" b="1" i="0" kern="1200" dirty="0" smtClean="0">
                <a:solidFill>
                  <a:schemeClr val="tx1"/>
                </a:solidFill>
                <a:effectLst/>
                <a:latin typeface="+mn-lt"/>
                <a:ea typeface="+mn-ea"/>
                <a:cs typeface="+mn-cs"/>
              </a:rPr>
              <a:t>IP</a:t>
            </a:r>
            <a:r>
              <a:rPr lang="zh-TW" altLang="en-US" sz="1200" b="1" i="0" kern="1200" dirty="0" smtClean="0">
                <a:solidFill>
                  <a:schemeClr val="tx1"/>
                </a:solidFill>
                <a:effectLst/>
                <a:latin typeface="+mn-lt"/>
                <a:ea typeface="+mn-ea"/>
                <a:cs typeface="+mn-cs"/>
              </a:rPr>
              <a:t>，不能直接連上 </a:t>
            </a:r>
            <a:r>
              <a:rPr lang="en-US" altLang="zh-TW" sz="1200" b="1" i="0" kern="1200" dirty="0" smtClean="0">
                <a:solidFill>
                  <a:schemeClr val="tx1"/>
                </a:solidFill>
                <a:effectLst/>
                <a:latin typeface="+mn-lt"/>
                <a:ea typeface="+mn-ea"/>
                <a:cs typeface="+mn-cs"/>
              </a:rPr>
              <a:t>Internet </a:t>
            </a:r>
            <a:r>
              <a:rPr lang="zh-TW" altLang="en-US" sz="1200" b="1" i="0" kern="1200" dirty="0" smtClean="0">
                <a:solidFill>
                  <a:schemeClr val="tx1"/>
                </a:solidFill>
                <a:effectLst/>
                <a:latin typeface="+mn-lt"/>
                <a:ea typeface="+mn-ea"/>
                <a:cs typeface="+mn-cs"/>
              </a:rPr>
              <a:t>的 </a:t>
            </a:r>
            <a:r>
              <a:rPr lang="en-US" altLang="zh-TW" sz="1200" b="1" i="0" kern="1200" dirty="0" smtClean="0">
                <a:solidFill>
                  <a:schemeClr val="tx1"/>
                </a:solidFill>
                <a:effectLst/>
                <a:latin typeface="+mn-lt"/>
                <a:ea typeface="+mn-ea"/>
                <a:cs typeface="+mn-cs"/>
              </a:rPr>
              <a:t>IP </a:t>
            </a:r>
            <a:r>
              <a:rPr lang="zh-TW" altLang="en-US" sz="1200" b="1" i="0" kern="1200" dirty="0" smtClean="0">
                <a:solidFill>
                  <a:schemeClr val="tx1"/>
                </a:solidFill>
                <a:effectLst/>
                <a:latin typeface="+mn-lt"/>
                <a:ea typeface="+mn-ea"/>
                <a:cs typeface="+mn-cs"/>
              </a:rPr>
              <a:t>， 主要用於區域網路內的主機連線規劃。</a:t>
            </a:r>
          </a:p>
          <a:p>
            <a:r>
              <a:rPr lang="zh-TW" altLang="en-US" sz="1200" b="1" i="0" kern="1200" dirty="0" smtClean="0">
                <a:solidFill>
                  <a:schemeClr val="tx1"/>
                </a:solidFill>
                <a:effectLst/>
                <a:latin typeface="+mn-lt"/>
                <a:ea typeface="+mn-ea"/>
                <a:cs typeface="+mn-cs"/>
              </a:rPr>
              <a:t>私有 </a:t>
            </a:r>
            <a:r>
              <a:rPr lang="en-US" altLang="zh-TW" sz="1200" b="1" i="0" kern="1200" dirty="0" smtClean="0">
                <a:solidFill>
                  <a:schemeClr val="tx1"/>
                </a:solidFill>
                <a:effectLst/>
                <a:latin typeface="+mn-lt"/>
                <a:ea typeface="+mn-ea"/>
                <a:cs typeface="+mn-cs"/>
              </a:rPr>
              <a:t>IP </a:t>
            </a:r>
            <a:r>
              <a:rPr lang="zh-TW" altLang="en-US" sz="1200" b="1" i="0" kern="1200" dirty="0" smtClean="0">
                <a:solidFill>
                  <a:schemeClr val="tx1"/>
                </a:solidFill>
                <a:effectLst/>
                <a:latin typeface="+mn-lt"/>
                <a:ea typeface="+mn-ea"/>
                <a:cs typeface="+mn-cs"/>
              </a:rPr>
              <a:t>也分別在 </a:t>
            </a:r>
            <a:r>
              <a:rPr lang="en-US" altLang="zh-TW" sz="1200" b="1" i="0" kern="1200" dirty="0" smtClean="0">
                <a:solidFill>
                  <a:schemeClr val="tx1"/>
                </a:solidFill>
                <a:effectLst/>
                <a:latin typeface="+mn-lt"/>
                <a:ea typeface="+mn-ea"/>
                <a:cs typeface="+mn-cs"/>
              </a:rPr>
              <a:t>A, B, C </a:t>
            </a:r>
            <a:r>
              <a:rPr lang="zh-TW" altLang="en-US" sz="1200" b="1" i="0" kern="1200" dirty="0" smtClean="0">
                <a:solidFill>
                  <a:schemeClr val="tx1"/>
                </a:solidFill>
                <a:effectLst/>
                <a:latin typeface="+mn-lt"/>
                <a:ea typeface="+mn-ea"/>
                <a:cs typeface="+mn-cs"/>
              </a:rPr>
              <a:t>三個 </a:t>
            </a:r>
            <a:r>
              <a:rPr lang="en-US" altLang="zh-TW" sz="1200" b="1" i="0" kern="1200" dirty="0" smtClean="0">
                <a:solidFill>
                  <a:schemeClr val="tx1"/>
                </a:solidFill>
                <a:effectLst/>
                <a:latin typeface="+mn-lt"/>
                <a:ea typeface="+mn-ea"/>
                <a:cs typeface="+mn-cs"/>
              </a:rPr>
              <a:t>Class </a:t>
            </a:r>
            <a:r>
              <a:rPr lang="zh-TW" altLang="en-US" sz="1200" b="1" i="0" kern="1200" dirty="0" smtClean="0">
                <a:solidFill>
                  <a:schemeClr val="tx1"/>
                </a:solidFill>
                <a:effectLst/>
                <a:latin typeface="+mn-lt"/>
                <a:ea typeface="+mn-ea"/>
                <a:cs typeface="+mn-cs"/>
              </a:rPr>
              <a:t>當中各保留一段作為私有 </a:t>
            </a:r>
            <a:r>
              <a:rPr lang="en-US" altLang="zh-TW" sz="1200" b="1" i="0" kern="1200" dirty="0" smtClean="0">
                <a:solidFill>
                  <a:schemeClr val="tx1"/>
                </a:solidFill>
                <a:effectLst/>
                <a:latin typeface="+mn-lt"/>
                <a:ea typeface="+mn-ea"/>
                <a:cs typeface="+mn-cs"/>
              </a:rPr>
              <a:t>IP </a:t>
            </a:r>
            <a:r>
              <a:rPr lang="zh-TW" altLang="en-US" sz="1200" b="1" i="0" kern="1200" dirty="0" smtClean="0">
                <a:solidFill>
                  <a:schemeClr val="tx1"/>
                </a:solidFill>
                <a:effectLst/>
                <a:latin typeface="+mn-lt"/>
                <a:ea typeface="+mn-ea"/>
                <a:cs typeface="+mn-cs"/>
              </a:rPr>
              <a:t>網段，那就是：</a:t>
            </a:r>
          </a:p>
          <a:p>
            <a:r>
              <a:rPr lang="en-US" altLang="zh-TW" sz="1200" b="1" i="0" kern="1200" dirty="0" smtClean="0">
                <a:solidFill>
                  <a:schemeClr val="tx1"/>
                </a:solidFill>
                <a:effectLst/>
                <a:latin typeface="+mn-lt"/>
                <a:ea typeface="+mn-ea"/>
                <a:cs typeface="+mn-cs"/>
              </a:rPr>
              <a:t>Class A</a:t>
            </a:r>
            <a:r>
              <a:rPr lang="zh-TW" altLang="en-US" sz="1200" b="1" i="0" kern="1200" dirty="0" smtClean="0">
                <a:solidFill>
                  <a:schemeClr val="tx1"/>
                </a:solidFill>
                <a:effectLst/>
                <a:latin typeface="+mn-lt"/>
                <a:ea typeface="+mn-ea"/>
                <a:cs typeface="+mn-cs"/>
              </a:rPr>
              <a:t>：</a:t>
            </a:r>
            <a:r>
              <a:rPr lang="en-US" altLang="zh-TW" sz="1200" b="1" i="0" kern="1200" dirty="0" smtClean="0">
                <a:solidFill>
                  <a:schemeClr val="tx1"/>
                </a:solidFill>
                <a:effectLst/>
                <a:latin typeface="+mn-lt"/>
                <a:ea typeface="+mn-ea"/>
                <a:cs typeface="+mn-cs"/>
              </a:rPr>
              <a:t>10.0.0.0    - 10.255.255.255</a:t>
            </a:r>
          </a:p>
          <a:p>
            <a:r>
              <a:rPr lang="en-US" altLang="zh-TW" sz="1200" b="1" i="0" kern="1200" dirty="0" smtClean="0">
                <a:solidFill>
                  <a:schemeClr val="tx1"/>
                </a:solidFill>
                <a:effectLst/>
                <a:latin typeface="+mn-lt"/>
                <a:ea typeface="+mn-ea"/>
                <a:cs typeface="+mn-cs"/>
              </a:rPr>
              <a:t>Class B</a:t>
            </a:r>
            <a:r>
              <a:rPr lang="zh-TW" altLang="en-US" sz="1200" b="1" i="0" kern="1200" dirty="0" smtClean="0">
                <a:solidFill>
                  <a:schemeClr val="tx1"/>
                </a:solidFill>
                <a:effectLst/>
                <a:latin typeface="+mn-lt"/>
                <a:ea typeface="+mn-ea"/>
                <a:cs typeface="+mn-cs"/>
              </a:rPr>
              <a:t>：</a:t>
            </a:r>
            <a:r>
              <a:rPr lang="en-US" altLang="zh-TW" sz="1200" b="1" i="0" kern="1200" dirty="0" smtClean="0">
                <a:solidFill>
                  <a:schemeClr val="tx1"/>
                </a:solidFill>
                <a:effectLst/>
                <a:latin typeface="+mn-lt"/>
                <a:ea typeface="+mn-ea"/>
                <a:cs typeface="+mn-cs"/>
              </a:rPr>
              <a:t>172.16.0.0  - 172.31.255.255</a:t>
            </a:r>
          </a:p>
          <a:p>
            <a:r>
              <a:rPr lang="en-US" altLang="zh-TW" sz="1200" b="1" i="0" kern="1200" dirty="0" smtClean="0">
                <a:solidFill>
                  <a:schemeClr val="tx1"/>
                </a:solidFill>
                <a:effectLst/>
                <a:latin typeface="+mn-lt"/>
                <a:ea typeface="+mn-ea"/>
                <a:cs typeface="+mn-cs"/>
              </a:rPr>
              <a:t>Class C</a:t>
            </a:r>
            <a:r>
              <a:rPr lang="zh-TW" altLang="en-US" sz="1200" b="1" i="0" kern="1200" dirty="0" smtClean="0">
                <a:solidFill>
                  <a:schemeClr val="tx1"/>
                </a:solidFill>
                <a:effectLst/>
                <a:latin typeface="+mn-lt"/>
                <a:ea typeface="+mn-ea"/>
                <a:cs typeface="+mn-cs"/>
              </a:rPr>
              <a:t>：</a:t>
            </a:r>
            <a:r>
              <a:rPr lang="en-US" altLang="zh-TW" sz="1200" b="1" i="0" kern="1200" dirty="0" smtClean="0">
                <a:solidFill>
                  <a:schemeClr val="tx1"/>
                </a:solidFill>
                <a:effectLst/>
                <a:latin typeface="+mn-lt"/>
                <a:ea typeface="+mn-ea"/>
                <a:cs typeface="+mn-cs"/>
              </a:rPr>
              <a:t>192.168.0.0 - 192.168.255.255</a:t>
            </a:r>
          </a:p>
          <a:p>
            <a:r>
              <a:rPr lang="zh-TW" altLang="en-US" sz="1200" b="1" i="0" kern="1200" dirty="0" smtClean="0">
                <a:solidFill>
                  <a:schemeClr val="tx1"/>
                </a:solidFill>
                <a:effectLst/>
                <a:latin typeface="+mn-lt"/>
                <a:ea typeface="+mn-ea"/>
                <a:cs typeface="+mn-cs"/>
              </a:rPr>
              <a:t>那麼萬一你又要將這些私有 </a:t>
            </a:r>
            <a:r>
              <a:rPr lang="en-US" altLang="zh-TW" sz="1200" b="1" i="0" kern="1200" dirty="0" smtClean="0">
                <a:solidFill>
                  <a:schemeClr val="tx1"/>
                </a:solidFill>
                <a:effectLst/>
                <a:latin typeface="+mn-lt"/>
                <a:ea typeface="+mn-ea"/>
                <a:cs typeface="+mn-cs"/>
              </a:rPr>
              <a:t>IP </a:t>
            </a:r>
            <a:r>
              <a:rPr lang="zh-TW" altLang="en-US" sz="1200" b="1" i="0" kern="1200" dirty="0" smtClean="0">
                <a:solidFill>
                  <a:schemeClr val="tx1"/>
                </a:solidFill>
                <a:effectLst/>
                <a:latin typeface="+mn-lt"/>
                <a:ea typeface="+mn-ea"/>
                <a:cs typeface="+mn-cs"/>
              </a:rPr>
              <a:t>送上 </a:t>
            </a:r>
            <a:r>
              <a:rPr lang="en-US" altLang="zh-TW" sz="1200" b="1" i="0" kern="1200" dirty="0" smtClean="0">
                <a:solidFill>
                  <a:schemeClr val="tx1"/>
                </a:solidFill>
                <a:effectLst/>
                <a:latin typeface="+mn-lt"/>
                <a:ea typeface="+mn-ea"/>
                <a:cs typeface="+mn-cs"/>
              </a:rPr>
              <a:t>Internet </a:t>
            </a:r>
            <a:r>
              <a:rPr lang="zh-TW" altLang="en-US" sz="1200" b="1" i="0" kern="1200" dirty="0" smtClean="0">
                <a:solidFill>
                  <a:schemeClr val="tx1"/>
                </a:solidFill>
                <a:effectLst/>
                <a:latin typeface="+mn-lt"/>
                <a:ea typeface="+mn-ea"/>
                <a:cs typeface="+mn-cs"/>
              </a:rPr>
              <a:t>呢？這個簡單，設定一個簡單的防火牆加上 </a:t>
            </a:r>
            <a:r>
              <a:rPr lang="en-US" altLang="zh-TW" sz="1200" b="1" i="0" kern="1200" dirty="0" smtClean="0">
                <a:solidFill>
                  <a:schemeClr val="tx1"/>
                </a:solidFill>
                <a:effectLst/>
                <a:latin typeface="+mn-lt"/>
                <a:ea typeface="+mn-ea"/>
                <a:cs typeface="+mn-cs"/>
              </a:rPr>
              <a:t>NAT (Network Address Transfer) </a:t>
            </a:r>
            <a:r>
              <a:rPr lang="zh-TW" altLang="en-US" sz="1200" b="1" i="0" kern="1200" dirty="0" smtClean="0">
                <a:solidFill>
                  <a:schemeClr val="tx1"/>
                </a:solidFill>
                <a:effectLst/>
                <a:latin typeface="+mn-lt"/>
                <a:ea typeface="+mn-ea"/>
                <a:cs typeface="+mn-cs"/>
              </a:rPr>
              <a:t>服務，你就可以透過 </a:t>
            </a:r>
            <a:r>
              <a:rPr lang="en-US" altLang="zh-TW" sz="1200" b="1" i="0" kern="1200" dirty="0" smtClean="0">
                <a:solidFill>
                  <a:schemeClr val="tx1"/>
                </a:solidFill>
                <a:effectLst/>
                <a:latin typeface="+mn-lt"/>
                <a:ea typeface="+mn-ea"/>
                <a:cs typeface="+mn-cs"/>
              </a:rPr>
              <a:t>IP </a:t>
            </a:r>
            <a:r>
              <a:rPr lang="zh-TW" altLang="en-US" sz="1200" b="1" i="0" kern="1200" dirty="0" smtClean="0">
                <a:solidFill>
                  <a:schemeClr val="tx1"/>
                </a:solidFill>
                <a:effectLst/>
                <a:latin typeface="+mn-lt"/>
                <a:ea typeface="+mn-ea"/>
                <a:cs typeface="+mn-cs"/>
              </a:rPr>
              <a:t>偽裝 </a:t>
            </a:r>
            <a:r>
              <a:rPr lang="en-US" altLang="zh-TW" sz="1200" b="1" i="0" kern="1200" dirty="0" smtClean="0">
                <a:solidFill>
                  <a:schemeClr val="tx1"/>
                </a:solidFill>
                <a:effectLst/>
                <a:latin typeface="+mn-lt"/>
                <a:ea typeface="+mn-ea"/>
                <a:cs typeface="+mn-cs"/>
              </a:rPr>
              <a:t>(</a:t>
            </a:r>
            <a:r>
              <a:rPr lang="zh-TW" altLang="en-US" sz="1200" b="1" i="0" kern="1200" dirty="0" smtClean="0">
                <a:solidFill>
                  <a:schemeClr val="tx1"/>
                </a:solidFill>
                <a:effectLst/>
                <a:latin typeface="+mn-lt"/>
                <a:ea typeface="+mn-ea"/>
                <a:cs typeface="+mn-cs"/>
              </a:rPr>
              <a:t>不要急，這個在後面也會提到</a:t>
            </a:r>
            <a:r>
              <a:rPr lang="en-US" altLang="zh-TW" sz="1200" b="1" i="0" kern="1200" dirty="0" smtClean="0">
                <a:solidFill>
                  <a:schemeClr val="tx1"/>
                </a:solidFill>
                <a:effectLst/>
                <a:latin typeface="+mn-lt"/>
                <a:ea typeface="+mn-ea"/>
                <a:cs typeface="+mn-cs"/>
              </a:rPr>
              <a:t>) </a:t>
            </a:r>
            <a:r>
              <a:rPr lang="zh-TW" altLang="en-US" sz="1200" b="1" i="0" kern="1200" dirty="0" smtClean="0">
                <a:solidFill>
                  <a:schemeClr val="tx1"/>
                </a:solidFill>
                <a:effectLst/>
                <a:latin typeface="+mn-lt"/>
                <a:ea typeface="+mn-ea"/>
                <a:cs typeface="+mn-cs"/>
              </a:rPr>
              <a:t>來使你的私有 </a:t>
            </a:r>
            <a:r>
              <a:rPr lang="en-US" altLang="zh-TW" sz="1200" b="1" i="0" kern="1200" dirty="0" smtClean="0">
                <a:solidFill>
                  <a:schemeClr val="tx1"/>
                </a:solidFill>
                <a:effectLst/>
                <a:latin typeface="+mn-lt"/>
                <a:ea typeface="+mn-ea"/>
                <a:cs typeface="+mn-cs"/>
              </a:rPr>
              <a:t>IP </a:t>
            </a:r>
            <a:r>
              <a:rPr lang="zh-TW" altLang="en-US" sz="1200" b="1" i="0" kern="1200" dirty="0" smtClean="0">
                <a:solidFill>
                  <a:schemeClr val="tx1"/>
                </a:solidFill>
                <a:effectLst/>
                <a:latin typeface="+mn-lt"/>
                <a:ea typeface="+mn-ea"/>
                <a:cs typeface="+mn-cs"/>
              </a:rPr>
              <a:t>的電腦也可以連上 </a:t>
            </a:r>
            <a:r>
              <a:rPr lang="en-US" altLang="zh-TW" sz="1200" b="1" i="0" kern="1200" dirty="0" smtClean="0">
                <a:solidFill>
                  <a:schemeClr val="tx1"/>
                </a:solidFill>
                <a:effectLst/>
                <a:latin typeface="+mn-lt"/>
                <a:ea typeface="+mn-ea"/>
                <a:cs typeface="+mn-cs"/>
              </a:rPr>
              <a:t>Internet </a:t>
            </a:r>
            <a:r>
              <a:rPr lang="zh-TW" altLang="en-US" sz="1200" b="1" i="0" kern="1200" dirty="0" smtClean="0">
                <a:solidFill>
                  <a:schemeClr val="tx1"/>
                </a:solidFill>
                <a:effectLst/>
                <a:latin typeface="+mn-lt"/>
                <a:ea typeface="+mn-ea"/>
                <a:cs typeface="+mn-cs"/>
              </a:rPr>
              <a:t>囉！</a:t>
            </a:r>
            <a:endParaRPr lang="en-US" altLang="zh-TW" sz="1200" b="0" i="0" kern="120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當我們要將網路連上 </a:t>
            </a:r>
            <a:r>
              <a:rPr lang="en-US" altLang="zh-TW" sz="1200" b="0" i="0" kern="1200" dirty="0" err="1" smtClean="0">
                <a:solidFill>
                  <a:schemeClr val="tx1"/>
                </a:solidFill>
                <a:effectLst/>
                <a:latin typeface="+mn-lt"/>
                <a:ea typeface="+mn-ea"/>
                <a:cs typeface="+mn-cs"/>
              </a:rPr>
              <a:t>Intetnet</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的時候，我們必須先註冊好 </a:t>
            </a:r>
            <a:r>
              <a:rPr lang="en-US" altLang="zh-TW" sz="1200" b="0" i="0" kern="1200" dirty="0" smtClean="0">
                <a:solidFill>
                  <a:schemeClr val="tx1"/>
                </a:solidFill>
                <a:effectLst/>
                <a:latin typeface="+mn-lt"/>
                <a:ea typeface="+mn-ea"/>
                <a:cs typeface="+mn-cs"/>
              </a:rPr>
              <a:t>Net ID</a:t>
            </a:r>
            <a:r>
              <a:rPr lang="zh-TW" altLang="en-US" sz="1200" b="0" i="0" kern="1200" dirty="0" smtClean="0">
                <a:solidFill>
                  <a:schemeClr val="tx1"/>
                </a:solidFill>
                <a:effectLst/>
                <a:latin typeface="+mn-lt"/>
                <a:ea typeface="+mn-ea"/>
                <a:cs typeface="+mn-cs"/>
              </a:rPr>
              <a:t>，如果該 </a:t>
            </a:r>
            <a:r>
              <a:rPr lang="en-US" altLang="zh-TW" sz="1200" b="0" i="0" kern="1200" dirty="0" smtClean="0">
                <a:solidFill>
                  <a:schemeClr val="tx1"/>
                </a:solidFill>
                <a:effectLst/>
                <a:latin typeface="+mn-lt"/>
                <a:ea typeface="+mn-ea"/>
                <a:cs typeface="+mn-cs"/>
              </a:rPr>
              <a:t>ID </a:t>
            </a:r>
            <a:r>
              <a:rPr lang="zh-TW" altLang="en-US" sz="1200" b="0" i="0" kern="1200" dirty="0" smtClean="0">
                <a:solidFill>
                  <a:schemeClr val="tx1"/>
                </a:solidFill>
                <a:effectLst/>
                <a:latin typeface="+mn-lt"/>
                <a:ea typeface="+mn-ea"/>
                <a:cs typeface="+mn-cs"/>
              </a:rPr>
              <a:t>已經被使用了，您就必須選用另外的 </a:t>
            </a:r>
            <a:r>
              <a:rPr lang="en-US" altLang="zh-TW" sz="1200" b="0" i="0" kern="1200" dirty="0" smtClean="0">
                <a:solidFill>
                  <a:schemeClr val="tx1"/>
                </a:solidFill>
                <a:effectLst/>
                <a:latin typeface="+mn-lt"/>
                <a:ea typeface="+mn-ea"/>
                <a:cs typeface="+mn-cs"/>
              </a:rPr>
              <a:t>ID </a:t>
            </a:r>
            <a:r>
              <a:rPr lang="zh-TW" altLang="en-US" sz="1200" b="0" i="0" kern="1200" dirty="0" smtClean="0">
                <a:solidFill>
                  <a:schemeClr val="tx1"/>
                </a:solidFill>
                <a:effectLst/>
                <a:latin typeface="+mn-lt"/>
                <a:ea typeface="+mn-ea"/>
                <a:cs typeface="+mn-cs"/>
              </a:rPr>
              <a:t>了。負責 </a:t>
            </a:r>
            <a:r>
              <a:rPr lang="en-US" altLang="zh-TW" sz="1200" b="0" i="0" kern="1200" dirty="0" smtClean="0">
                <a:solidFill>
                  <a:schemeClr val="tx1"/>
                </a:solidFill>
                <a:effectLst/>
                <a:latin typeface="+mn-lt"/>
                <a:ea typeface="+mn-ea"/>
                <a:cs typeface="+mn-cs"/>
              </a:rPr>
              <a:t>Internet IP </a:t>
            </a:r>
            <a:r>
              <a:rPr lang="zh-TW" altLang="en-US" sz="1200" b="0" i="0" kern="1200" dirty="0" smtClean="0">
                <a:solidFill>
                  <a:schemeClr val="tx1"/>
                </a:solidFill>
                <a:effectLst/>
                <a:latin typeface="+mn-lt"/>
                <a:ea typeface="+mn-ea"/>
                <a:cs typeface="+mn-cs"/>
              </a:rPr>
              <a:t>註冊的機構叫做 </a:t>
            </a:r>
            <a:r>
              <a:rPr lang="en-US" altLang="zh-TW" sz="1200" b="0" i="0" kern="1200" dirty="0" err="1" smtClean="0">
                <a:solidFill>
                  <a:schemeClr val="tx1"/>
                </a:solidFill>
                <a:effectLst/>
                <a:latin typeface="+mn-lt"/>
                <a:ea typeface="+mn-ea"/>
                <a:cs typeface="+mn-cs"/>
              </a:rPr>
              <a:t>InterNIC</a:t>
            </a:r>
            <a:r>
              <a:rPr lang="en-US" altLang="zh-TW" sz="1200" b="0" i="0" kern="1200" dirty="0" smtClean="0">
                <a:solidFill>
                  <a:schemeClr val="tx1"/>
                </a:solidFill>
                <a:effectLst/>
                <a:latin typeface="+mn-lt"/>
                <a:ea typeface="+mn-ea"/>
                <a:cs typeface="+mn-cs"/>
              </a:rPr>
              <a:t> (Network Information Center)</a:t>
            </a:r>
            <a:r>
              <a:rPr lang="zh-TW" altLang="en-US" sz="1200" b="0" i="0" kern="1200" dirty="0" smtClean="0">
                <a:solidFill>
                  <a:schemeClr val="tx1"/>
                </a:solidFill>
                <a:effectLst/>
                <a:latin typeface="+mn-lt"/>
                <a:ea typeface="+mn-ea"/>
                <a:cs typeface="+mn-cs"/>
              </a:rPr>
              <a:t>，他們的網路位址是 </a:t>
            </a:r>
            <a:r>
              <a:rPr lang="en-US" altLang="zh-TW" sz="1200" b="0" i="0" kern="1200" dirty="0" smtClean="0">
                <a:solidFill>
                  <a:schemeClr val="tx1"/>
                </a:solidFill>
                <a:effectLst/>
                <a:latin typeface="+mn-lt"/>
                <a:ea typeface="+mn-ea"/>
                <a:cs typeface="+mn-cs"/>
              </a:rPr>
              <a:t>http://www.internic.net</a:t>
            </a:r>
            <a:r>
              <a:rPr lang="zh-TW" altLang="en-US" sz="1200" b="0" i="0" kern="1200" dirty="0" smtClean="0">
                <a:solidFill>
                  <a:schemeClr val="tx1"/>
                </a:solidFill>
                <a:effectLst/>
                <a:latin typeface="+mn-lt"/>
                <a:ea typeface="+mn-ea"/>
                <a:cs typeface="+mn-cs"/>
              </a:rPr>
              <a:t>。不過，實際上的運作，一般機構或個人是不太可能直接從 </a:t>
            </a:r>
            <a:r>
              <a:rPr lang="en-US" altLang="zh-TW" sz="1200" b="0" i="0" kern="1200" dirty="0" err="1" smtClean="0">
                <a:solidFill>
                  <a:schemeClr val="tx1"/>
                </a:solidFill>
                <a:effectLst/>
                <a:latin typeface="+mn-lt"/>
                <a:ea typeface="+mn-ea"/>
                <a:cs typeface="+mn-cs"/>
              </a:rPr>
              <a:t>InterNIC</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上注冊 </a:t>
            </a:r>
            <a:r>
              <a:rPr lang="en-US" altLang="zh-TW" sz="1200" b="0" i="0" kern="1200" dirty="0" smtClean="0">
                <a:solidFill>
                  <a:schemeClr val="tx1"/>
                </a:solidFill>
                <a:effectLst/>
                <a:latin typeface="+mn-lt"/>
                <a:ea typeface="+mn-ea"/>
                <a:cs typeface="+mn-cs"/>
              </a:rPr>
              <a:t>IP </a:t>
            </a:r>
            <a:r>
              <a:rPr lang="zh-TW" altLang="en-US" sz="1200" b="0" i="0" kern="1200" dirty="0" smtClean="0">
                <a:solidFill>
                  <a:schemeClr val="tx1"/>
                </a:solidFill>
                <a:effectLst/>
                <a:latin typeface="+mn-lt"/>
                <a:ea typeface="+mn-ea"/>
                <a:cs typeface="+mn-cs"/>
              </a:rPr>
              <a:t>的，而是經您的 </a:t>
            </a:r>
            <a:r>
              <a:rPr lang="en-US" altLang="zh-TW" sz="1200" b="0" i="0" kern="1200" dirty="0" smtClean="0">
                <a:solidFill>
                  <a:schemeClr val="tx1"/>
                </a:solidFill>
                <a:effectLst/>
                <a:latin typeface="+mn-lt"/>
                <a:ea typeface="+mn-ea"/>
                <a:cs typeface="+mn-cs"/>
              </a:rPr>
              <a:t>ISP </a:t>
            </a:r>
            <a:r>
              <a:rPr lang="zh-TW" altLang="en-US" sz="1200" b="0" i="0" kern="1200" dirty="0" smtClean="0">
                <a:solidFill>
                  <a:schemeClr val="tx1"/>
                </a:solidFill>
                <a:effectLst/>
                <a:latin typeface="+mn-lt"/>
                <a:ea typeface="+mn-ea"/>
                <a:cs typeface="+mn-cs"/>
              </a:rPr>
              <a:t>分配下來。這些經過合法授權使用的 </a:t>
            </a:r>
            <a:r>
              <a:rPr lang="en-US" altLang="zh-TW" sz="1200" b="0" i="0" kern="1200" dirty="0" smtClean="0">
                <a:solidFill>
                  <a:schemeClr val="tx1"/>
                </a:solidFill>
                <a:effectLst/>
                <a:latin typeface="+mn-lt"/>
                <a:ea typeface="+mn-ea"/>
                <a:cs typeface="+mn-cs"/>
              </a:rPr>
              <a:t>IP</a:t>
            </a:r>
            <a:r>
              <a:rPr lang="zh-TW" altLang="en-US" sz="1200" b="0" i="0" kern="1200" dirty="0" smtClean="0">
                <a:solidFill>
                  <a:schemeClr val="tx1"/>
                </a:solidFill>
                <a:effectLst/>
                <a:latin typeface="+mn-lt"/>
                <a:ea typeface="+mn-ea"/>
                <a:cs typeface="+mn-cs"/>
              </a:rPr>
              <a:t>，我們稱之為 公共 </a:t>
            </a:r>
            <a:r>
              <a:rPr lang="en-US" altLang="zh-TW" sz="1200" b="0" i="0" kern="1200" dirty="0" smtClean="0">
                <a:solidFill>
                  <a:schemeClr val="tx1"/>
                </a:solidFill>
                <a:effectLst/>
                <a:latin typeface="+mn-lt"/>
                <a:ea typeface="+mn-ea"/>
                <a:cs typeface="+mn-cs"/>
              </a:rPr>
              <a:t>IP( Public IP )</a:t>
            </a:r>
            <a:r>
              <a:rPr lang="zh-TW" altLang="en-US" sz="1200" b="0" i="0" kern="1200" dirty="0" smtClean="0">
                <a:solidFill>
                  <a:schemeClr val="tx1"/>
                </a:solidFill>
                <a:effectLst/>
                <a:latin typeface="+mn-lt"/>
                <a:ea typeface="+mn-ea"/>
                <a:cs typeface="+mn-cs"/>
              </a:rPr>
              <a:t>。</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20</a:t>
            </a:fld>
            <a:endParaRPr lang="zh-TW" altLang="en-US"/>
          </a:p>
        </p:txBody>
      </p:sp>
    </p:spTree>
    <p:extLst>
      <p:ext uri="{BB962C8B-B14F-4D97-AF65-F5344CB8AC3E}">
        <p14:creationId xmlns:p14="http://schemas.microsoft.com/office/powerpoint/2010/main" val="4365328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b="0" i="0" kern="120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當我們架設 </a:t>
            </a:r>
            <a:r>
              <a:rPr lang="en-US" altLang="zh-TW" sz="1200" b="0" i="0" kern="1200" dirty="0" smtClean="0">
                <a:solidFill>
                  <a:schemeClr val="tx1"/>
                </a:solidFill>
                <a:effectLst/>
                <a:latin typeface="+mn-lt"/>
                <a:ea typeface="+mn-ea"/>
                <a:cs typeface="+mn-cs"/>
              </a:rPr>
              <a:t>IP </a:t>
            </a:r>
            <a:r>
              <a:rPr lang="zh-TW" altLang="en-US" sz="1200" b="0" i="0" kern="1200" dirty="0" smtClean="0">
                <a:solidFill>
                  <a:schemeClr val="tx1"/>
                </a:solidFill>
                <a:effectLst/>
                <a:latin typeface="+mn-lt"/>
                <a:ea typeface="+mn-ea"/>
                <a:cs typeface="+mn-cs"/>
              </a:rPr>
              <a:t>網路的時候，私有 </a:t>
            </a:r>
            <a:r>
              <a:rPr lang="en-US" altLang="zh-TW" sz="1200" b="0" i="0" kern="1200" dirty="0" smtClean="0">
                <a:solidFill>
                  <a:schemeClr val="tx1"/>
                </a:solidFill>
                <a:effectLst/>
                <a:latin typeface="+mn-lt"/>
                <a:ea typeface="+mn-ea"/>
                <a:cs typeface="+mn-cs"/>
              </a:rPr>
              <a:t>IP </a:t>
            </a:r>
            <a:r>
              <a:rPr lang="zh-TW" altLang="en-US" sz="1200" b="0" i="0" kern="1200" dirty="0" smtClean="0">
                <a:solidFill>
                  <a:schemeClr val="tx1"/>
                </a:solidFill>
                <a:effectLst/>
                <a:latin typeface="+mn-lt"/>
                <a:ea typeface="+mn-ea"/>
                <a:cs typeface="+mn-cs"/>
              </a:rPr>
              <a:t>給與我們很大的方便。</a:t>
            </a:r>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比方說：</a:t>
            </a:r>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您目前的公司還沒有連上</a:t>
            </a:r>
            <a:r>
              <a:rPr lang="en-US" altLang="zh-TW" sz="1200" b="0" i="0" kern="1200" dirty="0" smtClean="0">
                <a:solidFill>
                  <a:schemeClr val="tx1"/>
                </a:solidFill>
                <a:effectLst/>
                <a:latin typeface="+mn-lt"/>
                <a:ea typeface="+mn-ea"/>
                <a:cs typeface="+mn-cs"/>
              </a:rPr>
              <a:t>Internet</a:t>
            </a:r>
            <a:r>
              <a:rPr lang="zh-TW" altLang="en-US" sz="1200" b="0" i="0" kern="1200" dirty="0" smtClean="0">
                <a:solidFill>
                  <a:schemeClr val="tx1"/>
                </a:solidFill>
                <a:effectLst/>
                <a:latin typeface="+mn-lt"/>
                <a:ea typeface="+mn-ea"/>
                <a:cs typeface="+mn-cs"/>
              </a:rPr>
              <a:t>，且也沒有或得公共 </a:t>
            </a:r>
            <a:r>
              <a:rPr lang="en-US" altLang="zh-TW" sz="1200" b="0" i="0" kern="1200" dirty="0" smtClean="0">
                <a:solidFill>
                  <a:schemeClr val="tx1"/>
                </a:solidFill>
                <a:effectLst/>
                <a:latin typeface="+mn-lt"/>
                <a:ea typeface="+mn-ea"/>
                <a:cs typeface="+mn-cs"/>
              </a:rPr>
              <a:t>IP </a:t>
            </a:r>
            <a:r>
              <a:rPr lang="zh-TW" altLang="en-US" sz="1200" b="0" i="0" kern="1200" dirty="0" smtClean="0">
                <a:solidFill>
                  <a:schemeClr val="tx1"/>
                </a:solidFill>
                <a:effectLst/>
                <a:latin typeface="+mn-lt"/>
                <a:ea typeface="+mn-ea"/>
                <a:cs typeface="+mn-cs"/>
              </a:rPr>
              <a:t>的註冊。</a:t>
            </a:r>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倘若使用公共 </a:t>
            </a:r>
            <a:r>
              <a:rPr lang="en-US" altLang="zh-TW" sz="1200" b="0" i="0" kern="1200" dirty="0" smtClean="0">
                <a:solidFill>
                  <a:schemeClr val="tx1"/>
                </a:solidFill>
                <a:effectLst/>
                <a:latin typeface="+mn-lt"/>
                <a:ea typeface="+mn-ea"/>
                <a:cs typeface="+mn-cs"/>
              </a:rPr>
              <a:t>IP </a:t>
            </a:r>
            <a:r>
              <a:rPr lang="zh-TW" altLang="en-US" sz="1200" b="0" i="0" kern="1200" dirty="0" smtClean="0">
                <a:solidFill>
                  <a:schemeClr val="tx1"/>
                </a:solidFill>
                <a:effectLst/>
                <a:latin typeface="+mn-lt"/>
                <a:ea typeface="+mn-ea"/>
                <a:cs typeface="+mn-cs"/>
              </a:rPr>
              <a:t>的話，等到以後真正要連上網路的時候，就很可能和別人衝突了。</a:t>
            </a:r>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其壞處是：由於您的 </a:t>
            </a:r>
            <a:r>
              <a:rPr lang="en-US" altLang="zh-TW" sz="1200" b="0" i="0" kern="1200" dirty="0" smtClean="0">
                <a:solidFill>
                  <a:schemeClr val="tx1"/>
                </a:solidFill>
                <a:effectLst/>
                <a:latin typeface="+mn-lt"/>
                <a:ea typeface="+mn-ea"/>
                <a:cs typeface="+mn-cs"/>
              </a:rPr>
              <a:t>IP </a:t>
            </a:r>
            <a:r>
              <a:rPr lang="zh-TW" altLang="en-US" sz="1200" b="0" i="0" kern="1200" dirty="0" smtClean="0">
                <a:solidFill>
                  <a:schemeClr val="tx1"/>
                </a:solidFill>
                <a:effectLst/>
                <a:latin typeface="+mn-lt"/>
                <a:ea typeface="+mn-ea"/>
                <a:cs typeface="+mn-cs"/>
              </a:rPr>
              <a:t>不是合法授權使用的，別人跟本連不進來</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21</a:t>
            </a:fld>
            <a:endParaRPr lang="zh-TW" altLang="en-US"/>
          </a:p>
        </p:txBody>
      </p:sp>
    </p:spTree>
    <p:extLst>
      <p:ext uri="{BB962C8B-B14F-4D97-AF65-F5344CB8AC3E}">
        <p14:creationId xmlns:p14="http://schemas.microsoft.com/office/powerpoint/2010/main" val="1811453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如果您要組建一個單一的 </a:t>
            </a:r>
            <a:r>
              <a:rPr lang="en-US" altLang="zh-TW" sz="1200" b="0" i="0" kern="1200" dirty="0" smtClean="0">
                <a:solidFill>
                  <a:schemeClr val="tx1"/>
                </a:solidFill>
                <a:effectLst/>
                <a:latin typeface="+mn-lt"/>
                <a:ea typeface="+mn-ea"/>
                <a:cs typeface="+mn-cs"/>
              </a:rPr>
              <a:t>IP </a:t>
            </a:r>
            <a:r>
              <a:rPr lang="zh-TW" altLang="en-US" sz="1200" b="0" i="0" kern="1200" dirty="0" smtClean="0">
                <a:solidFill>
                  <a:schemeClr val="tx1"/>
                </a:solidFill>
                <a:effectLst/>
                <a:latin typeface="+mn-lt"/>
                <a:ea typeface="+mn-ea"/>
                <a:cs typeface="+mn-cs"/>
              </a:rPr>
              <a:t>網路，那麼您得分配相同的 </a:t>
            </a:r>
            <a:r>
              <a:rPr lang="en-US" altLang="zh-TW" sz="1200" b="0" i="0" kern="1200" dirty="0" smtClean="0">
                <a:solidFill>
                  <a:schemeClr val="tx1"/>
                </a:solidFill>
                <a:effectLst/>
                <a:latin typeface="+mn-lt"/>
                <a:ea typeface="+mn-ea"/>
                <a:cs typeface="+mn-cs"/>
              </a:rPr>
              <a:t>Net ID </a:t>
            </a:r>
            <a:r>
              <a:rPr lang="zh-TW" altLang="en-US" sz="1200" b="0" i="0" kern="1200" dirty="0" smtClean="0">
                <a:solidFill>
                  <a:schemeClr val="tx1"/>
                </a:solidFill>
                <a:effectLst/>
                <a:latin typeface="+mn-lt"/>
                <a:ea typeface="+mn-ea"/>
                <a:cs typeface="+mn-cs"/>
              </a:rPr>
              <a:t>給所有主機，而各主機的 </a:t>
            </a:r>
            <a:r>
              <a:rPr lang="en-US" altLang="zh-TW" sz="1200" b="0" i="0" kern="1200" dirty="0" smtClean="0">
                <a:solidFill>
                  <a:schemeClr val="tx1"/>
                </a:solidFill>
                <a:effectLst/>
                <a:latin typeface="+mn-lt"/>
                <a:ea typeface="+mn-ea"/>
                <a:cs typeface="+mn-cs"/>
              </a:rPr>
              <a:t>Host ID </a:t>
            </a:r>
            <a:r>
              <a:rPr lang="zh-TW" altLang="en-US" sz="1200" b="0" i="0" kern="1200" dirty="0" smtClean="0">
                <a:solidFill>
                  <a:schemeClr val="tx1"/>
                </a:solidFill>
                <a:effectLst/>
                <a:latin typeface="+mn-lt"/>
                <a:ea typeface="+mn-ea"/>
                <a:cs typeface="+mn-cs"/>
              </a:rPr>
              <a:t>卻必須是唯一的，也就是說沒有任何兩個 </a:t>
            </a:r>
            <a:r>
              <a:rPr lang="en-US" altLang="zh-TW" sz="1200" b="0" i="0" kern="1200" dirty="0" smtClean="0">
                <a:solidFill>
                  <a:schemeClr val="tx1"/>
                </a:solidFill>
                <a:effectLst/>
                <a:latin typeface="+mn-lt"/>
                <a:ea typeface="+mn-ea"/>
                <a:cs typeface="+mn-cs"/>
              </a:rPr>
              <a:t>Host ID </a:t>
            </a:r>
            <a:r>
              <a:rPr lang="zh-TW" altLang="en-US" sz="1200" b="0" i="0" kern="1200" dirty="0" smtClean="0">
                <a:solidFill>
                  <a:schemeClr val="tx1"/>
                </a:solidFill>
                <a:effectLst/>
                <a:latin typeface="+mn-lt"/>
                <a:ea typeface="+mn-ea"/>
                <a:cs typeface="+mn-cs"/>
              </a:rPr>
              <a:t>會是一樣的。您的網路還要連上 </a:t>
            </a:r>
            <a:r>
              <a:rPr lang="en-US" altLang="zh-TW" sz="1200" b="0" i="0" kern="1200" dirty="0" smtClean="0">
                <a:solidFill>
                  <a:schemeClr val="tx1"/>
                </a:solidFill>
                <a:effectLst/>
                <a:latin typeface="+mn-lt"/>
                <a:ea typeface="+mn-ea"/>
                <a:cs typeface="+mn-cs"/>
              </a:rPr>
              <a:t>internet </a:t>
            </a:r>
            <a:r>
              <a:rPr lang="zh-TW" altLang="en-US" sz="1200" b="0" i="0" kern="1200" dirty="0" smtClean="0">
                <a:solidFill>
                  <a:schemeClr val="tx1"/>
                </a:solidFill>
                <a:effectLst/>
                <a:latin typeface="+mn-lt"/>
                <a:ea typeface="+mn-ea"/>
                <a:cs typeface="+mn-cs"/>
              </a:rPr>
              <a:t>或其它網路的話，那麼您使用的 </a:t>
            </a:r>
            <a:r>
              <a:rPr lang="en-US" altLang="zh-TW" sz="1200" b="0" i="0" kern="1200" dirty="0" smtClean="0">
                <a:solidFill>
                  <a:schemeClr val="tx1"/>
                </a:solidFill>
                <a:effectLst/>
                <a:latin typeface="+mn-lt"/>
                <a:ea typeface="+mn-ea"/>
                <a:cs typeface="+mn-cs"/>
              </a:rPr>
              <a:t>Net ID </a:t>
            </a:r>
            <a:r>
              <a:rPr lang="zh-TW" altLang="en-US" sz="1200" b="0" i="0" kern="1200" dirty="0" smtClean="0">
                <a:solidFill>
                  <a:schemeClr val="tx1"/>
                </a:solidFill>
                <a:effectLst/>
                <a:latin typeface="+mn-lt"/>
                <a:ea typeface="+mn-ea"/>
                <a:cs typeface="+mn-cs"/>
              </a:rPr>
              <a:t>也必須是唯一的，也就是必需經過註冊才能獲得否則就會造成衝突了。若以比較接近現實生活的例子作比喻，就好比您家的電話號碼，如果</a:t>
            </a:r>
            <a:r>
              <a:rPr lang="zh-TW" altLang="en-US" sz="1200" b="0" i="0" kern="1200" smtClean="0">
                <a:solidFill>
                  <a:schemeClr val="tx1"/>
                </a:solidFill>
                <a:effectLst/>
                <a:latin typeface="+mn-lt"/>
                <a:ea typeface="+mn-ea"/>
                <a:cs typeface="+mn-cs"/>
              </a:rPr>
              <a:t>是 </a:t>
            </a:r>
            <a:r>
              <a:rPr lang="en-US" altLang="zh-TW" sz="1200" b="0" i="0" kern="1200" smtClean="0">
                <a:solidFill>
                  <a:schemeClr val="tx1"/>
                </a:solidFill>
                <a:effectLst/>
                <a:latin typeface="+mn-lt"/>
                <a:ea typeface="+mn-ea"/>
                <a:cs typeface="+mn-cs"/>
              </a:rPr>
              <a:t>1234567(Host </a:t>
            </a:r>
            <a:r>
              <a:rPr lang="en-US" altLang="zh-TW" sz="1200" b="0" i="0" kern="1200" dirty="0" smtClean="0">
                <a:solidFill>
                  <a:schemeClr val="tx1"/>
                </a:solidFill>
                <a:effectLst/>
                <a:latin typeface="+mn-lt"/>
                <a:ea typeface="+mn-ea"/>
                <a:cs typeface="+mn-cs"/>
              </a:rPr>
              <a:t>ID) </a:t>
            </a:r>
            <a:r>
              <a:rPr lang="zh-TW" altLang="en-US" sz="1200" b="0" i="0" kern="1200" dirty="0" smtClean="0">
                <a:solidFill>
                  <a:schemeClr val="tx1"/>
                </a:solidFill>
                <a:effectLst/>
                <a:latin typeface="+mn-lt"/>
                <a:ea typeface="+mn-ea"/>
                <a:cs typeface="+mn-cs"/>
              </a:rPr>
              <a:t>的話，那麼在相同區號 </a:t>
            </a:r>
            <a:r>
              <a:rPr lang="en-US" altLang="zh-TW" sz="1200" b="0" i="0" kern="1200" dirty="0" smtClean="0">
                <a:solidFill>
                  <a:schemeClr val="tx1"/>
                </a:solidFill>
                <a:effectLst/>
                <a:latin typeface="+mn-lt"/>
                <a:ea typeface="+mn-ea"/>
                <a:cs typeface="+mn-cs"/>
              </a:rPr>
              <a:t>(Net ID)</a:t>
            </a:r>
            <a:r>
              <a:rPr lang="zh-TW" altLang="en-US" sz="1200" b="0" i="0" kern="1200" dirty="0" smtClean="0">
                <a:solidFill>
                  <a:schemeClr val="tx1"/>
                </a:solidFill>
                <a:effectLst/>
                <a:latin typeface="+mn-lt"/>
                <a:ea typeface="+mn-ea"/>
                <a:cs typeface="+mn-cs"/>
              </a:rPr>
              <a:t>裡，其他人將不會再使用這個號碼，然而，你不能保證在其它區號裡面</a:t>
            </a:r>
            <a:r>
              <a:rPr lang="zh-TW" altLang="en-US" sz="1200" b="0" i="0" kern="1200" smtClean="0">
                <a:solidFill>
                  <a:schemeClr val="tx1"/>
                </a:solidFill>
                <a:effectLst/>
                <a:latin typeface="+mn-lt"/>
                <a:ea typeface="+mn-ea"/>
                <a:cs typeface="+mn-cs"/>
              </a:rPr>
              <a:t>沒有 </a:t>
            </a:r>
            <a:r>
              <a:rPr lang="en-US" altLang="zh-TW" sz="1200" b="0" i="0" kern="1200" smtClean="0">
                <a:solidFill>
                  <a:schemeClr val="tx1"/>
                </a:solidFill>
                <a:effectLst/>
                <a:latin typeface="+mn-lt"/>
                <a:ea typeface="+mn-ea"/>
                <a:cs typeface="+mn-cs"/>
              </a:rPr>
              <a:t>1234567 </a:t>
            </a:r>
            <a:r>
              <a:rPr lang="zh-TW" altLang="en-US" sz="1200" b="0" i="0" kern="1200" dirty="0" smtClean="0">
                <a:solidFill>
                  <a:schemeClr val="tx1"/>
                </a:solidFill>
                <a:effectLst/>
                <a:latin typeface="+mn-lt"/>
                <a:ea typeface="+mn-ea"/>
                <a:cs typeface="+mn-cs"/>
              </a:rPr>
              <a:t>這個號碼哦；然而，若台北使用了區號 </a:t>
            </a:r>
            <a:r>
              <a:rPr lang="en-US" altLang="zh-TW" sz="1200" b="0" i="0" kern="1200" dirty="0" smtClean="0">
                <a:solidFill>
                  <a:schemeClr val="tx1"/>
                </a:solidFill>
                <a:effectLst/>
                <a:latin typeface="+mn-lt"/>
                <a:ea typeface="+mn-ea"/>
                <a:cs typeface="+mn-cs"/>
              </a:rPr>
              <a:t>02 </a:t>
            </a:r>
            <a:r>
              <a:rPr lang="zh-TW" altLang="en-US" sz="1200" b="0" i="0" kern="1200" dirty="0" smtClean="0">
                <a:solidFill>
                  <a:schemeClr val="tx1"/>
                </a:solidFill>
                <a:effectLst/>
                <a:latin typeface="+mn-lt"/>
                <a:ea typeface="+mn-ea"/>
                <a:cs typeface="+mn-cs"/>
              </a:rPr>
              <a:t>的話，台南就不能使用 </a:t>
            </a:r>
            <a:r>
              <a:rPr lang="en-US" altLang="zh-TW" sz="1200" b="0" i="0" kern="1200" dirty="0" smtClean="0">
                <a:solidFill>
                  <a:schemeClr val="tx1"/>
                </a:solidFill>
                <a:effectLst/>
                <a:latin typeface="+mn-lt"/>
                <a:ea typeface="+mn-ea"/>
                <a:cs typeface="+mn-cs"/>
              </a:rPr>
              <a:t>02 </a:t>
            </a:r>
            <a:r>
              <a:rPr lang="zh-TW" altLang="en-US" sz="1200" b="0" i="0" kern="1200" dirty="0" smtClean="0">
                <a:solidFill>
                  <a:schemeClr val="tx1"/>
                </a:solidFill>
                <a:effectLst/>
                <a:latin typeface="+mn-lt"/>
                <a:ea typeface="+mn-ea"/>
                <a:cs typeface="+mn-cs"/>
              </a:rPr>
              <a:t>而必須改用其它</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如 </a:t>
            </a:r>
            <a:r>
              <a:rPr lang="en-US" altLang="zh-TW" sz="1200" b="0" i="0" kern="1200" dirty="0" smtClean="0">
                <a:solidFill>
                  <a:schemeClr val="tx1"/>
                </a:solidFill>
                <a:effectLst/>
                <a:latin typeface="+mn-lt"/>
                <a:ea typeface="+mn-ea"/>
                <a:cs typeface="+mn-cs"/>
              </a:rPr>
              <a:t>06 )</a:t>
            </a:r>
            <a:r>
              <a:rPr lang="zh-TW" altLang="en-US" sz="1200" b="0" i="0" kern="1200" dirty="0" smtClean="0">
                <a:solidFill>
                  <a:schemeClr val="tx1"/>
                </a:solidFill>
                <a:effectLst/>
                <a:latin typeface="+mn-lt"/>
                <a:ea typeface="+mn-ea"/>
                <a:cs typeface="+mn-cs"/>
              </a:rPr>
              <a:t>。無論如何，整個區號加電話號碼必須是唯一的。同樣的道理：整個 </a:t>
            </a:r>
            <a:r>
              <a:rPr lang="en-US" altLang="zh-TW" sz="1200" b="0" i="0" kern="1200" dirty="0" smtClean="0">
                <a:solidFill>
                  <a:schemeClr val="tx1"/>
                </a:solidFill>
                <a:effectLst/>
                <a:latin typeface="+mn-lt"/>
                <a:ea typeface="+mn-ea"/>
                <a:cs typeface="+mn-cs"/>
              </a:rPr>
              <a:t>IP </a:t>
            </a:r>
            <a:r>
              <a:rPr lang="zh-TW" altLang="en-US" sz="1200" b="0" i="0" kern="1200" dirty="0" smtClean="0">
                <a:solidFill>
                  <a:schemeClr val="tx1"/>
                </a:solidFill>
                <a:effectLst/>
                <a:latin typeface="+mn-lt"/>
                <a:ea typeface="+mn-ea"/>
                <a:cs typeface="+mn-cs"/>
              </a:rPr>
              <a:t>位址 </a:t>
            </a:r>
            <a:r>
              <a:rPr lang="en-US" altLang="zh-TW" sz="1200" b="0" i="0" kern="1200" dirty="0" smtClean="0">
                <a:solidFill>
                  <a:schemeClr val="tx1"/>
                </a:solidFill>
                <a:effectLst/>
                <a:latin typeface="+mn-lt"/>
                <a:ea typeface="+mn-ea"/>
                <a:cs typeface="+mn-cs"/>
              </a:rPr>
              <a:t>(Net ID + Host ID) </a:t>
            </a:r>
            <a:r>
              <a:rPr lang="zh-TW" altLang="en-US" sz="1200" b="0" i="0" kern="1200" dirty="0" smtClean="0">
                <a:solidFill>
                  <a:schemeClr val="tx1"/>
                </a:solidFill>
                <a:effectLst/>
                <a:latin typeface="+mn-lt"/>
                <a:ea typeface="+mn-ea"/>
                <a:cs typeface="+mn-cs"/>
              </a:rPr>
              <a:t>在 </a:t>
            </a:r>
            <a:r>
              <a:rPr lang="en-US" altLang="zh-TW" sz="1200" b="0" i="0" kern="1200" dirty="0" smtClean="0">
                <a:solidFill>
                  <a:schemeClr val="tx1"/>
                </a:solidFill>
                <a:effectLst/>
                <a:latin typeface="+mn-lt"/>
                <a:ea typeface="+mn-ea"/>
                <a:cs typeface="+mn-cs"/>
              </a:rPr>
              <a:t>Internet </a:t>
            </a:r>
            <a:r>
              <a:rPr lang="zh-TW" altLang="en-US" sz="1200" b="0" i="0" kern="1200" dirty="0" smtClean="0">
                <a:solidFill>
                  <a:schemeClr val="tx1"/>
                </a:solidFill>
                <a:effectLst/>
                <a:latin typeface="+mn-lt"/>
                <a:ea typeface="+mn-ea"/>
                <a:cs typeface="+mn-cs"/>
              </a:rPr>
              <a:t>上也必須是唯一的。這裡，有一個很特別的 </a:t>
            </a:r>
            <a:r>
              <a:rPr lang="en-US" altLang="zh-TW" sz="1200" b="0" i="0" kern="1200" dirty="0" smtClean="0">
                <a:solidFill>
                  <a:schemeClr val="tx1"/>
                </a:solidFill>
                <a:effectLst/>
                <a:latin typeface="+mn-lt"/>
                <a:ea typeface="+mn-ea"/>
                <a:cs typeface="+mn-cs"/>
              </a:rPr>
              <a:t>Net </a:t>
            </a:r>
            <a:r>
              <a:rPr lang="en-US" altLang="zh-TW" sz="1200" b="0" i="0" kern="1200" smtClean="0">
                <a:solidFill>
                  <a:schemeClr val="tx1"/>
                </a:solidFill>
                <a:effectLst/>
                <a:latin typeface="+mn-lt"/>
                <a:ea typeface="+mn-ea"/>
                <a:cs typeface="+mn-cs"/>
              </a:rPr>
              <a:t>ID</a:t>
            </a:r>
            <a:r>
              <a:rPr lang="zh-TW" altLang="en-US" sz="1200" b="0" i="0" kern="1200" smtClean="0">
                <a:solidFill>
                  <a:schemeClr val="tx1"/>
                </a:solidFill>
                <a:effectLst/>
                <a:latin typeface="+mn-lt"/>
                <a:ea typeface="+mn-ea"/>
                <a:cs typeface="+mn-cs"/>
              </a:rPr>
              <a:t>：</a:t>
            </a:r>
            <a:r>
              <a:rPr lang="en-US" altLang="zh-TW" sz="1200" b="0" i="0" kern="1200" smtClean="0">
                <a:solidFill>
                  <a:schemeClr val="tx1"/>
                </a:solidFill>
                <a:effectLst/>
                <a:latin typeface="+mn-lt"/>
                <a:ea typeface="+mn-ea"/>
                <a:cs typeface="+mn-cs"/>
              </a:rPr>
              <a:t>127 </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即二進位</a:t>
            </a:r>
            <a:r>
              <a:rPr lang="zh-TW" altLang="en-US" sz="1200" b="0" i="0" kern="1200" smtClean="0">
                <a:solidFill>
                  <a:schemeClr val="tx1"/>
                </a:solidFill>
                <a:effectLst/>
                <a:latin typeface="+mn-lt"/>
                <a:ea typeface="+mn-ea"/>
                <a:cs typeface="+mn-cs"/>
              </a:rPr>
              <a:t>的 </a:t>
            </a:r>
            <a:r>
              <a:rPr lang="en-US" altLang="zh-TW" sz="1200" b="0" i="0" kern="1200" smtClean="0">
                <a:solidFill>
                  <a:schemeClr val="tx1"/>
                </a:solidFill>
                <a:effectLst/>
                <a:latin typeface="+mn-lt"/>
                <a:ea typeface="+mn-ea"/>
                <a:cs typeface="+mn-cs"/>
              </a:rPr>
              <a:t>01111111) </a:t>
            </a:r>
            <a:r>
              <a:rPr lang="zh-TW" altLang="en-US" sz="1200" b="0" i="0" kern="1200" dirty="0" smtClean="0">
                <a:solidFill>
                  <a:schemeClr val="tx1"/>
                </a:solidFill>
                <a:effectLst/>
                <a:latin typeface="+mn-lt"/>
                <a:ea typeface="+mn-ea"/>
                <a:cs typeface="+mn-cs"/>
              </a:rPr>
              <a:t>需要特別一提：它是保留給本機回路測試使用的，它不可以被運用於實際的網路中，其</a:t>
            </a:r>
            <a:r>
              <a:rPr lang="zh-TW" altLang="en-US" sz="1200" b="0" i="0" kern="1200" smtClean="0">
                <a:solidFill>
                  <a:schemeClr val="tx1"/>
                </a:solidFill>
                <a:effectLst/>
                <a:latin typeface="+mn-lt"/>
                <a:ea typeface="+mn-ea"/>
                <a:cs typeface="+mn-cs"/>
              </a:rPr>
              <a:t>中的 </a:t>
            </a:r>
            <a:r>
              <a:rPr lang="en-US" altLang="zh-TW" sz="1200" b="0" i="0" kern="1200" smtClean="0">
                <a:solidFill>
                  <a:schemeClr val="tx1"/>
                </a:solidFill>
                <a:effectLst/>
                <a:latin typeface="+mn-lt"/>
                <a:ea typeface="+mn-ea"/>
                <a:cs typeface="+mn-cs"/>
              </a:rPr>
              <a:t>127.0.0.1 </a:t>
            </a:r>
            <a:r>
              <a:rPr lang="zh-TW" altLang="en-US" sz="1200" b="0" i="0" kern="1200" dirty="0" smtClean="0">
                <a:solidFill>
                  <a:schemeClr val="tx1"/>
                </a:solidFill>
                <a:effectLst/>
                <a:latin typeface="+mn-lt"/>
                <a:ea typeface="+mn-ea"/>
                <a:cs typeface="+mn-cs"/>
              </a:rPr>
              <a:t>則代表任何一台 </a:t>
            </a:r>
            <a:r>
              <a:rPr lang="en-US" altLang="zh-TW" sz="1200" b="0" i="0" kern="1200" dirty="0" smtClean="0">
                <a:solidFill>
                  <a:schemeClr val="tx1"/>
                </a:solidFill>
                <a:effectLst/>
                <a:latin typeface="+mn-lt"/>
                <a:ea typeface="+mn-ea"/>
                <a:cs typeface="+mn-cs"/>
              </a:rPr>
              <a:t>IP </a:t>
            </a:r>
            <a:r>
              <a:rPr lang="zh-TW" altLang="en-US" sz="1200" b="0" i="0" kern="1200" dirty="0" smtClean="0">
                <a:solidFill>
                  <a:schemeClr val="tx1"/>
                </a:solidFill>
                <a:effectLst/>
                <a:latin typeface="+mn-lt"/>
                <a:ea typeface="+mn-ea"/>
                <a:cs typeface="+mn-cs"/>
              </a:rPr>
              <a:t>主機本身。</a:t>
            </a:r>
          </a:p>
          <a:p>
            <a:r>
              <a:rPr lang="zh-TW" altLang="en-US" sz="1200" b="0" i="0" kern="1200" dirty="0" smtClean="0">
                <a:solidFill>
                  <a:schemeClr val="tx1"/>
                </a:solidFill>
                <a:effectLst/>
                <a:latin typeface="+mn-lt"/>
                <a:ea typeface="+mn-ea"/>
                <a:cs typeface="+mn-cs"/>
              </a:rPr>
              <a:t>此外，還有一個規則我們還必須遵守的：在指定 </a:t>
            </a:r>
            <a:r>
              <a:rPr lang="en-US" altLang="zh-TW" sz="1200" b="0" i="0" kern="1200" dirty="0" smtClean="0">
                <a:solidFill>
                  <a:schemeClr val="tx1"/>
                </a:solidFill>
                <a:effectLst/>
                <a:latin typeface="+mn-lt"/>
                <a:ea typeface="+mn-ea"/>
                <a:cs typeface="+mn-cs"/>
              </a:rPr>
              <a:t>Host ID </a:t>
            </a:r>
            <a:r>
              <a:rPr lang="zh-TW" altLang="en-US" sz="1200" b="0" i="0" kern="1200" dirty="0" smtClean="0">
                <a:solidFill>
                  <a:schemeClr val="tx1"/>
                </a:solidFill>
                <a:effectLst/>
                <a:latin typeface="+mn-lt"/>
                <a:ea typeface="+mn-ea"/>
                <a:cs typeface="+mn-cs"/>
              </a:rPr>
              <a:t>的時候，換成二進位的話，不可以是全部為 </a:t>
            </a:r>
            <a:r>
              <a:rPr lang="en-US" altLang="zh-TW" sz="1200" b="0" i="0" kern="1200" dirty="0" smtClean="0">
                <a:solidFill>
                  <a:schemeClr val="tx1"/>
                </a:solidFill>
                <a:effectLst/>
                <a:latin typeface="+mn-lt"/>
                <a:ea typeface="+mn-ea"/>
                <a:cs typeface="+mn-cs"/>
              </a:rPr>
              <a:t>0</a:t>
            </a:r>
            <a:r>
              <a:rPr lang="zh-TW" altLang="en-US" sz="1200" b="0" i="0" kern="1200" dirty="0" smtClean="0">
                <a:solidFill>
                  <a:schemeClr val="tx1"/>
                </a:solidFill>
                <a:effectLst/>
                <a:latin typeface="+mn-lt"/>
                <a:ea typeface="+mn-ea"/>
                <a:cs typeface="+mn-cs"/>
              </a:rPr>
              <a:t>，也不可以是全部</a:t>
            </a:r>
            <a:r>
              <a:rPr lang="zh-TW" altLang="en-US" sz="1200" b="0" i="0" kern="1200" smtClean="0">
                <a:solidFill>
                  <a:schemeClr val="tx1"/>
                </a:solidFill>
                <a:effectLst/>
                <a:latin typeface="+mn-lt"/>
                <a:ea typeface="+mn-ea"/>
                <a:cs typeface="+mn-cs"/>
              </a:rPr>
              <a:t>為 </a:t>
            </a:r>
            <a:r>
              <a:rPr lang="en-US" altLang="zh-TW" sz="1200" b="0" i="0" kern="1200" smtClean="0">
                <a:solidFill>
                  <a:schemeClr val="tx1"/>
                </a:solidFill>
                <a:effectLst/>
                <a:latin typeface="+mn-lt"/>
                <a:ea typeface="+mn-ea"/>
                <a:cs typeface="+mn-cs"/>
              </a:rPr>
              <a:t>1</a:t>
            </a:r>
            <a:r>
              <a:rPr lang="zh-TW" altLang="en-US" sz="1200" b="0" i="0" kern="120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當 </a:t>
            </a:r>
            <a:r>
              <a:rPr lang="en-US" altLang="zh-TW" sz="1200" b="0" i="0" kern="1200" dirty="0" smtClean="0">
                <a:solidFill>
                  <a:schemeClr val="tx1"/>
                </a:solidFill>
                <a:effectLst/>
                <a:latin typeface="+mn-lt"/>
                <a:ea typeface="+mn-ea"/>
                <a:cs typeface="+mn-cs"/>
              </a:rPr>
              <a:t>Host ID </a:t>
            </a:r>
            <a:r>
              <a:rPr lang="zh-TW" altLang="en-US" sz="1200" b="0" i="0" kern="1200" dirty="0" smtClean="0">
                <a:solidFill>
                  <a:schemeClr val="tx1"/>
                </a:solidFill>
                <a:effectLst/>
                <a:latin typeface="+mn-lt"/>
                <a:ea typeface="+mn-ea"/>
                <a:cs typeface="+mn-cs"/>
              </a:rPr>
              <a:t>全部為 </a:t>
            </a:r>
            <a:r>
              <a:rPr lang="en-US" altLang="zh-TW" sz="1200" b="0" i="0" kern="1200" dirty="0" smtClean="0">
                <a:solidFill>
                  <a:schemeClr val="tx1"/>
                </a:solidFill>
                <a:effectLst/>
                <a:latin typeface="+mn-lt"/>
                <a:ea typeface="+mn-ea"/>
                <a:cs typeface="+mn-cs"/>
              </a:rPr>
              <a:t>0 </a:t>
            </a:r>
            <a:r>
              <a:rPr lang="zh-TW" altLang="en-US" sz="1200" b="0" i="0" kern="1200" dirty="0" smtClean="0">
                <a:solidFill>
                  <a:schemeClr val="tx1"/>
                </a:solidFill>
                <a:effectLst/>
                <a:latin typeface="+mn-lt"/>
                <a:ea typeface="+mn-ea"/>
                <a:cs typeface="+mn-cs"/>
              </a:rPr>
              <a:t>的時候，指的是網路本身識別碼；而全部</a:t>
            </a:r>
            <a:r>
              <a:rPr lang="zh-TW" altLang="en-US" sz="1200" b="0" i="0" kern="1200" smtClean="0">
                <a:solidFill>
                  <a:schemeClr val="tx1"/>
                </a:solidFill>
                <a:effectLst/>
                <a:latin typeface="+mn-lt"/>
                <a:ea typeface="+mn-ea"/>
                <a:cs typeface="+mn-cs"/>
              </a:rPr>
              <a:t>為 </a:t>
            </a:r>
            <a:r>
              <a:rPr lang="en-US" altLang="zh-TW" sz="1200" b="0" i="0" kern="1200" smtClean="0">
                <a:solidFill>
                  <a:schemeClr val="tx1"/>
                </a:solidFill>
                <a:effectLst/>
                <a:latin typeface="+mn-lt"/>
                <a:ea typeface="+mn-ea"/>
                <a:cs typeface="+mn-cs"/>
              </a:rPr>
              <a:t>1 </a:t>
            </a:r>
            <a:r>
              <a:rPr lang="zh-TW" altLang="en-US" sz="1200" b="0" i="0" kern="1200" dirty="0" smtClean="0">
                <a:solidFill>
                  <a:schemeClr val="tx1"/>
                </a:solidFill>
                <a:effectLst/>
                <a:latin typeface="+mn-lt"/>
                <a:ea typeface="+mn-ea"/>
                <a:cs typeface="+mn-cs"/>
              </a:rPr>
              <a:t>的時候，則為該網路的廣播位址，代表的是該網路上的所有主機</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注意：別將 </a:t>
            </a:r>
            <a:r>
              <a:rPr lang="en-US" altLang="zh-TW" sz="1200" b="0" i="0" kern="1200" dirty="0" smtClean="0">
                <a:solidFill>
                  <a:schemeClr val="tx1"/>
                </a:solidFill>
                <a:effectLst/>
                <a:latin typeface="+mn-lt"/>
                <a:ea typeface="+mn-ea"/>
                <a:cs typeface="+mn-cs"/>
              </a:rPr>
              <a:t>IP </a:t>
            </a:r>
            <a:r>
              <a:rPr lang="zh-TW" altLang="en-US" sz="1200" b="0" i="0" kern="1200" dirty="0" smtClean="0">
                <a:solidFill>
                  <a:schemeClr val="tx1"/>
                </a:solidFill>
                <a:effectLst/>
                <a:latin typeface="+mn-lt"/>
                <a:ea typeface="+mn-ea"/>
                <a:cs typeface="+mn-cs"/>
              </a:rPr>
              <a:t>的廣播和 </a:t>
            </a:r>
            <a:r>
              <a:rPr lang="en-US" altLang="zh-TW" sz="1200" b="0" i="0" kern="1200" dirty="0" smtClean="0">
                <a:solidFill>
                  <a:schemeClr val="tx1"/>
                </a:solidFill>
                <a:effectLst/>
                <a:latin typeface="+mn-lt"/>
                <a:ea typeface="+mn-ea"/>
                <a:cs typeface="+mn-cs"/>
              </a:rPr>
              <a:t>Ethernet </a:t>
            </a:r>
            <a:r>
              <a:rPr lang="zh-TW" altLang="en-US" sz="1200" b="0" i="0" kern="1200" dirty="0" smtClean="0">
                <a:solidFill>
                  <a:schemeClr val="tx1"/>
                </a:solidFill>
                <a:effectLst/>
                <a:latin typeface="+mn-lt"/>
                <a:ea typeface="+mn-ea"/>
                <a:cs typeface="+mn-cs"/>
              </a:rPr>
              <a:t>的廣播搞混亂了，兩種廣播是不同層級的</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a:t>
            </a:r>
          </a:p>
          <a:p>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22</a:t>
            </a:fld>
            <a:endParaRPr lang="zh-TW" altLang="en-US"/>
          </a:p>
        </p:txBody>
      </p:sp>
    </p:spTree>
    <p:extLst>
      <p:ext uri="{BB962C8B-B14F-4D97-AF65-F5344CB8AC3E}">
        <p14:creationId xmlns:p14="http://schemas.microsoft.com/office/powerpoint/2010/main" val="1920817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 </a:t>
            </a:r>
            <a:r>
              <a:rPr lang="en-US" altLang="zh-TW" sz="1200" b="0" i="0" kern="1200" dirty="0" err="1" smtClean="0">
                <a:solidFill>
                  <a:schemeClr val="tx1"/>
                </a:solidFill>
                <a:effectLst/>
                <a:latin typeface="+mn-lt"/>
                <a:ea typeface="+mn-ea"/>
                <a:cs typeface="+mn-cs"/>
              </a:rPr>
              <a:t>Host_ID</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全部為 </a:t>
            </a:r>
            <a:r>
              <a:rPr lang="en-US" altLang="zh-TW" sz="1200" b="0" i="0" kern="1200" dirty="0" smtClean="0">
                <a:solidFill>
                  <a:schemeClr val="tx1"/>
                </a:solidFill>
                <a:effectLst/>
                <a:latin typeface="+mn-lt"/>
                <a:ea typeface="+mn-ea"/>
                <a:cs typeface="+mn-cs"/>
              </a:rPr>
              <a:t>0 </a:t>
            </a:r>
            <a:r>
              <a:rPr lang="zh-TW" altLang="en-US" sz="1200" b="0" i="0" kern="1200" dirty="0" smtClean="0">
                <a:solidFill>
                  <a:schemeClr val="tx1"/>
                </a:solidFill>
                <a:effectLst/>
                <a:latin typeface="+mn-lt"/>
                <a:ea typeface="+mn-ea"/>
                <a:cs typeface="+mn-cs"/>
              </a:rPr>
              <a:t>以及全部為 </a:t>
            </a:r>
            <a:r>
              <a:rPr lang="en-US" altLang="zh-TW" sz="1200" b="0" i="0" kern="1200" dirty="0" smtClean="0">
                <a:solidFill>
                  <a:schemeClr val="tx1"/>
                </a:solidFill>
                <a:effectLst/>
                <a:latin typeface="+mn-lt"/>
                <a:ea typeface="+mn-ea"/>
                <a:cs typeface="+mn-cs"/>
              </a:rPr>
              <a:t>1 </a:t>
            </a:r>
            <a:r>
              <a:rPr lang="zh-TW" altLang="en-US" sz="1200" b="0" i="0" kern="1200" dirty="0" smtClean="0">
                <a:solidFill>
                  <a:schemeClr val="tx1"/>
                </a:solidFill>
                <a:effectLst/>
                <a:latin typeface="+mn-lt"/>
                <a:ea typeface="+mn-ea"/>
                <a:cs typeface="+mn-cs"/>
              </a:rPr>
              <a:t>的時後該 </a:t>
            </a:r>
            <a:r>
              <a:rPr lang="en-US" altLang="zh-TW" sz="1200" b="0" i="0" kern="1200" dirty="0" smtClean="0">
                <a:solidFill>
                  <a:schemeClr val="tx1"/>
                </a:solidFill>
                <a:effectLst/>
                <a:latin typeface="+mn-lt"/>
                <a:ea typeface="+mn-ea"/>
                <a:cs typeface="+mn-cs"/>
              </a:rPr>
              <a:t>IP </a:t>
            </a:r>
            <a:r>
              <a:rPr lang="zh-TW" altLang="en-US" sz="1200" b="0" i="0" kern="1200" dirty="0" smtClean="0">
                <a:solidFill>
                  <a:schemeClr val="tx1"/>
                </a:solidFill>
                <a:effectLst/>
                <a:latin typeface="+mn-lt"/>
                <a:ea typeface="+mn-ea"/>
                <a:cs typeface="+mn-cs"/>
              </a:rPr>
              <a:t>是不可以使用的，</a:t>
            </a:r>
          </a:p>
          <a:p>
            <a:r>
              <a:rPr lang="zh-TW" altLang="en-US" sz="1200" b="0" i="0" kern="1200" dirty="0" smtClean="0">
                <a:solidFill>
                  <a:schemeClr val="tx1"/>
                </a:solidFill>
                <a:effectLst/>
                <a:latin typeface="+mn-lt"/>
                <a:ea typeface="+mn-ea"/>
                <a:cs typeface="+mn-cs"/>
              </a:rPr>
              <a:t>因為 </a:t>
            </a:r>
            <a:endParaRPr lang="en-US" altLang="zh-TW" sz="1200" b="0" i="0" kern="1200" dirty="0" smtClean="0">
              <a:solidFill>
                <a:schemeClr val="tx1"/>
              </a:solidFill>
              <a:effectLst/>
              <a:latin typeface="+mn-lt"/>
              <a:ea typeface="+mn-ea"/>
              <a:cs typeface="+mn-cs"/>
            </a:endParaRPr>
          </a:p>
          <a:p>
            <a:r>
              <a:rPr lang="en-US" altLang="zh-TW" sz="1200" b="0" i="0" kern="1200" dirty="0" err="1" smtClean="0">
                <a:solidFill>
                  <a:schemeClr val="tx1"/>
                </a:solidFill>
                <a:effectLst/>
                <a:latin typeface="+mn-lt"/>
                <a:ea typeface="+mn-ea"/>
                <a:cs typeface="+mn-cs"/>
              </a:rPr>
              <a:t>Host_ID</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全部為 </a:t>
            </a:r>
            <a:r>
              <a:rPr lang="en-US" altLang="zh-TW" sz="1200" b="0" i="0" kern="1200" dirty="0" smtClean="0">
                <a:solidFill>
                  <a:schemeClr val="tx1"/>
                </a:solidFill>
                <a:effectLst/>
                <a:latin typeface="+mn-lt"/>
                <a:ea typeface="+mn-ea"/>
                <a:cs typeface="+mn-cs"/>
              </a:rPr>
              <a:t>0 </a:t>
            </a:r>
            <a:r>
              <a:rPr lang="zh-TW" altLang="en-US" sz="1200" b="0" i="0" kern="1200" dirty="0" smtClean="0">
                <a:solidFill>
                  <a:schemeClr val="tx1"/>
                </a:solidFill>
                <a:effectLst/>
                <a:latin typeface="+mn-lt"/>
                <a:ea typeface="+mn-ea"/>
                <a:cs typeface="+mn-cs"/>
              </a:rPr>
              <a:t>的時後，表示 </a:t>
            </a:r>
            <a:r>
              <a:rPr lang="en-US" altLang="zh-TW" sz="1200" b="0" i="0" kern="1200" dirty="0" smtClean="0">
                <a:solidFill>
                  <a:schemeClr val="tx1"/>
                </a:solidFill>
                <a:effectLst/>
                <a:latin typeface="+mn-lt"/>
                <a:ea typeface="+mn-ea"/>
                <a:cs typeface="+mn-cs"/>
              </a:rPr>
              <a:t>IP </a:t>
            </a:r>
            <a:r>
              <a:rPr lang="zh-TW" altLang="en-US" sz="1200" b="0" i="0" kern="1200" dirty="0" smtClean="0">
                <a:solidFill>
                  <a:schemeClr val="tx1"/>
                </a:solidFill>
                <a:effectLst/>
                <a:latin typeface="+mn-lt"/>
                <a:ea typeface="+mn-ea"/>
                <a:cs typeface="+mn-cs"/>
              </a:rPr>
              <a:t>是該網段的 </a:t>
            </a:r>
            <a:r>
              <a:rPr lang="en-US" altLang="zh-TW" sz="1200" b="0" i="0" kern="1200" dirty="0" smtClean="0">
                <a:solidFill>
                  <a:schemeClr val="tx1"/>
                </a:solidFill>
                <a:effectLst/>
                <a:latin typeface="+mn-lt"/>
                <a:ea typeface="+mn-ea"/>
                <a:cs typeface="+mn-cs"/>
              </a:rPr>
              <a:t>Network </a:t>
            </a:r>
            <a:r>
              <a:rPr lang="zh-TW" altLang="en-US" sz="1200" b="0" i="0" kern="1200" dirty="0" smtClean="0">
                <a:solidFill>
                  <a:schemeClr val="tx1"/>
                </a:solidFill>
                <a:effectLst/>
                <a:latin typeface="+mn-lt"/>
                <a:ea typeface="+mn-ea"/>
                <a:cs typeface="+mn-cs"/>
              </a:rPr>
              <a:t>，</a:t>
            </a:r>
          </a:p>
          <a:p>
            <a:r>
              <a:rPr lang="zh-TW" altLang="en-US" sz="1200" b="0" i="0" kern="1200" dirty="0" smtClean="0">
                <a:solidFill>
                  <a:schemeClr val="tx1"/>
                </a:solidFill>
                <a:effectLst/>
                <a:latin typeface="+mn-lt"/>
                <a:ea typeface="+mn-ea"/>
                <a:cs typeface="+mn-cs"/>
              </a:rPr>
              <a:t>至於</a:t>
            </a:r>
            <a:endParaRPr lang="en-US" altLang="zh-TW" sz="1200" b="0" i="0" kern="1200" dirty="0" smtClean="0">
              <a:solidFill>
                <a:schemeClr val="tx1"/>
              </a:solidFill>
              <a:effectLst/>
              <a:latin typeface="+mn-lt"/>
              <a:ea typeface="+mn-ea"/>
              <a:cs typeface="+mn-cs"/>
            </a:endParaRPr>
          </a:p>
          <a:p>
            <a:r>
              <a:rPr lang="en-US" altLang="zh-TW" sz="1200" b="0" i="0" kern="1200" dirty="0" err="1" smtClean="0">
                <a:solidFill>
                  <a:schemeClr val="tx1"/>
                </a:solidFill>
                <a:effectLst/>
                <a:latin typeface="+mn-lt"/>
                <a:ea typeface="+mn-ea"/>
                <a:cs typeface="+mn-cs"/>
              </a:rPr>
              <a:t>Host_ID</a:t>
            </a:r>
            <a:r>
              <a:rPr lang="zh-TW" altLang="en-US" sz="1200" b="0" i="0" kern="1200" dirty="0" smtClean="0">
                <a:solidFill>
                  <a:schemeClr val="tx1"/>
                </a:solidFill>
                <a:effectLst/>
                <a:latin typeface="+mn-lt"/>
                <a:ea typeface="+mn-ea"/>
                <a:cs typeface="+mn-cs"/>
              </a:rPr>
              <a:t>全部為 </a:t>
            </a:r>
            <a:r>
              <a:rPr lang="en-US" altLang="zh-TW" sz="1200" b="0" i="0" kern="1200" dirty="0" smtClean="0">
                <a:solidFill>
                  <a:schemeClr val="tx1"/>
                </a:solidFill>
                <a:effectLst/>
                <a:latin typeface="+mn-lt"/>
                <a:ea typeface="+mn-ea"/>
                <a:cs typeface="+mn-cs"/>
              </a:rPr>
              <a:t>1 </a:t>
            </a:r>
            <a:r>
              <a:rPr lang="zh-TW" altLang="en-US" sz="1200" b="0" i="0" kern="1200" dirty="0" smtClean="0">
                <a:solidFill>
                  <a:schemeClr val="tx1"/>
                </a:solidFill>
                <a:effectLst/>
                <a:latin typeface="+mn-lt"/>
                <a:ea typeface="+mn-ea"/>
                <a:cs typeface="+mn-cs"/>
              </a:rPr>
              <a:t>的時後就表示該網段最後一個 </a:t>
            </a:r>
            <a:r>
              <a:rPr lang="en-US" altLang="zh-TW" sz="1200" b="0" i="0" kern="1200" dirty="0" smtClean="0">
                <a:solidFill>
                  <a:schemeClr val="tx1"/>
                </a:solidFill>
                <a:effectLst/>
                <a:latin typeface="+mn-lt"/>
                <a:ea typeface="+mn-ea"/>
                <a:cs typeface="+mn-cs"/>
              </a:rPr>
              <a:t>IP </a:t>
            </a:r>
            <a:r>
              <a:rPr lang="zh-TW" altLang="en-US" sz="1200" b="0" i="0" kern="1200" dirty="0" smtClean="0">
                <a:solidFill>
                  <a:schemeClr val="tx1"/>
                </a:solidFill>
                <a:effectLst/>
                <a:latin typeface="+mn-lt"/>
                <a:ea typeface="+mn-ea"/>
                <a:cs typeface="+mn-cs"/>
              </a:rPr>
              <a:t>，也稱為 </a:t>
            </a:r>
            <a:r>
              <a:rPr lang="en-US" altLang="zh-TW" sz="1200" b="0" i="0" kern="1200" dirty="0" smtClean="0">
                <a:solidFill>
                  <a:schemeClr val="tx1"/>
                </a:solidFill>
                <a:effectLst/>
                <a:latin typeface="+mn-lt"/>
                <a:ea typeface="+mn-ea"/>
                <a:cs typeface="+mn-cs"/>
              </a:rPr>
              <a:t>Broadcast </a:t>
            </a:r>
            <a:r>
              <a:rPr lang="zh-TW" altLang="en-US" sz="1200" b="0" i="0" kern="1200" dirty="0" smtClean="0">
                <a:solidFill>
                  <a:schemeClr val="tx1"/>
                </a:solidFill>
                <a:effectLst/>
                <a:latin typeface="+mn-lt"/>
                <a:ea typeface="+mn-ea"/>
                <a:cs typeface="+mn-cs"/>
              </a:rPr>
              <a:t>，</a:t>
            </a:r>
          </a:p>
          <a:p>
            <a:r>
              <a:rPr lang="zh-TW" altLang="en-US" sz="1200" b="0" i="0" kern="1200" dirty="0" smtClean="0">
                <a:solidFill>
                  <a:schemeClr val="tx1"/>
                </a:solidFill>
                <a:effectLst/>
                <a:latin typeface="+mn-lt"/>
                <a:ea typeface="+mn-ea"/>
                <a:cs typeface="+mn-cs"/>
              </a:rPr>
              <a:t>所以說，在 </a:t>
            </a:r>
            <a:r>
              <a:rPr lang="en-US" altLang="zh-TW" sz="1200" b="0" i="0" kern="1200" dirty="0" smtClean="0">
                <a:solidFill>
                  <a:schemeClr val="tx1"/>
                </a:solidFill>
                <a:effectLst/>
                <a:latin typeface="+mn-lt"/>
                <a:ea typeface="+mn-ea"/>
                <a:cs typeface="+mn-cs"/>
              </a:rPr>
              <a:t>192.168.0.0 ~ 192.168.0.255 </a:t>
            </a:r>
            <a:r>
              <a:rPr lang="zh-TW" altLang="en-US" sz="1200" b="0" i="0" kern="1200" dirty="0" smtClean="0">
                <a:solidFill>
                  <a:schemeClr val="tx1"/>
                </a:solidFill>
                <a:effectLst/>
                <a:latin typeface="+mn-lt"/>
                <a:ea typeface="+mn-ea"/>
                <a:cs typeface="+mn-cs"/>
              </a:rPr>
              <a:t>這</a:t>
            </a:r>
          </a:p>
          <a:p>
            <a:r>
              <a:rPr lang="zh-TW" altLang="en-US" sz="1200" b="0" i="0" kern="1200" dirty="0" smtClean="0">
                <a:solidFill>
                  <a:schemeClr val="tx1"/>
                </a:solidFill>
                <a:effectLst/>
                <a:latin typeface="+mn-lt"/>
                <a:ea typeface="+mn-ea"/>
                <a:cs typeface="+mn-cs"/>
              </a:rPr>
              <a:t>個 </a:t>
            </a:r>
            <a:r>
              <a:rPr lang="en-US" altLang="zh-TW" sz="1200" b="0" i="0" kern="1200" dirty="0" smtClean="0">
                <a:solidFill>
                  <a:schemeClr val="tx1"/>
                </a:solidFill>
                <a:effectLst/>
                <a:latin typeface="+mn-lt"/>
                <a:ea typeface="+mn-ea"/>
                <a:cs typeface="+mn-cs"/>
              </a:rPr>
              <a:t>IP </a:t>
            </a:r>
            <a:r>
              <a:rPr lang="zh-TW" altLang="en-US" sz="1200" b="0" i="0" kern="1200" dirty="0" smtClean="0">
                <a:solidFill>
                  <a:schemeClr val="tx1"/>
                </a:solidFill>
                <a:effectLst/>
                <a:latin typeface="+mn-lt"/>
                <a:ea typeface="+mn-ea"/>
                <a:cs typeface="+mn-cs"/>
              </a:rPr>
              <a:t>網段裡面的相關網路參數就有：</a:t>
            </a:r>
          </a:p>
          <a:p>
            <a:r>
              <a:rPr lang="en-US" altLang="zh-TW" sz="1200" b="0" i="0" kern="1200" dirty="0" err="1" smtClean="0">
                <a:solidFill>
                  <a:schemeClr val="tx1"/>
                </a:solidFill>
                <a:effectLst/>
                <a:latin typeface="+mn-lt"/>
                <a:ea typeface="+mn-ea"/>
                <a:cs typeface="+mn-cs"/>
              </a:rPr>
              <a:t>Netmask</a:t>
            </a:r>
            <a:r>
              <a:rPr lang="en-US" altLang="zh-TW" sz="1200" b="0" i="0" kern="1200" dirty="0" smtClean="0">
                <a:solidFill>
                  <a:schemeClr val="tx1"/>
                </a:solidFill>
                <a:effectLst/>
                <a:latin typeface="+mn-lt"/>
                <a:ea typeface="+mn-ea"/>
                <a:cs typeface="+mn-cs"/>
              </a:rPr>
              <a:t>:   255.255.255.0   &lt;==</a:t>
            </a:r>
            <a:r>
              <a:rPr lang="zh-TW" altLang="en-US" sz="1200" b="0" i="0" kern="1200" dirty="0" smtClean="0">
                <a:solidFill>
                  <a:schemeClr val="tx1"/>
                </a:solidFill>
                <a:effectLst/>
                <a:latin typeface="+mn-lt"/>
                <a:ea typeface="+mn-ea"/>
                <a:cs typeface="+mn-cs"/>
              </a:rPr>
              <a:t>網域定義中，最重要的參數</a:t>
            </a:r>
          </a:p>
          <a:p>
            <a:r>
              <a:rPr lang="en-US" altLang="zh-TW" sz="1200" b="0" i="0" kern="1200" dirty="0" smtClean="0">
                <a:solidFill>
                  <a:schemeClr val="tx1"/>
                </a:solidFill>
                <a:effectLst/>
                <a:latin typeface="+mn-lt"/>
                <a:ea typeface="+mn-ea"/>
                <a:cs typeface="+mn-cs"/>
              </a:rPr>
              <a:t>Network:   192.168.0.0     &lt;==</a:t>
            </a:r>
            <a:r>
              <a:rPr lang="zh-TW" altLang="en-US" sz="1200" b="0" i="0" kern="1200" dirty="0" smtClean="0">
                <a:solidFill>
                  <a:schemeClr val="tx1"/>
                </a:solidFill>
                <a:effectLst/>
                <a:latin typeface="+mn-lt"/>
                <a:ea typeface="+mn-ea"/>
                <a:cs typeface="+mn-cs"/>
              </a:rPr>
              <a:t>第一個 </a:t>
            </a:r>
            <a:r>
              <a:rPr lang="en-US" altLang="zh-TW" sz="1200" b="0" i="0" kern="1200" dirty="0" smtClean="0">
                <a:solidFill>
                  <a:schemeClr val="tx1"/>
                </a:solidFill>
                <a:effectLst/>
                <a:latin typeface="+mn-lt"/>
                <a:ea typeface="+mn-ea"/>
                <a:cs typeface="+mn-cs"/>
              </a:rPr>
              <a:t>IP</a:t>
            </a:r>
          </a:p>
          <a:p>
            <a:r>
              <a:rPr lang="en-US" altLang="zh-TW" sz="1200" b="0" i="0" kern="1200" dirty="0" smtClean="0">
                <a:solidFill>
                  <a:schemeClr val="tx1"/>
                </a:solidFill>
                <a:effectLst/>
                <a:latin typeface="+mn-lt"/>
                <a:ea typeface="+mn-ea"/>
                <a:cs typeface="+mn-cs"/>
              </a:rPr>
              <a:t>Broadcast: 192.168.0.255   &lt;==</a:t>
            </a:r>
            <a:r>
              <a:rPr lang="zh-TW" altLang="en-US" sz="1200" b="0" i="0" kern="1200" dirty="0" smtClean="0">
                <a:solidFill>
                  <a:schemeClr val="tx1"/>
                </a:solidFill>
                <a:effectLst/>
                <a:latin typeface="+mn-lt"/>
                <a:ea typeface="+mn-ea"/>
                <a:cs typeface="+mn-cs"/>
              </a:rPr>
              <a:t>最後一個 </a:t>
            </a:r>
            <a:r>
              <a:rPr lang="en-US" altLang="zh-TW" sz="1200" b="0" i="0" kern="1200" dirty="0" smtClean="0">
                <a:solidFill>
                  <a:schemeClr val="tx1"/>
                </a:solidFill>
                <a:effectLst/>
                <a:latin typeface="+mn-lt"/>
                <a:ea typeface="+mn-ea"/>
                <a:cs typeface="+mn-cs"/>
              </a:rPr>
              <a:t>IP</a:t>
            </a:r>
          </a:p>
          <a:p>
            <a:r>
              <a:rPr lang="zh-TW" altLang="en-US" sz="1200" b="0" i="0" kern="1200" dirty="0" smtClean="0">
                <a:solidFill>
                  <a:schemeClr val="tx1"/>
                </a:solidFill>
                <a:effectLst/>
                <a:latin typeface="+mn-lt"/>
                <a:ea typeface="+mn-ea"/>
                <a:cs typeface="+mn-cs"/>
              </a:rPr>
              <a:t>可用以設定成為主機的 </a:t>
            </a:r>
            <a:r>
              <a:rPr lang="en-US" altLang="zh-TW" sz="1200" b="0" i="0" kern="1200" dirty="0" smtClean="0">
                <a:solidFill>
                  <a:schemeClr val="tx1"/>
                </a:solidFill>
                <a:effectLst/>
                <a:latin typeface="+mn-lt"/>
                <a:ea typeface="+mn-ea"/>
                <a:cs typeface="+mn-cs"/>
              </a:rPr>
              <a:t>IP </a:t>
            </a:r>
            <a:r>
              <a:rPr lang="zh-TW" altLang="en-US" sz="1200" b="0" i="0" kern="1200" dirty="0" smtClean="0">
                <a:solidFill>
                  <a:schemeClr val="tx1"/>
                </a:solidFill>
                <a:effectLst/>
                <a:latin typeface="+mn-lt"/>
                <a:ea typeface="+mn-ea"/>
                <a:cs typeface="+mn-cs"/>
              </a:rPr>
              <a:t>數：</a:t>
            </a:r>
          </a:p>
          <a:p>
            <a:r>
              <a:rPr lang="en-US" altLang="zh-TW" sz="1200" b="0" i="0" kern="1200" dirty="0" smtClean="0">
                <a:solidFill>
                  <a:schemeClr val="tx1"/>
                </a:solidFill>
                <a:effectLst/>
                <a:latin typeface="+mn-lt"/>
                <a:ea typeface="+mn-ea"/>
                <a:cs typeface="+mn-cs"/>
              </a:rPr>
              <a:t>192.168.0.1 ~ 192.168.0.254</a:t>
            </a:r>
          </a:p>
          <a:p>
            <a:r>
              <a:rPr lang="en-US" altLang="zh-TW" sz="1200" b="0" i="0" kern="1200" dirty="0" smtClean="0">
                <a:solidFill>
                  <a:schemeClr val="tx1"/>
                </a:solidFill>
                <a:effectLst/>
                <a:latin typeface="+mn-lt"/>
                <a:ea typeface="+mn-ea"/>
                <a:cs typeface="+mn-cs"/>
              </a:rPr>
              <a:t>Network/</a:t>
            </a:r>
            <a:r>
              <a:rPr lang="en-US" altLang="zh-TW" sz="1200" b="0" i="0" kern="1200" dirty="0" err="1" smtClean="0">
                <a:solidFill>
                  <a:schemeClr val="tx1"/>
                </a:solidFill>
                <a:effectLst/>
                <a:latin typeface="+mn-lt"/>
                <a:ea typeface="+mn-ea"/>
                <a:cs typeface="+mn-cs"/>
              </a:rPr>
              <a:t>Netmask</a:t>
            </a:r>
            <a:endParaRPr lang="en-US" altLang="zh-TW" sz="1200" b="0" i="0" kern="1200" dirty="0" smtClean="0">
              <a:solidFill>
                <a:schemeClr val="tx1"/>
              </a:solidFill>
              <a:effectLst/>
              <a:latin typeface="+mn-lt"/>
              <a:ea typeface="+mn-ea"/>
              <a:cs typeface="+mn-cs"/>
            </a:endParaRPr>
          </a:p>
          <a:p>
            <a:r>
              <a:rPr lang="en-US" altLang="zh-TW" sz="1200" b="0" i="0" kern="1200" dirty="0" smtClean="0">
                <a:solidFill>
                  <a:schemeClr val="tx1"/>
                </a:solidFill>
                <a:effectLst/>
                <a:latin typeface="+mn-lt"/>
                <a:ea typeface="+mn-ea"/>
                <a:cs typeface="+mn-cs"/>
              </a:rPr>
              <a:t>192.168.0.0/255.255.255.0</a:t>
            </a:r>
          </a:p>
          <a:p>
            <a:r>
              <a:rPr lang="en-US" altLang="zh-TW" sz="1200" b="0" i="0" kern="1200" dirty="0" smtClean="0">
                <a:solidFill>
                  <a:schemeClr val="tx1"/>
                </a:solidFill>
                <a:effectLst/>
                <a:latin typeface="+mn-lt"/>
                <a:ea typeface="+mn-ea"/>
                <a:cs typeface="+mn-cs"/>
              </a:rPr>
              <a:t>192.168.0.0/24    &lt;==</a:t>
            </a:r>
            <a:r>
              <a:rPr lang="zh-TW" altLang="en-US" sz="1200" b="0" i="0" kern="1200" dirty="0" smtClean="0">
                <a:solidFill>
                  <a:schemeClr val="tx1"/>
                </a:solidFill>
                <a:effectLst/>
                <a:latin typeface="+mn-lt"/>
                <a:ea typeface="+mn-ea"/>
                <a:cs typeface="+mn-cs"/>
              </a:rPr>
              <a:t>因為 </a:t>
            </a:r>
            <a:r>
              <a:rPr lang="en-US" altLang="zh-TW" sz="1200" b="0" i="0" kern="1200" dirty="0" err="1" smtClean="0">
                <a:solidFill>
                  <a:schemeClr val="tx1"/>
                </a:solidFill>
                <a:effectLst/>
                <a:latin typeface="+mn-lt"/>
                <a:ea typeface="+mn-ea"/>
                <a:cs typeface="+mn-cs"/>
              </a:rPr>
              <a:t>Net_ID</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共有 </a:t>
            </a:r>
            <a:r>
              <a:rPr lang="en-US" altLang="zh-TW" sz="1200" b="0" i="0" kern="1200" dirty="0" smtClean="0">
                <a:solidFill>
                  <a:schemeClr val="tx1"/>
                </a:solidFill>
                <a:effectLst/>
                <a:latin typeface="+mn-lt"/>
                <a:ea typeface="+mn-ea"/>
                <a:cs typeface="+mn-cs"/>
              </a:rPr>
              <a:t>24 </a:t>
            </a:r>
            <a:r>
              <a:rPr lang="zh-TW" altLang="en-US" sz="1200" b="0" i="0" kern="1200" dirty="0" smtClean="0">
                <a:solidFill>
                  <a:schemeClr val="tx1"/>
                </a:solidFill>
                <a:effectLst/>
                <a:latin typeface="+mn-lt"/>
                <a:ea typeface="+mn-ea"/>
                <a:cs typeface="+mn-cs"/>
              </a:rPr>
              <a:t>個 </a:t>
            </a:r>
            <a:r>
              <a:rPr lang="en-US" altLang="zh-TW" sz="1200" b="0" i="0" kern="1200" dirty="0" smtClean="0">
                <a:solidFill>
                  <a:schemeClr val="tx1"/>
                </a:solidFill>
                <a:effectLst/>
                <a:latin typeface="+mn-lt"/>
                <a:ea typeface="+mn-ea"/>
                <a:cs typeface="+mn-cs"/>
              </a:rPr>
              <a:t>bits</a:t>
            </a:r>
          </a:p>
          <a:p>
            <a:r>
              <a:rPr lang="zh-TW" altLang="en-US" sz="1200" b="0" i="0" kern="1200" dirty="0" smtClean="0">
                <a:solidFill>
                  <a:schemeClr val="tx1"/>
                </a:solidFill>
                <a:effectLst/>
                <a:latin typeface="+mn-lt"/>
                <a:ea typeface="+mn-ea"/>
                <a:cs typeface="+mn-cs"/>
              </a:rPr>
              <a:t>利用</a:t>
            </a:r>
            <a:r>
              <a:rPr lang="en-US" altLang="zh-TW" sz="1200" b="0" i="0" kern="1200" dirty="0" smtClean="0">
                <a:solidFill>
                  <a:schemeClr val="tx1"/>
                </a:solidFill>
                <a:effectLst/>
                <a:latin typeface="+mn-lt"/>
                <a:ea typeface="+mn-ea"/>
                <a:cs typeface="+mn-cs"/>
              </a:rPr>
              <a:t>subnet</a:t>
            </a:r>
            <a:r>
              <a:rPr lang="zh-TW" altLang="en-US" sz="1200" b="0" i="0" kern="1200" dirty="0" smtClean="0">
                <a:solidFill>
                  <a:schemeClr val="tx1"/>
                </a:solidFill>
                <a:effectLst/>
                <a:latin typeface="+mn-lt"/>
                <a:ea typeface="+mn-ea"/>
                <a:cs typeface="+mn-cs"/>
              </a:rPr>
              <a:t>（子網路）來切割網路</a:t>
            </a:r>
            <a:endParaRPr lang="en-US" altLang="zh-TW" sz="1200" b="0" i="0" kern="120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a:p>
            <a:r>
              <a:rPr lang="en-US" altLang="zh-TW" sz="1200" b="0" i="0" kern="1200" dirty="0" smtClean="0">
                <a:solidFill>
                  <a:schemeClr val="tx1"/>
                </a:solidFill>
                <a:effectLst/>
                <a:latin typeface="+mn-lt"/>
                <a:ea typeface="+mn-ea"/>
                <a:cs typeface="+mn-cs"/>
              </a:rPr>
              <a:t>======</a:t>
            </a:r>
          </a:p>
          <a:p>
            <a:r>
              <a:rPr lang="en-US" altLang="zh-TW" sz="1200" b="0" i="0" kern="1200" dirty="0" smtClean="0">
                <a:solidFill>
                  <a:schemeClr val="tx1"/>
                </a:solidFill>
                <a:effectLst/>
                <a:latin typeface="+mn-lt"/>
                <a:ea typeface="+mn-ea"/>
                <a:cs typeface="+mn-cs"/>
              </a:rPr>
              <a:t>net id</a:t>
            </a:r>
            <a:r>
              <a:rPr lang="zh-TW" altLang="en-US" sz="1200" b="0" i="0" kern="1200" dirty="0" smtClean="0">
                <a:solidFill>
                  <a:schemeClr val="tx1"/>
                </a:solidFill>
                <a:effectLst/>
                <a:latin typeface="+mn-lt"/>
                <a:ea typeface="+mn-ea"/>
                <a:cs typeface="+mn-cs"/>
              </a:rPr>
              <a:t>是無法改變的， 所以借用</a:t>
            </a:r>
            <a:r>
              <a:rPr lang="en-US" altLang="zh-TW" sz="1200" b="0" i="0" kern="1200" dirty="0" smtClean="0">
                <a:solidFill>
                  <a:schemeClr val="tx1"/>
                </a:solidFill>
                <a:effectLst/>
                <a:latin typeface="+mn-lt"/>
                <a:ea typeface="+mn-ea"/>
                <a:cs typeface="+mn-cs"/>
              </a:rPr>
              <a:t>host id</a:t>
            </a:r>
            <a:r>
              <a:rPr lang="zh-TW" altLang="en-US" sz="1200" b="0" i="0" kern="1200" dirty="0" smtClean="0">
                <a:solidFill>
                  <a:schemeClr val="tx1"/>
                </a:solidFill>
                <a:effectLst/>
                <a:latin typeface="+mn-lt"/>
                <a:ea typeface="+mn-ea"/>
                <a:cs typeface="+mn-cs"/>
              </a:rPr>
              <a:t>來成為</a:t>
            </a:r>
            <a:r>
              <a:rPr lang="en-US" altLang="zh-TW" sz="1200" b="0" i="0" kern="1200" dirty="0" smtClean="0">
                <a:solidFill>
                  <a:schemeClr val="tx1"/>
                </a:solidFill>
                <a:effectLst/>
                <a:latin typeface="+mn-lt"/>
                <a:ea typeface="+mn-ea"/>
                <a:cs typeface="+mn-cs"/>
              </a:rPr>
              <a:t>subnet id</a:t>
            </a:r>
            <a:r>
              <a:rPr lang="zh-TW" altLang="en-US" sz="1200" b="0" i="0" kern="1200" dirty="0" smtClean="0">
                <a:solidFill>
                  <a:schemeClr val="tx1"/>
                </a:solidFill>
                <a:effectLst/>
                <a:latin typeface="+mn-lt"/>
                <a:ea typeface="+mn-ea"/>
                <a:cs typeface="+mn-cs"/>
              </a:rPr>
              <a:t>。</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25</a:t>
            </a:fld>
            <a:endParaRPr lang="zh-TW" altLang="en-US"/>
          </a:p>
        </p:txBody>
      </p:sp>
    </p:spTree>
    <p:extLst>
      <p:ext uri="{BB962C8B-B14F-4D97-AF65-F5344CB8AC3E}">
        <p14:creationId xmlns:p14="http://schemas.microsoft.com/office/powerpoint/2010/main" val="3057324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 </a:t>
            </a:r>
            <a:r>
              <a:rPr lang="en-US" altLang="zh-TW" dirty="0" err="1" smtClean="0"/>
              <a:t>Host_ID</a:t>
            </a:r>
            <a:r>
              <a:rPr lang="en-US" altLang="zh-TW" dirty="0" smtClean="0"/>
              <a:t> </a:t>
            </a:r>
            <a:r>
              <a:rPr lang="zh-TW" altLang="en-US" dirty="0" smtClean="0"/>
              <a:t>全部為 </a:t>
            </a:r>
            <a:r>
              <a:rPr lang="en-US" altLang="zh-TW" dirty="0" smtClean="0"/>
              <a:t>0 </a:t>
            </a:r>
            <a:r>
              <a:rPr lang="zh-TW" altLang="en-US" dirty="0" smtClean="0"/>
              <a:t>以及全部為 </a:t>
            </a:r>
            <a:r>
              <a:rPr lang="en-US" altLang="zh-TW" dirty="0" smtClean="0"/>
              <a:t>1 </a:t>
            </a:r>
            <a:r>
              <a:rPr lang="zh-TW" altLang="en-US" dirty="0" smtClean="0"/>
              <a:t>的時後該 </a:t>
            </a:r>
            <a:r>
              <a:rPr lang="en-US" altLang="zh-TW" dirty="0" smtClean="0"/>
              <a:t>IP </a:t>
            </a:r>
            <a:r>
              <a:rPr lang="zh-TW" altLang="en-US" dirty="0" smtClean="0"/>
              <a:t>是不可以使用的，</a:t>
            </a:r>
          </a:p>
          <a:p>
            <a:r>
              <a:rPr lang="zh-TW" altLang="en-US" dirty="0" smtClean="0"/>
              <a:t>因為 </a:t>
            </a:r>
            <a:r>
              <a:rPr lang="en-US" altLang="zh-TW" dirty="0" err="1" smtClean="0"/>
              <a:t>Host_ID</a:t>
            </a:r>
            <a:r>
              <a:rPr lang="en-US" altLang="zh-TW" dirty="0" smtClean="0"/>
              <a:t> </a:t>
            </a:r>
            <a:r>
              <a:rPr lang="zh-TW" altLang="en-US" dirty="0" smtClean="0"/>
              <a:t>全部為 </a:t>
            </a:r>
            <a:r>
              <a:rPr lang="en-US" altLang="zh-TW" dirty="0" smtClean="0"/>
              <a:t>0 </a:t>
            </a:r>
            <a:r>
              <a:rPr lang="zh-TW" altLang="en-US" dirty="0" smtClean="0"/>
              <a:t>的時後，</a:t>
            </a:r>
          </a:p>
          <a:p>
            <a:r>
              <a:rPr lang="zh-TW" altLang="en-US" dirty="0" smtClean="0"/>
              <a:t>表示 </a:t>
            </a:r>
            <a:r>
              <a:rPr lang="en-US" altLang="zh-TW" dirty="0" smtClean="0"/>
              <a:t>IP </a:t>
            </a:r>
            <a:r>
              <a:rPr lang="zh-TW" altLang="en-US" dirty="0" smtClean="0"/>
              <a:t>是該網段的 </a:t>
            </a:r>
            <a:r>
              <a:rPr lang="en-US" altLang="zh-TW" dirty="0" smtClean="0"/>
              <a:t>Network </a:t>
            </a:r>
            <a:r>
              <a:rPr lang="zh-TW" altLang="en-US" dirty="0" smtClean="0"/>
              <a:t>，</a:t>
            </a:r>
          </a:p>
          <a:p>
            <a:r>
              <a:rPr lang="zh-TW" altLang="en-US" dirty="0" smtClean="0"/>
              <a:t>至於全部為 </a:t>
            </a:r>
            <a:r>
              <a:rPr lang="en-US" altLang="zh-TW" dirty="0" smtClean="0"/>
              <a:t>1 </a:t>
            </a:r>
            <a:r>
              <a:rPr lang="zh-TW" altLang="en-US" dirty="0" smtClean="0"/>
              <a:t>的時後就表示該網段最後一個 </a:t>
            </a:r>
            <a:r>
              <a:rPr lang="en-US" altLang="zh-TW" dirty="0" smtClean="0"/>
              <a:t>IP </a:t>
            </a:r>
            <a:r>
              <a:rPr lang="zh-TW" altLang="en-US" dirty="0" smtClean="0"/>
              <a:t>，也稱為 </a:t>
            </a:r>
            <a:r>
              <a:rPr lang="en-US" altLang="zh-TW" dirty="0" smtClean="0"/>
              <a:t>Broadcast </a:t>
            </a:r>
            <a:r>
              <a:rPr lang="zh-TW" altLang="en-US" dirty="0" smtClean="0"/>
              <a:t>，</a:t>
            </a:r>
          </a:p>
          <a:p>
            <a:r>
              <a:rPr lang="zh-TW" altLang="en-US" dirty="0" smtClean="0"/>
              <a:t>所以說，在 </a:t>
            </a:r>
            <a:r>
              <a:rPr lang="en-US" altLang="zh-TW" dirty="0" smtClean="0"/>
              <a:t>192.168.0.0 ~ 192.168.0.255 </a:t>
            </a:r>
            <a:r>
              <a:rPr lang="zh-TW" altLang="en-US" dirty="0" smtClean="0"/>
              <a:t>這</a:t>
            </a:r>
          </a:p>
          <a:p>
            <a:r>
              <a:rPr lang="zh-TW" altLang="en-US" dirty="0" smtClean="0"/>
              <a:t>個 </a:t>
            </a:r>
            <a:r>
              <a:rPr lang="en-US" altLang="zh-TW" dirty="0" smtClean="0"/>
              <a:t>IP </a:t>
            </a:r>
            <a:r>
              <a:rPr lang="zh-TW" altLang="en-US" dirty="0" smtClean="0"/>
              <a:t>網段裡面的相關網路參數就有：</a:t>
            </a:r>
          </a:p>
          <a:p>
            <a:r>
              <a:rPr lang="en-US" altLang="zh-TW" dirty="0" err="1" smtClean="0"/>
              <a:t>Netmask</a:t>
            </a:r>
            <a:r>
              <a:rPr lang="en-US" altLang="zh-TW" dirty="0" smtClean="0"/>
              <a:t>:   255.255.255.0   &lt;==</a:t>
            </a:r>
            <a:r>
              <a:rPr lang="zh-TW" altLang="en-US" dirty="0" smtClean="0"/>
              <a:t>網域定義中，最重要的參數</a:t>
            </a:r>
          </a:p>
          <a:p>
            <a:r>
              <a:rPr lang="en-US" altLang="zh-TW" dirty="0" smtClean="0"/>
              <a:t>Network:   192.168.0.0     &lt;==</a:t>
            </a:r>
            <a:r>
              <a:rPr lang="zh-TW" altLang="en-US" dirty="0" smtClean="0"/>
              <a:t>第一個 </a:t>
            </a:r>
            <a:r>
              <a:rPr lang="en-US" altLang="zh-TW" dirty="0" smtClean="0"/>
              <a:t>IP</a:t>
            </a:r>
          </a:p>
          <a:p>
            <a:r>
              <a:rPr lang="en-US" altLang="zh-TW" dirty="0" smtClean="0"/>
              <a:t>Broadcast: 192.168.0.255   &lt;==</a:t>
            </a:r>
            <a:r>
              <a:rPr lang="zh-TW" altLang="en-US" dirty="0" smtClean="0"/>
              <a:t>最後一個 </a:t>
            </a:r>
            <a:r>
              <a:rPr lang="en-US" altLang="zh-TW" dirty="0" smtClean="0"/>
              <a:t>IP</a:t>
            </a:r>
          </a:p>
          <a:p>
            <a:r>
              <a:rPr lang="zh-TW" altLang="en-US" dirty="0" smtClean="0"/>
              <a:t>可用以設定成為主機的 </a:t>
            </a:r>
            <a:r>
              <a:rPr lang="en-US" altLang="zh-TW" dirty="0" smtClean="0"/>
              <a:t>IP </a:t>
            </a:r>
            <a:r>
              <a:rPr lang="zh-TW" altLang="en-US" dirty="0" smtClean="0"/>
              <a:t>數：</a:t>
            </a:r>
          </a:p>
          <a:p>
            <a:r>
              <a:rPr lang="en-US" altLang="zh-TW" dirty="0" smtClean="0"/>
              <a:t>192.168.0.1 ~ 192.168.0.254</a:t>
            </a:r>
          </a:p>
          <a:p>
            <a:endParaRPr lang="en-US" altLang="zh-TW" dirty="0" smtClean="0"/>
          </a:p>
          <a:p>
            <a:r>
              <a:rPr lang="en-US" altLang="zh-TW" dirty="0" smtClean="0"/>
              <a:t>Network/</a:t>
            </a:r>
            <a:r>
              <a:rPr lang="en-US" altLang="zh-TW" dirty="0" err="1" smtClean="0"/>
              <a:t>Netmask</a:t>
            </a:r>
            <a:endParaRPr lang="en-US" altLang="zh-TW" dirty="0" smtClean="0"/>
          </a:p>
          <a:p>
            <a:r>
              <a:rPr lang="en-US" altLang="zh-TW" dirty="0" smtClean="0"/>
              <a:t>192.168.0.0/255.255.255.0</a:t>
            </a:r>
          </a:p>
          <a:p>
            <a:r>
              <a:rPr lang="en-US" altLang="zh-TW" dirty="0" smtClean="0"/>
              <a:t>192.168.0.0/24    &lt;==</a:t>
            </a:r>
            <a:r>
              <a:rPr lang="zh-TW" altLang="en-US" dirty="0" smtClean="0"/>
              <a:t>因為 </a:t>
            </a:r>
            <a:r>
              <a:rPr lang="en-US" altLang="zh-TW" dirty="0" err="1" smtClean="0"/>
              <a:t>Net_ID</a:t>
            </a:r>
            <a:r>
              <a:rPr lang="en-US" altLang="zh-TW" dirty="0" smtClean="0"/>
              <a:t> </a:t>
            </a:r>
            <a:r>
              <a:rPr lang="zh-TW" altLang="en-US" dirty="0" smtClean="0"/>
              <a:t>共有 </a:t>
            </a:r>
            <a:r>
              <a:rPr lang="en-US" altLang="zh-TW" dirty="0" smtClean="0"/>
              <a:t>24 </a:t>
            </a:r>
            <a:r>
              <a:rPr lang="zh-TW" altLang="en-US" dirty="0" smtClean="0"/>
              <a:t>個 </a:t>
            </a:r>
            <a:r>
              <a:rPr lang="en-US" altLang="zh-TW" dirty="0" smtClean="0"/>
              <a:t>bits</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28</a:t>
            </a:fld>
            <a:endParaRPr lang="zh-TW" altLang="en-US"/>
          </a:p>
        </p:txBody>
      </p:sp>
    </p:spTree>
    <p:extLst>
      <p:ext uri="{BB962C8B-B14F-4D97-AF65-F5344CB8AC3E}">
        <p14:creationId xmlns:p14="http://schemas.microsoft.com/office/powerpoint/2010/main" val="19389602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透過</a:t>
            </a:r>
            <a:r>
              <a:rPr lang="zh-TW" altLang="en-US" dirty="0" smtClean="0">
                <a:solidFill>
                  <a:srgbClr val="FF00FF"/>
                </a:solidFill>
              </a:rPr>
              <a:t>撥接取得</a:t>
            </a:r>
            <a:r>
              <a:rPr lang="zh-TW" altLang="en-US" dirty="0" smtClean="0"/>
              <a:t>： 向你的 </a:t>
            </a:r>
            <a:r>
              <a:rPr lang="en-US" altLang="zh-TW" dirty="0" smtClean="0"/>
              <a:t>ISP </a:t>
            </a:r>
            <a:r>
              <a:rPr lang="zh-TW" altLang="en-US" dirty="0" smtClean="0"/>
              <a:t>申請註冊，取得帳號密碼後，直接撥接到 </a:t>
            </a:r>
            <a:r>
              <a:rPr lang="en-US" altLang="zh-TW" dirty="0" smtClean="0"/>
              <a:t>ISP </a:t>
            </a:r>
            <a:r>
              <a:rPr lang="zh-TW" altLang="en-US" dirty="0" smtClean="0"/>
              <a:t>，你的 </a:t>
            </a:r>
            <a:r>
              <a:rPr lang="en-US" altLang="zh-TW" dirty="0" smtClean="0"/>
              <a:t>ISP </a:t>
            </a:r>
            <a:r>
              <a:rPr lang="zh-TW" altLang="en-US" dirty="0" smtClean="0"/>
              <a:t>會透過他們自己的設定，讓你的作業系統取得正確的網路參數。 此時你並不需要手動去編輯與設定相關的網路參數啦。目前台灣的 </a:t>
            </a:r>
            <a:r>
              <a:rPr lang="en-US" altLang="zh-TW" dirty="0" smtClean="0"/>
              <a:t>ADSL </a:t>
            </a:r>
            <a:r>
              <a:rPr lang="zh-TW" altLang="en-US" dirty="0" smtClean="0"/>
              <a:t>撥接、光纖到大樓、光纖到府等，大部分都是使用撥接的方式。 為因應用戶的需求，某些 </a:t>
            </a:r>
            <a:r>
              <a:rPr lang="en-US" altLang="zh-TW" dirty="0" smtClean="0"/>
              <a:t>ISP </a:t>
            </a:r>
            <a:r>
              <a:rPr lang="zh-TW" altLang="en-US" dirty="0" smtClean="0"/>
              <a:t>也提供很多不同的 </a:t>
            </a:r>
            <a:r>
              <a:rPr lang="en-US" altLang="zh-TW" dirty="0" smtClean="0"/>
              <a:t>IP </a:t>
            </a:r>
            <a:r>
              <a:rPr lang="zh-TW" altLang="en-US" dirty="0" smtClean="0"/>
              <a:t>分配機制。包括 </a:t>
            </a:r>
            <a:r>
              <a:rPr lang="en-US" altLang="zh-TW" dirty="0" err="1" smtClean="0"/>
              <a:t>hinet</a:t>
            </a:r>
            <a:r>
              <a:rPr lang="en-US" altLang="zh-TW" dirty="0" smtClean="0"/>
              <a:t>, </a:t>
            </a:r>
            <a:r>
              <a:rPr lang="en-US" altLang="zh-TW" dirty="0" err="1" smtClean="0"/>
              <a:t>seednet</a:t>
            </a:r>
            <a:r>
              <a:rPr lang="en-US" altLang="zh-TW" dirty="0" smtClean="0"/>
              <a:t> </a:t>
            </a:r>
            <a:r>
              <a:rPr lang="zh-TW" altLang="en-US" dirty="0" smtClean="0"/>
              <a:t>等等都有提供 </a:t>
            </a:r>
            <a:r>
              <a:rPr lang="en-US" altLang="zh-TW" dirty="0" smtClean="0"/>
              <a:t>ADSL </a:t>
            </a:r>
            <a:r>
              <a:rPr lang="zh-TW" altLang="en-US" dirty="0" smtClean="0"/>
              <a:t>撥接後取得固定 </a:t>
            </a:r>
            <a:r>
              <a:rPr lang="en-US" altLang="zh-TW" dirty="0" smtClean="0"/>
              <a:t>IP </a:t>
            </a:r>
            <a:r>
              <a:rPr lang="zh-TW" altLang="en-US" dirty="0" smtClean="0"/>
              <a:t>的方式喔！ 詳情請向你的 </a:t>
            </a:r>
            <a:r>
              <a:rPr lang="en-US" altLang="zh-TW" dirty="0" smtClean="0"/>
              <a:t>ISP </a:t>
            </a:r>
            <a:r>
              <a:rPr lang="zh-TW" altLang="en-US" dirty="0" smtClean="0"/>
              <a:t>洽詢。</a:t>
            </a:r>
            <a:endParaRPr lang="en-US" altLang="zh-TW" dirty="0" smtClean="0"/>
          </a:p>
          <a:p>
            <a:r>
              <a:rPr lang="zh-TW" altLang="en-US" dirty="0" smtClean="0">
                <a:solidFill>
                  <a:srgbClr val="FF00FF"/>
                </a:solidFill>
              </a:rPr>
              <a:t>自動取得網路參數 </a:t>
            </a:r>
            <a:r>
              <a:rPr lang="en-US" altLang="zh-TW" dirty="0" smtClean="0">
                <a:solidFill>
                  <a:srgbClr val="FF00FF"/>
                </a:solidFill>
              </a:rPr>
              <a:t>(DHCP)</a:t>
            </a:r>
            <a:r>
              <a:rPr lang="zh-TW" altLang="en-US" dirty="0" smtClean="0"/>
              <a:t>： 在區域網路內會有一部主機負責管理所有電腦的網路參數，你的網路啟動時就會主動向該伺服器要求 </a:t>
            </a:r>
            <a:r>
              <a:rPr lang="en-US" altLang="zh-TW" dirty="0" smtClean="0"/>
              <a:t>IP </a:t>
            </a:r>
            <a:r>
              <a:rPr lang="zh-TW" altLang="en-US" dirty="0" smtClean="0"/>
              <a:t>參數， 若取得網路相關參數後，你的主機就能夠自行設定好所有伺服器給你的網路參數了。最常使用於企業內部、</a:t>
            </a:r>
            <a:r>
              <a:rPr lang="en-US" altLang="zh-TW" dirty="0" smtClean="0"/>
              <a:t>IP </a:t>
            </a:r>
            <a:r>
              <a:rPr lang="zh-TW" altLang="en-US" dirty="0" smtClean="0"/>
              <a:t>分享器後端、 校園網路與宿舍環境，及纜線寬頻等連線方式。</a:t>
            </a:r>
          </a:p>
          <a:p>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43</a:t>
            </a:fld>
            <a:endParaRPr lang="zh-TW" altLang="en-US"/>
          </a:p>
        </p:txBody>
      </p:sp>
    </p:spTree>
    <p:extLst>
      <p:ext uri="{BB962C8B-B14F-4D97-AF65-F5344CB8AC3E}">
        <p14:creationId xmlns:p14="http://schemas.microsoft.com/office/powerpoint/2010/main" val="3641017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smtClean="0"/>
              <a:t>Netplan</a:t>
            </a:r>
            <a:r>
              <a:rPr lang="en-US" altLang="zh-TW" dirty="0" smtClean="0"/>
              <a:t> </a:t>
            </a:r>
            <a:r>
              <a:rPr lang="zh-TW" altLang="en-US" dirty="0" smtClean="0"/>
              <a:t>有命令可以檢查</a:t>
            </a:r>
          </a:p>
          <a:p>
            <a:r>
              <a:rPr lang="en-US" altLang="zh-TW" dirty="0" err="1" smtClean="0"/>
              <a:t>sudo</a:t>
            </a:r>
            <a:r>
              <a:rPr lang="en-US" altLang="zh-TW" dirty="0" smtClean="0"/>
              <a:t> </a:t>
            </a:r>
            <a:r>
              <a:rPr lang="en-US" altLang="zh-TW" dirty="0" err="1" smtClean="0"/>
              <a:t>netplan</a:t>
            </a:r>
            <a:r>
              <a:rPr lang="en-US" altLang="zh-TW" dirty="0" smtClean="0"/>
              <a:t> try</a:t>
            </a:r>
          </a:p>
          <a:p>
            <a:r>
              <a:rPr lang="zh-TW" altLang="en-US" dirty="0" smtClean="0"/>
              <a:t>這個命令會檢查設定是否正確，如果沒有任何錯誤，即可透過以下命令生效。</a:t>
            </a:r>
          </a:p>
          <a:p>
            <a:r>
              <a:rPr lang="en-US" altLang="zh-TW" dirty="0" err="1" smtClean="0"/>
              <a:t>sudo</a:t>
            </a:r>
            <a:r>
              <a:rPr lang="en-US" altLang="zh-TW" dirty="0" smtClean="0"/>
              <a:t> </a:t>
            </a:r>
            <a:r>
              <a:rPr lang="en-US" altLang="zh-TW" dirty="0" err="1" smtClean="0"/>
              <a:t>netplan</a:t>
            </a:r>
            <a:r>
              <a:rPr lang="en-US" altLang="zh-TW" dirty="0" smtClean="0"/>
              <a:t> apply</a:t>
            </a:r>
          </a:p>
          <a:p>
            <a:endParaRPr lang="en-US" altLang="zh-TW" dirty="0" smtClean="0"/>
          </a:p>
          <a:p>
            <a:r>
              <a:rPr lang="zh-TW" altLang="en-US" dirty="0" smtClean="0"/>
              <a:t>重新開機</a:t>
            </a:r>
            <a:r>
              <a:rPr lang="en-US" altLang="zh-TW" dirty="0" smtClean="0"/>
              <a:t>, </a:t>
            </a:r>
            <a:r>
              <a:rPr lang="zh-TW" altLang="en-US" dirty="0" smtClean="0"/>
              <a:t>執行 </a:t>
            </a:r>
            <a:r>
              <a:rPr lang="en-US" altLang="zh-TW" dirty="0" err="1" smtClean="0"/>
              <a:t>ifconfig</a:t>
            </a:r>
            <a:r>
              <a:rPr lang="en-US" altLang="zh-TW" dirty="0" smtClean="0"/>
              <a:t> </a:t>
            </a:r>
            <a:r>
              <a:rPr lang="zh-TW" altLang="en-US" dirty="0" smtClean="0"/>
              <a:t>網卡有 </a:t>
            </a:r>
            <a:r>
              <a:rPr lang="en-US" altLang="zh-TW" dirty="0" smtClean="0"/>
              <a:t>IP </a:t>
            </a:r>
            <a:r>
              <a:rPr lang="zh-TW" altLang="en-US" dirty="0" smtClean="0"/>
              <a:t>就 </a:t>
            </a:r>
            <a:r>
              <a:rPr lang="en-US" altLang="zh-TW" dirty="0" smtClean="0"/>
              <a:t>ok</a:t>
            </a:r>
          </a:p>
          <a:p>
            <a:endParaRPr lang="en-US" altLang="zh-TW" dirty="0" smtClean="0"/>
          </a:p>
          <a:p>
            <a:r>
              <a:rPr lang="zh-TW" altLang="en-US" dirty="0" smtClean="0"/>
              <a:t>修改後存檔後輸入以下命令：</a:t>
            </a:r>
          </a:p>
          <a:p>
            <a:endParaRPr lang="zh-TW" altLang="en-US" dirty="0" smtClean="0"/>
          </a:p>
          <a:p>
            <a:r>
              <a:rPr lang="en-US" altLang="zh-TW" dirty="0" err="1" smtClean="0"/>
              <a:t>sudo</a:t>
            </a:r>
            <a:r>
              <a:rPr lang="en-US" altLang="zh-TW" dirty="0" smtClean="0"/>
              <a:t> </a:t>
            </a:r>
            <a:r>
              <a:rPr lang="en-US" altLang="zh-TW" dirty="0" err="1" smtClean="0"/>
              <a:t>netplan</a:t>
            </a:r>
            <a:r>
              <a:rPr lang="en-US" altLang="zh-TW" dirty="0" smtClean="0"/>
              <a:t> try</a:t>
            </a:r>
          </a:p>
          <a:p>
            <a:endParaRPr lang="en-US" altLang="zh-TW" dirty="0" smtClean="0"/>
          </a:p>
          <a:p>
            <a:r>
              <a:rPr lang="zh-TW" altLang="en-US" dirty="0" smtClean="0"/>
              <a:t>這個命令執行後會檢查設定檔格式，如果正確的話就會套用，並且在 </a:t>
            </a:r>
            <a:r>
              <a:rPr lang="en-US" altLang="zh-TW" dirty="0" smtClean="0"/>
              <a:t>120 </a:t>
            </a:r>
            <a:r>
              <a:rPr lang="zh-TW" altLang="en-US" dirty="0" smtClean="0"/>
              <a:t>秒以後自動還原設定！</a:t>
            </a:r>
          </a:p>
          <a:p>
            <a:endParaRPr lang="zh-TW" altLang="en-US" dirty="0" smtClean="0"/>
          </a:p>
          <a:p>
            <a:r>
              <a:rPr lang="zh-TW" altLang="en-US" dirty="0" smtClean="0"/>
              <a:t>是不是很貼心？想必各位應該有過把遠端 </a:t>
            </a:r>
            <a:r>
              <a:rPr lang="en-US" altLang="zh-TW" dirty="0" smtClean="0"/>
              <a:t>Linux </a:t>
            </a:r>
            <a:r>
              <a:rPr lang="zh-TW" altLang="en-US" dirty="0" smtClean="0"/>
              <a:t>網路設定改錯 </a:t>
            </a:r>
            <a:r>
              <a:rPr lang="en-US" altLang="zh-TW" dirty="0" smtClean="0"/>
              <a:t>restart </a:t>
            </a:r>
            <a:r>
              <a:rPr lang="zh-TW" altLang="en-US" dirty="0" smtClean="0"/>
              <a:t>的痛吧，</a:t>
            </a:r>
            <a:endParaRPr lang="en-US" altLang="zh-TW" dirty="0" smtClean="0"/>
          </a:p>
          <a:p>
            <a:r>
              <a:rPr lang="en-US" altLang="zh-TW" dirty="0" smtClean="0"/>
              <a:t>putty </a:t>
            </a:r>
            <a:r>
              <a:rPr lang="zh-TW" altLang="en-US" dirty="0" smtClean="0"/>
              <a:t>用來連接 </a:t>
            </a:r>
            <a:r>
              <a:rPr lang="en-US" altLang="zh-TW" dirty="0" err="1" smtClean="0"/>
              <a:t>openssh</a:t>
            </a:r>
            <a:r>
              <a:rPr lang="en-US" altLang="zh-TW" dirty="0" smtClean="0"/>
              <a:t> server, </a:t>
            </a:r>
            <a:r>
              <a:rPr lang="en-US" altLang="zh-TW" dirty="0" err="1" smtClean="0"/>
              <a:t>openssh</a:t>
            </a:r>
            <a:r>
              <a:rPr lang="en-US" altLang="zh-TW" dirty="0" smtClean="0"/>
              <a:t> server </a:t>
            </a:r>
            <a:r>
              <a:rPr lang="zh-TW" altLang="en-US" dirty="0" smtClean="0"/>
              <a:t>每一部阿寶都有安裝</a:t>
            </a:r>
            <a:endParaRPr lang="en-US" altLang="zh-TW" dirty="0" smtClean="0"/>
          </a:p>
          <a:p>
            <a:r>
              <a:rPr lang="en-US" altLang="zh-TW" dirty="0" err="1" smtClean="0"/>
              <a:t>netPlan</a:t>
            </a:r>
            <a:r>
              <a:rPr lang="en-US" altLang="zh-TW" dirty="0" smtClean="0"/>
              <a:t> </a:t>
            </a:r>
            <a:r>
              <a:rPr lang="zh-TW" altLang="en-US" dirty="0" smtClean="0"/>
              <a:t>主要是告知</a:t>
            </a:r>
          </a:p>
          <a:p>
            <a:r>
              <a:rPr lang="zh-TW" altLang="en-US" dirty="0" smtClean="0"/>
              <a:t>此台</a:t>
            </a:r>
            <a:r>
              <a:rPr lang="en-US" altLang="zh-TW" dirty="0" smtClean="0"/>
              <a:t>Pc</a:t>
            </a:r>
            <a:r>
              <a:rPr lang="zh-TW" altLang="en-US" dirty="0" smtClean="0"/>
              <a:t>的</a:t>
            </a:r>
            <a:r>
              <a:rPr lang="en-US" altLang="zh-TW" dirty="0" smtClean="0"/>
              <a:t>IP</a:t>
            </a:r>
            <a:r>
              <a:rPr lang="zh-TW" altLang="en-US" dirty="0" smtClean="0"/>
              <a:t>為何</a:t>
            </a:r>
          </a:p>
          <a:p>
            <a:r>
              <a:rPr lang="zh-TW" altLang="en-US" dirty="0" smtClean="0"/>
              <a:t>若沒</a:t>
            </a:r>
            <a:r>
              <a:rPr lang="en-US" altLang="zh-TW" dirty="0" smtClean="0"/>
              <a:t>IP</a:t>
            </a:r>
            <a:r>
              <a:rPr lang="zh-TW" altLang="en-US" dirty="0" smtClean="0"/>
              <a:t>是否要主動給一個</a:t>
            </a:r>
            <a:r>
              <a:rPr lang="en-US" altLang="zh-TW" dirty="0" smtClean="0"/>
              <a:t>(DHCP)</a:t>
            </a:r>
          </a:p>
          <a:p>
            <a:r>
              <a:rPr lang="zh-TW" altLang="en-US" dirty="0" smtClean="0"/>
              <a:t>傳送封包非同網段送到那台機器（</a:t>
            </a:r>
            <a:r>
              <a:rPr lang="en-US" altLang="zh-TW" dirty="0" smtClean="0"/>
              <a:t>default gateway </a:t>
            </a:r>
            <a:r>
              <a:rPr lang="zh-TW" altLang="en-US" dirty="0" smtClean="0"/>
              <a:t>）</a:t>
            </a:r>
          </a:p>
          <a:p>
            <a:r>
              <a:rPr lang="en-US" altLang="zh-TW" dirty="0" err="1" smtClean="0"/>
              <a:t>ip</a:t>
            </a:r>
            <a:r>
              <a:rPr lang="zh-TW" altLang="en-US" dirty="0" smtClean="0"/>
              <a:t>若為域名，送到那在解析</a:t>
            </a:r>
            <a:r>
              <a:rPr lang="en-US" altLang="zh-TW" dirty="0" smtClean="0"/>
              <a:t>(DNS</a:t>
            </a:r>
            <a:r>
              <a:rPr lang="zh-TW" altLang="en-US" dirty="0" smtClean="0"/>
              <a:t>）</a:t>
            </a:r>
          </a:p>
          <a:p>
            <a:endParaRPr lang="zh-TW" altLang="en-US" dirty="0" smtClean="0"/>
          </a:p>
          <a:p>
            <a:r>
              <a:rPr lang="zh-TW" altLang="en-US" dirty="0" smtClean="0"/>
              <a:t>我這樣解釋可以嗎</a:t>
            </a:r>
            <a:r>
              <a:rPr lang="en-US" altLang="zh-TW" dirty="0" smtClean="0"/>
              <a:t>?</a:t>
            </a:r>
          </a:p>
          <a:p>
            <a:r>
              <a:rPr lang="en-US" altLang="zh-TW" dirty="0" err="1" smtClean="0"/>
              <a:t>dhcp</a:t>
            </a:r>
            <a:r>
              <a:rPr lang="en-US" altLang="zh-TW" dirty="0" smtClean="0"/>
              <a:t> </a:t>
            </a:r>
            <a:r>
              <a:rPr lang="zh-TW" altLang="en-US" dirty="0" smtClean="0"/>
              <a:t>是自動配發一個 </a:t>
            </a:r>
            <a:r>
              <a:rPr lang="en-US" altLang="zh-TW" dirty="0" smtClean="0"/>
              <a:t>IP </a:t>
            </a:r>
            <a:r>
              <a:rPr lang="zh-TW" altLang="en-US" dirty="0" smtClean="0"/>
              <a:t>給阿寶，</a:t>
            </a:r>
            <a:r>
              <a:rPr lang="en-US" altLang="zh-TW" dirty="0" err="1" smtClean="0"/>
              <a:t>dhcp</a:t>
            </a:r>
            <a:r>
              <a:rPr lang="en-US" altLang="zh-TW" dirty="0" smtClean="0"/>
              <a:t> server </a:t>
            </a:r>
            <a:r>
              <a:rPr lang="zh-TW" altLang="en-US" dirty="0" smtClean="0"/>
              <a:t>是安裝在 電算中心的一部 </a:t>
            </a:r>
            <a:r>
              <a:rPr lang="en-US" altLang="zh-TW" dirty="0" smtClean="0"/>
              <a:t>server, </a:t>
            </a:r>
            <a:r>
              <a:rPr lang="en-US" altLang="zh-TW" dirty="0" err="1" smtClean="0"/>
              <a:t>netplan</a:t>
            </a:r>
            <a:r>
              <a:rPr lang="en-US" altLang="zh-TW" dirty="0" smtClean="0"/>
              <a:t> </a:t>
            </a:r>
            <a:r>
              <a:rPr lang="zh-TW" altLang="en-US" dirty="0" smtClean="0"/>
              <a:t>是用來設定本機固定 </a:t>
            </a:r>
            <a:r>
              <a:rPr lang="en-US" altLang="zh-TW" dirty="0" smtClean="0"/>
              <a:t>IP</a:t>
            </a:r>
            <a:endParaRPr lang="zh-TW" altLang="en-US" smtClean="0"/>
          </a:p>
          <a:p>
            <a:endParaRPr lang="zh-TW" altLang="en-US"/>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44</a:t>
            </a:fld>
            <a:endParaRPr lang="zh-TW" altLang="en-US"/>
          </a:p>
        </p:txBody>
      </p:sp>
    </p:spTree>
    <p:extLst>
      <p:ext uri="{BB962C8B-B14F-4D97-AF65-F5344CB8AC3E}">
        <p14:creationId xmlns:p14="http://schemas.microsoft.com/office/powerpoint/2010/main" val="22922667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t>
            </a:r>
            <a:r>
              <a:rPr lang="en-US" altLang="zh-TW" dirty="0" err="1" smtClean="0"/>
              <a:t>root@www</a:t>
            </a:r>
            <a:r>
              <a:rPr lang="en-US" altLang="zh-TW" dirty="0" smtClean="0"/>
              <a:t> ~]# </a:t>
            </a:r>
            <a:r>
              <a:rPr lang="en-US" altLang="zh-TW" dirty="0" err="1" smtClean="0"/>
              <a:t>ifconfig</a:t>
            </a:r>
            <a:r>
              <a:rPr lang="en-US" altLang="zh-TW" dirty="0" smtClean="0"/>
              <a:t> interface {options}    &lt;== </a:t>
            </a:r>
            <a:r>
              <a:rPr lang="zh-TW" altLang="en-US" dirty="0" smtClean="0"/>
              <a:t>設定與修改介面</a:t>
            </a:r>
          </a:p>
          <a:p>
            <a:r>
              <a:rPr lang="zh-TW" altLang="en-US" dirty="0" smtClean="0"/>
              <a:t>選項與參數：</a:t>
            </a:r>
          </a:p>
          <a:p>
            <a:r>
              <a:rPr lang="en-US" altLang="zh-TW" dirty="0" smtClean="0"/>
              <a:t>interface</a:t>
            </a:r>
            <a:r>
              <a:rPr lang="zh-TW" altLang="en-US" dirty="0" smtClean="0"/>
              <a:t>：網路卡介面代號，包括 </a:t>
            </a:r>
            <a:r>
              <a:rPr lang="en-US" altLang="zh-TW" dirty="0" smtClean="0"/>
              <a:t>eth0, eth1, ppp0 </a:t>
            </a:r>
            <a:r>
              <a:rPr lang="zh-TW" altLang="en-US" dirty="0" smtClean="0"/>
              <a:t>等等</a:t>
            </a:r>
          </a:p>
          <a:p>
            <a:r>
              <a:rPr lang="en-US" altLang="zh-TW" dirty="0" smtClean="0"/>
              <a:t>options  </a:t>
            </a:r>
            <a:r>
              <a:rPr lang="zh-TW" altLang="en-US" dirty="0" smtClean="0"/>
              <a:t>：可以接的參數，包括如下：</a:t>
            </a:r>
          </a:p>
          <a:p>
            <a:r>
              <a:rPr lang="zh-TW" altLang="en-US" dirty="0" smtClean="0"/>
              <a:t>    </a:t>
            </a:r>
            <a:r>
              <a:rPr lang="en-US" altLang="zh-TW" dirty="0" smtClean="0"/>
              <a:t>up, down </a:t>
            </a:r>
            <a:r>
              <a:rPr lang="zh-TW" altLang="en-US" dirty="0" smtClean="0"/>
              <a:t>：啟動 </a:t>
            </a:r>
            <a:r>
              <a:rPr lang="en-US" altLang="zh-TW" dirty="0" smtClean="0"/>
              <a:t>(up) </a:t>
            </a:r>
            <a:r>
              <a:rPr lang="zh-TW" altLang="en-US" dirty="0" smtClean="0"/>
              <a:t>或關閉 </a:t>
            </a:r>
            <a:r>
              <a:rPr lang="en-US" altLang="zh-TW" dirty="0" smtClean="0"/>
              <a:t>(down) </a:t>
            </a:r>
            <a:r>
              <a:rPr lang="zh-TW" altLang="en-US" dirty="0" smtClean="0"/>
              <a:t>該網路介面</a:t>
            </a:r>
            <a:r>
              <a:rPr lang="en-US" altLang="zh-TW" dirty="0" smtClean="0"/>
              <a:t>(</a:t>
            </a:r>
            <a:r>
              <a:rPr lang="zh-TW" altLang="en-US" dirty="0" smtClean="0"/>
              <a:t>不涉及任何參數</a:t>
            </a:r>
            <a:r>
              <a:rPr lang="en-US" altLang="zh-TW" dirty="0" smtClean="0"/>
              <a:t>)</a:t>
            </a:r>
          </a:p>
          <a:p>
            <a:r>
              <a:rPr lang="en-US" altLang="zh-TW" dirty="0" smtClean="0"/>
              <a:t>    </a:t>
            </a:r>
            <a:r>
              <a:rPr lang="en-US" altLang="zh-TW" dirty="0" err="1" smtClean="0"/>
              <a:t>mtu</a:t>
            </a:r>
            <a:r>
              <a:rPr lang="en-US" altLang="zh-TW" dirty="0" smtClean="0"/>
              <a:t>      </a:t>
            </a:r>
            <a:r>
              <a:rPr lang="zh-TW" altLang="en-US" dirty="0" smtClean="0"/>
              <a:t>：可以設定不同的 </a:t>
            </a:r>
            <a:r>
              <a:rPr lang="en-US" altLang="zh-TW" dirty="0" smtClean="0"/>
              <a:t>MTU </a:t>
            </a:r>
            <a:r>
              <a:rPr lang="zh-TW" altLang="en-US" dirty="0" smtClean="0"/>
              <a:t>數值，例如 </a:t>
            </a:r>
            <a:r>
              <a:rPr lang="en-US" altLang="zh-TW" dirty="0" err="1" smtClean="0"/>
              <a:t>mtu</a:t>
            </a:r>
            <a:r>
              <a:rPr lang="en-US" altLang="zh-TW" dirty="0" smtClean="0"/>
              <a:t> 1500 (</a:t>
            </a:r>
            <a:r>
              <a:rPr lang="zh-TW" altLang="en-US" dirty="0" smtClean="0"/>
              <a:t>單位為 </a:t>
            </a:r>
            <a:r>
              <a:rPr lang="en-US" altLang="zh-TW" dirty="0" smtClean="0"/>
              <a:t>byte)</a:t>
            </a:r>
          </a:p>
          <a:p>
            <a:r>
              <a:rPr lang="en-US" altLang="zh-TW" dirty="0" smtClean="0"/>
              <a:t>    </a:t>
            </a:r>
            <a:r>
              <a:rPr lang="en-US" altLang="zh-TW" dirty="0" err="1" smtClean="0"/>
              <a:t>netmask</a:t>
            </a:r>
            <a:r>
              <a:rPr lang="en-US" altLang="zh-TW" dirty="0" smtClean="0"/>
              <a:t>  </a:t>
            </a:r>
            <a:r>
              <a:rPr lang="zh-TW" altLang="en-US" dirty="0" smtClean="0"/>
              <a:t>：就是子遮罩網路；</a:t>
            </a:r>
          </a:p>
          <a:p>
            <a:r>
              <a:rPr lang="zh-TW" altLang="en-US" dirty="0" smtClean="0"/>
              <a:t>    </a:t>
            </a:r>
            <a:r>
              <a:rPr lang="en-US" altLang="zh-TW" dirty="0" smtClean="0"/>
              <a:t>broadcast</a:t>
            </a:r>
            <a:r>
              <a:rPr lang="zh-TW" altLang="en-US" dirty="0" smtClean="0"/>
              <a:t>：就是廣播位址啊！</a:t>
            </a:r>
          </a:p>
          <a:p>
            <a:endParaRPr lang="zh-TW" altLang="en-US" dirty="0" smtClean="0"/>
          </a:p>
          <a:p>
            <a:r>
              <a:rPr lang="en-US" altLang="zh-TW" dirty="0" smtClean="0"/>
              <a:t># </a:t>
            </a:r>
            <a:r>
              <a:rPr lang="zh-TW" altLang="en-US" dirty="0" smtClean="0"/>
              <a:t>範例一：觀察所有的網路介面</a:t>
            </a:r>
            <a:r>
              <a:rPr lang="en-US" altLang="zh-TW" dirty="0" smtClean="0"/>
              <a:t>(</a:t>
            </a:r>
            <a:r>
              <a:rPr lang="zh-TW" altLang="en-US" dirty="0" smtClean="0"/>
              <a:t>直接輸入 </a:t>
            </a:r>
            <a:r>
              <a:rPr lang="en-US" altLang="zh-TW" dirty="0" err="1" smtClean="0"/>
              <a:t>ifconfig</a:t>
            </a:r>
            <a:r>
              <a:rPr lang="en-US" altLang="zh-TW" dirty="0" smtClean="0"/>
              <a:t>)</a:t>
            </a:r>
          </a:p>
          <a:p>
            <a:r>
              <a:rPr lang="en-US" altLang="zh-TW" dirty="0" smtClean="0"/>
              <a:t>[</a:t>
            </a:r>
            <a:r>
              <a:rPr lang="en-US" altLang="zh-TW" dirty="0" err="1" smtClean="0"/>
              <a:t>root@www</a:t>
            </a:r>
            <a:r>
              <a:rPr lang="en-US" altLang="zh-TW" dirty="0" smtClean="0"/>
              <a:t> ~]# </a:t>
            </a:r>
            <a:r>
              <a:rPr lang="en-US" altLang="zh-TW" dirty="0" err="1" smtClean="0"/>
              <a:t>ifconfig</a:t>
            </a:r>
            <a:endParaRPr lang="en-US" altLang="zh-TW" dirty="0" smtClean="0"/>
          </a:p>
          <a:p>
            <a:r>
              <a:rPr lang="en-US" altLang="zh-TW" dirty="0" smtClean="0"/>
              <a:t>eth0      Link </a:t>
            </a:r>
            <a:r>
              <a:rPr lang="en-US" altLang="zh-TW" dirty="0" err="1" smtClean="0"/>
              <a:t>encap:Ethernet</a:t>
            </a:r>
            <a:r>
              <a:rPr lang="en-US" altLang="zh-TW" dirty="0" smtClean="0"/>
              <a:t>  </a:t>
            </a:r>
            <a:r>
              <a:rPr lang="en-US" altLang="zh-TW" dirty="0" err="1" smtClean="0"/>
              <a:t>HWaddr</a:t>
            </a:r>
            <a:r>
              <a:rPr lang="en-US" altLang="zh-TW" dirty="0" smtClean="0"/>
              <a:t> 08:00:27:71:85:BD</a:t>
            </a:r>
          </a:p>
          <a:p>
            <a:r>
              <a:rPr lang="en-US" altLang="zh-TW" dirty="0" smtClean="0"/>
              <a:t>          </a:t>
            </a:r>
            <a:r>
              <a:rPr lang="en-US" altLang="zh-TW" dirty="0" err="1" smtClean="0"/>
              <a:t>inet</a:t>
            </a:r>
            <a:r>
              <a:rPr lang="en-US" altLang="zh-TW" dirty="0" smtClean="0"/>
              <a:t> addr:192.168.1.100  Bcast:192.168.1.255  Mask:255.255.255.0</a:t>
            </a:r>
          </a:p>
          <a:p>
            <a:r>
              <a:rPr lang="en-US" altLang="zh-TW" dirty="0" smtClean="0"/>
              <a:t>          inet6 </a:t>
            </a:r>
            <a:r>
              <a:rPr lang="en-US" altLang="zh-TW" dirty="0" err="1" smtClean="0"/>
              <a:t>addr</a:t>
            </a:r>
            <a:r>
              <a:rPr lang="en-US" altLang="zh-TW" dirty="0" smtClean="0"/>
              <a:t>: fe80::a00:27ff:fe71:85bd/64 </a:t>
            </a:r>
            <a:r>
              <a:rPr lang="en-US" altLang="zh-TW" dirty="0" err="1" smtClean="0"/>
              <a:t>Scope:Link</a:t>
            </a:r>
            <a:endParaRPr lang="en-US" altLang="zh-TW" dirty="0" smtClean="0"/>
          </a:p>
          <a:p>
            <a:r>
              <a:rPr lang="en-US" altLang="zh-TW" dirty="0" smtClean="0"/>
              <a:t>          UP BROADCAST RUNNING MULTICAST  MTU:1500  Metric:1</a:t>
            </a:r>
          </a:p>
          <a:p>
            <a:r>
              <a:rPr lang="en-US" altLang="zh-TW" dirty="0" smtClean="0"/>
              <a:t>          RX packets:2555 errors:0 dropped:0 overruns:0 frame:0</a:t>
            </a:r>
          </a:p>
          <a:p>
            <a:r>
              <a:rPr lang="en-US" altLang="zh-TW" dirty="0" smtClean="0"/>
              <a:t>          TX packets:70 errors:0 dropped:0 overruns:0 carrier:0</a:t>
            </a:r>
          </a:p>
          <a:p>
            <a:r>
              <a:rPr lang="en-US" altLang="zh-TW" dirty="0" smtClean="0"/>
              <a:t>          collisions:0 txqueuelen:1000</a:t>
            </a:r>
          </a:p>
          <a:p>
            <a:r>
              <a:rPr lang="en-US" altLang="zh-TW" dirty="0" smtClean="0"/>
              <a:t>          RX bytes:239892 (234.2 KiB)  TX bytes:11153 (10.8 KiB)</a:t>
            </a:r>
          </a:p>
          <a:p>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45</a:t>
            </a:fld>
            <a:endParaRPr lang="zh-TW" altLang="en-US"/>
          </a:p>
        </p:txBody>
      </p:sp>
    </p:spTree>
    <p:extLst>
      <p:ext uri="{BB962C8B-B14F-4D97-AF65-F5344CB8AC3E}">
        <p14:creationId xmlns:p14="http://schemas.microsoft.com/office/powerpoint/2010/main" val="607448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3</a:t>
            </a:fld>
            <a:endParaRPr lang="zh-TW" altLang="en-US"/>
          </a:p>
        </p:txBody>
      </p:sp>
    </p:spTree>
    <p:extLst>
      <p:ext uri="{BB962C8B-B14F-4D97-AF65-F5344CB8AC3E}">
        <p14:creationId xmlns:p14="http://schemas.microsoft.com/office/powerpoint/2010/main" val="33686174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 </a:t>
            </a:r>
            <a:r>
              <a:rPr lang="zh-TW" altLang="en-US" dirty="0" smtClean="0"/>
              <a:t>列出目前已經被啟動的卡，不論這個卡是否有給予 </a:t>
            </a:r>
            <a:r>
              <a:rPr lang="en-US" altLang="zh-TW" dirty="0" smtClean="0"/>
              <a:t>IP</a:t>
            </a:r>
            <a:r>
              <a:rPr lang="zh-TW" altLang="en-US" dirty="0" smtClean="0"/>
              <a:t>，都會被顯示出來。</a:t>
            </a:r>
            <a:endParaRPr lang="en-US" altLang="zh-TW" dirty="0" smtClean="0"/>
          </a:p>
          <a:p>
            <a:r>
              <a:rPr lang="zh-TW" altLang="en-US" dirty="0" smtClean="0"/>
              <a:t> </a:t>
            </a:r>
            <a:r>
              <a:rPr lang="en-US" altLang="zh-TW" dirty="0" smtClean="0"/>
              <a:t># </a:t>
            </a:r>
            <a:r>
              <a:rPr lang="zh-TW" altLang="en-US" dirty="0" smtClean="0"/>
              <a:t>輸入 </a:t>
            </a:r>
            <a:r>
              <a:rPr lang="en-US" altLang="zh-TW" dirty="0" err="1" smtClean="0"/>
              <a:t>ifconfig</a:t>
            </a:r>
            <a:r>
              <a:rPr lang="en-US" altLang="zh-TW" dirty="0" smtClean="0"/>
              <a:t> eth0</a:t>
            </a:r>
            <a:r>
              <a:rPr lang="zh-TW" altLang="en-US" dirty="0" smtClean="0"/>
              <a:t>，則會秀出這張介面的相關資料，不管該介面是否有啟動。</a:t>
            </a:r>
            <a:endParaRPr lang="en-US" altLang="zh-TW" dirty="0" smtClean="0"/>
          </a:p>
          <a:p>
            <a:pPr fontAlgn="base"/>
            <a:r>
              <a:rPr lang="en-US" altLang="zh-TW" sz="1200" b="0" i="0" kern="1200" dirty="0" smtClean="0">
                <a:solidFill>
                  <a:schemeClr val="tx1"/>
                </a:solidFill>
                <a:effectLst/>
                <a:latin typeface="+mn-lt"/>
                <a:ea typeface="+mn-ea"/>
                <a:cs typeface="+mn-cs"/>
              </a:rPr>
              <a:t>================</a:t>
            </a:r>
          </a:p>
          <a:p>
            <a:pPr fontAlgn="base"/>
            <a:r>
              <a:rPr lang="en-US" altLang="zh-TW" dirty="0" smtClean="0">
                <a:hlinkClick r:id="rId3"/>
              </a:rPr>
              <a:t>https://serverfault.com/questions/325800/what-is-and-what-problems-result-in-a-carrier-error</a:t>
            </a:r>
            <a:endParaRPr lang="en-US" altLang="zh-TW" sz="1200" b="0" i="0" kern="1200" dirty="0" smtClean="0">
              <a:solidFill>
                <a:schemeClr val="tx1"/>
              </a:solidFill>
              <a:effectLst/>
              <a:latin typeface="+mn-lt"/>
              <a:ea typeface="+mn-ea"/>
              <a:cs typeface="+mn-cs"/>
            </a:endParaRPr>
          </a:p>
          <a:p>
            <a:pPr fontAlgn="base"/>
            <a:r>
              <a:rPr lang="en-US" altLang="zh-TW" dirty="0" smtClean="0"/>
              <a:t>carrier</a:t>
            </a:r>
            <a:r>
              <a:rPr lang="zh-TW" altLang="en-US" sz="1200" b="0" i="0" kern="1200" dirty="0" smtClean="0">
                <a:solidFill>
                  <a:schemeClr val="tx1"/>
                </a:solidFill>
                <a:effectLst/>
                <a:latin typeface="+mn-lt"/>
                <a:ea typeface="+mn-ea"/>
                <a:cs typeface="+mn-cs"/>
              </a:rPr>
              <a:t>載波錯誤</a:t>
            </a:r>
            <a:r>
              <a:rPr lang="en-US" altLang="zh-TW" sz="1200" b="0" i="0" kern="1200" dirty="0" smtClean="0">
                <a:solidFill>
                  <a:schemeClr val="tx1"/>
                </a:solidFill>
                <a:effectLst/>
                <a:latin typeface="+mn-lt"/>
                <a:ea typeface="+mn-ea"/>
                <a:cs typeface="+mn-cs"/>
              </a:rPr>
              <a:t>:</a:t>
            </a:r>
          </a:p>
          <a:p>
            <a:pPr fontAlgn="base"/>
            <a:r>
              <a:rPr lang="zh-TW" altLang="en-US" sz="1200" b="0" i="0" kern="1200" dirty="0" smtClean="0">
                <a:solidFill>
                  <a:schemeClr val="tx1"/>
                </a:solidFill>
                <a:effectLst/>
                <a:latin typeface="+mn-lt"/>
                <a:ea typeface="+mn-ea"/>
                <a:cs typeface="+mn-cs"/>
              </a:rPr>
              <a:t>當信號調製出現問題時，就會發生載波錯誤。</a:t>
            </a:r>
          </a:p>
          <a:p>
            <a:pPr fontAlgn="base"/>
            <a:r>
              <a:rPr lang="zh-TW" altLang="en-US" sz="1200" b="0" i="0" kern="1200" dirty="0" smtClean="0">
                <a:solidFill>
                  <a:schemeClr val="tx1"/>
                </a:solidFill>
                <a:effectLst/>
                <a:latin typeface="+mn-lt"/>
                <a:ea typeface="+mn-ea"/>
                <a:cs typeface="+mn-cs"/>
              </a:rPr>
              <a:t>這可能表示</a:t>
            </a:r>
            <a:r>
              <a:rPr lang="zh-TW" altLang="en-US" sz="1200" b="0" i="0" u="sng" kern="1200" dirty="0" smtClean="0">
                <a:solidFill>
                  <a:schemeClr val="tx1"/>
                </a:solidFill>
                <a:effectLst/>
                <a:latin typeface="+mn-lt"/>
                <a:ea typeface="+mn-ea"/>
                <a:cs typeface="+mn-cs"/>
                <a:hlinkClick r:id="rId4"/>
              </a:rPr>
              <a:t>雙工不匹配</a:t>
            </a:r>
            <a:r>
              <a:rPr lang="zh-TW" altLang="en-US" sz="1200" b="0" i="0" kern="1200" dirty="0" smtClean="0">
                <a:solidFill>
                  <a:schemeClr val="tx1"/>
                </a:solidFill>
                <a:effectLst/>
                <a:latin typeface="+mn-lt"/>
                <a:ea typeface="+mn-ea"/>
                <a:cs typeface="+mn-cs"/>
              </a:rPr>
              <a:t>或物理電纜</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連接器有問題。</a:t>
            </a:r>
          </a:p>
          <a:p>
            <a:pPr fontAlgn="base"/>
            <a:r>
              <a:rPr lang="en-US" altLang="zh-TW" sz="1200" b="0" i="0" kern="1200" dirty="0" smtClean="0">
                <a:solidFill>
                  <a:schemeClr val="tx1"/>
                </a:solidFill>
                <a:effectLst/>
                <a:latin typeface="+mn-lt"/>
                <a:ea typeface="+mn-ea"/>
                <a:cs typeface="+mn-cs"/>
              </a:rPr>
              <a:t>3</a:t>
            </a:r>
          </a:p>
          <a:p>
            <a:pPr fontAlgn="base"/>
            <a:r>
              <a:rPr lang="zh-TW" altLang="en-US" sz="1200" b="0" i="0" kern="1200" dirty="0" smtClean="0">
                <a:solidFill>
                  <a:schemeClr val="tx1"/>
                </a:solidFill>
                <a:effectLst/>
                <a:latin typeface="+mn-lt"/>
                <a:ea typeface="+mn-ea"/>
                <a:cs typeface="+mn-cs"/>
              </a:rPr>
              <a:t>我的</a:t>
            </a:r>
            <a:r>
              <a:rPr lang="en-US" altLang="zh-TW" sz="1200" b="0" i="0" kern="1200" dirty="0" smtClean="0">
                <a:solidFill>
                  <a:schemeClr val="tx1"/>
                </a:solidFill>
                <a:effectLst/>
                <a:latin typeface="+mn-lt"/>
                <a:ea typeface="+mn-ea"/>
                <a:cs typeface="+mn-cs"/>
              </a:rPr>
              <a:t>Cat5e</a:t>
            </a:r>
            <a:r>
              <a:rPr lang="zh-TW" altLang="en-US" sz="1200" b="0" i="0" kern="1200" dirty="0" smtClean="0">
                <a:solidFill>
                  <a:schemeClr val="tx1"/>
                </a:solidFill>
                <a:effectLst/>
                <a:latin typeface="+mn-lt"/>
                <a:ea typeface="+mn-ea"/>
                <a:cs typeface="+mn-cs"/>
              </a:rPr>
              <a:t>以太網電纜在兩棟建築物之間運行，兩端各有一個電湧保護器，並且偶爾會出現載波錯誤，這是基於</a:t>
            </a:r>
            <a:r>
              <a:rPr lang="en-US" altLang="zh-TW" sz="1200" b="0" i="0" kern="1200" dirty="0" smtClean="0">
                <a:solidFill>
                  <a:schemeClr val="tx1"/>
                </a:solidFill>
                <a:effectLst/>
                <a:latin typeface="+mn-lt"/>
                <a:ea typeface="+mn-ea"/>
                <a:cs typeface="+mn-cs"/>
              </a:rPr>
              <a:t>Linux</a:t>
            </a:r>
            <a:r>
              <a:rPr lang="zh-TW" altLang="en-US" sz="1200" b="0" i="0" kern="1200" dirty="0" smtClean="0">
                <a:solidFill>
                  <a:schemeClr val="tx1"/>
                </a:solidFill>
                <a:effectLst/>
                <a:latin typeface="+mn-lt"/>
                <a:ea typeface="+mn-ea"/>
                <a:cs typeface="+mn-cs"/>
              </a:rPr>
              <a:t>的</a:t>
            </a:r>
            <a:r>
              <a:rPr lang="en-US" altLang="zh-TW" sz="1200" b="0" i="0" kern="1200" dirty="0" err="1" smtClean="0">
                <a:solidFill>
                  <a:schemeClr val="tx1"/>
                </a:solidFill>
                <a:effectLst/>
                <a:latin typeface="+mn-lt"/>
                <a:ea typeface="+mn-ea"/>
                <a:cs typeface="+mn-cs"/>
              </a:rPr>
              <a:t>RouterOS</a:t>
            </a:r>
            <a:r>
              <a:rPr lang="zh-TW" altLang="en-US" sz="1200" b="0" i="0" kern="1200" dirty="0" smtClean="0">
                <a:solidFill>
                  <a:schemeClr val="tx1"/>
                </a:solidFill>
                <a:effectLst/>
                <a:latin typeface="+mn-lt"/>
                <a:ea typeface="+mn-ea"/>
                <a:cs typeface="+mn-cs"/>
              </a:rPr>
              <a:t>報告的。我相信其中大部分是由雷電引起的，因為我們整個冬天都可以走，沒有一個載波錯誤，所以當春天來臨時，我們將遭受雷暴襲擊，還會有</a:t>
            </a:r>
            <a:r>
              <a:rPr lang="en-US" altLang="zh-TW" sz="1200" b="0" i="0" kern="1200" dirty="0" smtClean="0">
                <a:solidFill>
                  <a:schemeClr val="tx1"/>
                </a:solidFill>
                <a:effectLst/>
                <a:latin typeface="+mn-lt"/>
                <a:ea typeface="+mn-ea"/>
                <a:cs typeface="+mn-cs"/>
              </a:rPr>
              <a:t>20-30</a:t>
            </a:r>
            <a:r>
              <a:rPr lang="zh-TW" altLang="en-US" sz="1200" b="0" i="0" kern="1200" dirty="0" smtClean="0">
                <a:solidFill>
                  <a:schemeClr val="tx1"/>
                </a:solidFill>
                <a:effectLst/>
                <a:latin typeface="+mn-lt"/>
                <a:ea typeface="+mn-ea"/>
                <a:cs typeface="+mn-cs"/>
              </a:rPr>
              <a:t>多個雷暴。</a:t>
            </a:r>
          </a:p>
          <a:p>
            <a:pPr fontAlgn="base"/>
            <a:r>
              <a:rPr lang="zh-TW" altLang="en-US" sz="1200" b="0" i="0" kern="1200" dirty="0" smtClean="0">
                <a:solidFill>
                  <a:schemeClr val="tx1"/>
                </a:solidFill>
                <a:effectLst/>
                <a:latin typeface="+mn-lt"/>
                <a:ea typeface="+mn-ea"/>
                <a:cs typeface="+mn-cs"/>
              </a:rPr>
              <a:t>我認為這是電湧保護器執行應做的副作用，即將以太網電纜上高於</a:t>
            </a:r>
            <a:r>
              <a:rPr lang="en-US" altLang="zh-TW" sz="1200" b="0" i="0" kern="1200" dirty="0" smtClean="0">
                <a:solidFill>
                  <a:schemeClr val="tx1"/>
                </a:solidFill>
                <a:effectLst/>
                <a:latin typeface="+mn-lt"/>
                <a:ea typeface="+mn-ea"/>
                <a:cs typeface="+mn-cs"/>
              </a:rPr>
              <a:t>16V</a:t>
            </a:r>
            <a:r>
              <a:rPr lang="zh-TW" altLang="en-US" sz="1200" b="0" i="0" kern="1200" dirty="0" smtClean="0">
                <a:solidFill>
                  <a:schemeClr val="tx1"/>
                </a:solidFill>
                <a:effectLst/>
                <a:latin typeface="+mn-lt"/>
                <a:ea typeface="+mn-ea"/>
                <a:cs typeface="+mn-cs"/>
              </a:rPr>
              <a:t>的任何電壓箝位到地面。這對以太網信號的影響很可能會顯示為載波錯誤。</a:t>
            </a:r>
          </a:p>
          <a:p>
            <a:pPr fontAlgn="base"/>
            <a:r>
              <a:rPr lang="zh-TW" altLang="en-US" sz="1200" b="0" i="0" kern="1200" dirty="0" smtClean="0">
                <a:solidFill>
                  <a:schemeClr val="tx1"/>
                </a:solidFill>
                <a:effectLst/>
                <a:latin typeface="+mn-lt"/>
                <a:ea typeface="+mn-ea"/>
                <a:cs typeface="+mn-cs"/>
              </a:rPr>
              <a:t>具有較高擊穿電壓的電湧保護器或完全不使用電湧保護器，很可能會減少發生的載波錯誤的數量，從而增加設備損壞的風險。您寧願將電湧電壓通過電湧保護器（而不是設備）接地，並按照</a:t>
            </a:r>
            <a:r>
              <a:rPr lang="en-US" altLang="zh-TW" sz="1200" b="0" i="0" kern="1200" dirty="0" smtClean="0">
                <a:solidFill>
                  <a:schemeClr val="tx1"/>
                </a:solidFill>
                <a:effectLst/>
                <a:latin typeface="+mn-lt"/>
                <a:ea typeface="+mn-ea"/>
                <a:cs typeface="+mn-cs"/>
              </a:rPr>
              <a:t>IEEE</a:t>
            </a:r>
            <a:r>
              <a:rPr lang="zh-TW" altLang="en-US" sz="1200" b="0" i="0" kern="1200" dirty="0" smtClean="0">
                <a:solidFill>
                  <a:schemeClr val="tx1"/>
                </a:solidFill>
                <a:effectLst/>
                <a:latin typeface="+mn-lt"/>
                <a:ea typeface="+mn-ea"/>
                <a:cs typeface="+mn-cs"/>
              </a:rPr>
              <a:t>規範的要求測試其是否確實具有從以太網對到地面的</a:t>
            </a:r>
            <a:r>
              <a:rPr lang="en-US" altLang="zh-TW" sz="1200" b="0" i="0" kern="1200" dirty="0" smtClean="0">
                <a:solidFill>
                  <a:schemeClr val="tx1"/>
                </a:solidFill>
                <a:effectLst/>
                <a:latin typeface="+mn-lt"/>
                <a:ea typeface="+mn-ea"/>
                <a:cs typeface="+mn-cs"/>
              </a:rPr>
              <a:t>1500V</a:t>
            </a:r>
            <a:r>
              <a:rPr lang="zh-TW" altLang="en-US" sz="1200" b="0" i="0" kern="1200" dirty="0" smtClean="0">
                <a:solidFill>
                  <a:schemeClr val="tx1"/>
                </a:solidFill>
                <a:effectLst/>
                <a:latin typeface="+mn-lt"/>
                <a:ea typeface="+mn-ea"/>
                <a:cs typeface="+mn-cs"/>
              </a:rPr>
              <a:t>隔離。</a:t>
            </a:r>
          </a:p>
          <a:p>
            <a:pPr fontAlgn="base"/>
            <a:r>
              <a:rPr lang="en-US" altLang="zh-TW" sz="1200" b="0" i="0" kern="1200" dirty="0" smtClean="0">
                <a:solidFill>
                  <a:schemeClr val="tx1"/>
                </a:solidFill>
                <a:effectLst/>
                <a:latin typeface="+mn-lt"/>
                <a:ea typeface="+mn-ea"/>
                <a:cs typeface="+mn-cs"/>
              </a:rPr>
              <a:t>================</a:t>
            </a:r>
          </a:p>
          <a:p>
            <a:pPr fontAlgn="base"/>
            <a:r>
              <a:rPr lang="en-US" altLang="zh-TW" sz="1200" b="0" i="0" kern="1200" dirty="0" smtClean="0">
                <a:solidFill>
                  <a:schemeClr val="tx1"/>
                </a:solidFill>
                <a:effectLst/>
                <a:latin typeface="+mn-lt"/>
                <a:ea typeface="+mn-ea"/>
                <a:cs typeface="+mn-cs"/>
              </a:rPr>
              <a:t>metric</a:t>
            </a:r>
            <a:r>
              <a:rPr lang="en-US" altLang="zh-TW" sz="1200" b="0" i="0" kern="1200" baseline="0" dirty="0" smtClean="0">
                <a:solidFill>
                  <a:schemeClr val="tx1"/>
                </a:solidFill>
                <a:effectLst/>
                <a:latin typeface="+mn-lt"/>
                <a:ea typeface="+mn-ea"/>
                <a:cs typeface="+mn-cs"/>
              </a:rPr>
              <a:t> </a:t>
            </a:r>
            <a:r>
              <a:rPr lang="zh-TW" altLang="en-US" sz="1200" b="0" i="0" kern="1200" baseline="0" dirty="0" smtClean="0">
                <a:solidFill>
                  <a:schemeClr val="tx1"/>
                </a:solidFill>
                <a:effectLst/>
                <a:latin typeface="+mn-lt"/>
                <a:ea typeface="+mn-ea"/>
                <a:cs typeface="+mn-cs"/>
              </a:rPr>
              <a:t>測量的</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指定在計算數據包的轉送次數時，所要加上的數目。</a:t>
            </a:r>
            <a:endParaRPr lang="en-US" altLang="zh-TW" sz="1200" b="0" i="0" kern="1200" dirty="0" smtClean="0">
              <a:solidFill>
                <a:schemeClr val="tx1"/>
              </a:solidFill>
              <a:effectLst/>
              <a:latin typeface="+mn-lt"/>
              <a:ea typeface="+mn-ea"/>
              <a:cs typeface="+mn-cs"/>
            </a:endParaRPr>
          </a:p>
          <a:p>
            <a:pPr fontAlgn="base"/>
            <a:r>
              <a:rPr lang="en-US" altLang="zh-TW" sz="1200" b="0" i="0" kern="1200" dirty="0" smtClean="0">
                <a:solidFill>
                  <a:schemeClr val="tx1"/>
                </a:solidFill>
                <a:effectLst/>
                <a:latin typeface="+mn-lt"/>
                <a:ea typeface="+mn-ea"/>
                <a:cs typeface="+mn-cs"/>
              </a:rPr>
              <a:t>============</a:t>
            </a:r>
          </a:p>
          <a:p>
            <a:pPr fontAlgn="base"/>
            <a:r>
              <a:rPr lang="en-US" altLang="zh-TW" dirty="0" smtClean="0">
                <a:hlinkClick r:id="rId5"/>
              </a:rPr>
              <a:t>https://jaseywang.me/2014/08/16/ifconfig-%E4%B8%8B%E9%9D%A2%E7%9A%84%E4%B8%80%E4%BA%9B%E5%AD%97%E6%AE%B5errors-dropped-overruns/</a:t>
            </a:r>
            <a:endParaRPr lang="en-US" altLang="zh-TW" dirty="0" smtClean="0"/>
          </a:p>
          <a:p>
            <a:pPr fontAlgn="base"/>
            <a:r>
              <a:rPr lang="zh-TW" altLang="en-US" dirty="0" smtClean="0"/>
              <a:t/>
            </a:r>
            <a:br>
              <a:rPr lang="zh-TW" altLang="en-US" dirty="0" smtClean="0"/>
            </a:br>
            <a:r>
              <a:rPr lang="en-US" altLang="zh-TW" sz="1200" b="0" i="0" kern="1200" dirty="0" smtClean="0">
                <a:solidFill>
                  <a:schemeClr val="tx1"/>
                </a:solidFill>
                <a:effectLst/>
                <a:latin typeface="+mn-lt"/>
                <a:ea typeface="+mn-ea"/>
                <a:cs typeface="+mn-cs"/>
              </a:rPr>
              <a:t>RX errors: </a:t>
            </a:r>
            <a:r>
              <a:rPr lang="zh-TW" altLang="en-US" sz="1200" b="0" i="0" kern="1200" dirty="0" smtClean="0">
                <a:solidFill>
                  <a:schemeClr val="tx1"/>
                </a:solidFill>
                <a:effectLst/>
                <a:latin typeface="+mn-lt"/>
                <a:ea typeface="+mn-ea"/>
                <a:cs typeface="+mn-cs"/>
              </a:rPr>
              <a:t>表示总的收包的错误数量，这包括 </a:t>
            </a:r>
            <a:r>
              <a:rPr lang="en-US" altLang="zh-TW" sz="1200" b="0" i="0" kern="1200" dirty="0" smtClean="0">
                <a:solidFill>
                  <a:schemeClr val="tx1"/>
                </a:solidFill>
                <a:effectLst/>
                <a:latin typeface="+mn-lt"/>
                <a:ea typeface="+mn-ea"/>
                <a:cs typeface="+mn-cs"/>
              </a:rPr>
              <a:t>too-long-frames </a:t>
            </a:r>
            <a:r>
              <a:rPr lang="zh-TW" altLang="en-US" sz="1200" b="0" i="0" kern="1200" dirty="0" smtClean="0">
                <a:solidFill>
                  <a:schemeClr val="tx1"/>
                </a:solidFill>
                <a:effectLst/>
                <a:latin typeface="+mn-lt"/>
                <a:ea typeface="+mn-ea"/>
                <a:cs typeface="+mn-cs"/>
              </a:rPr>
              <a:t>错误，</a:t>
            </a:r>
            <a:r>
              <a:rPr lang="en-US" altLang="zh-TW" sz="1200" b="0" i="0" kern="1200" dirty="0" smtClean="0">
                <a:solidFill>
                  <a:schemeClr val="tx1"/>
                </a:solidFill>
                <a:effectLst/>
                <a:latin typeface="+mn-lt"/>
                <a:ea typeface="+mn-ea"/>
                <a:cs typeface="+mn-cs"/>
              </a:rPr>
              <a:t>Ring Buffer </a:t>
            </a:r>
            <a:r>
              <a:rPr lang="zh-TW" altLang="en-US" sz="1200" b="0" i="0" kern="1200" dirty="0" smtClean="0">
                <a:solidFill>
                  <a:schemeClr val="tx1"/>
                </a:solidFill>
                <a:effectLst/>
                <a:latin typeface="+mn-lt"/>
                <a:ea typeface="+mn-ea"/>
                <a:cs typeface="+mn-cs"/>
              </a:rPr>
              <a:t>溢出错误，</a:t>
            </a:r>
            <a:r>
              <a:rPr lang="en-US" altLang="zh-TW" sz="1200" b="0" i="0" kern="1200" dirty="0" err="1" smtClean="0">
                <a:solidFill>
                  <a:schemeClr val="tx1"/>
                </a:solidFill>
                <a:effectLst/>
                <a:latin typeface="+mn-lt"/>
                <a:ea typeface="+mn-ea"/>
                <a:cs typeface="+mn-cs"/>
              </a:rPr>
              <a:t>crc</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校验错误，帧同步错误，</a:t>
            </a:r>
            <a:r>
              <a:rPr lang="en-US" altLang="zh-TW" sz="1200" b="0" i="0" kern="1200" dirty="0" err="1" smtClean="0">
                <a:solidFill>
                  <a:schemeClr val="tx1"/>
                </a:solidFill>
                <a:effectLst/>
                <a:latin typeface="+mn-lt"/>
                <a:ea typeface="+mn-ea"/>
                <a:cs typeface="+mn-cs"/>
              </a:rPr>
              <a:t>fifo</a:t>
            </a:r>
            <a:r>
              <a:rPr lang="en-US" altLang="zh-TW" sz="1200" b="0" i="0" kern="1200" dirty="0" smtClean="0">
                <a:solidFill>
                  <a:schemeClr val="tx1"/>
                </a:solidFill>
                <a:effectLst/>
                <a:latin typeface="+mn-lt"/>
                <a:ea typeface="+mn-ea"/>
                <a:cs typeface="+mn-cs"/>
              </a:rPr>
              <a:t> overruns </a:t>
            </a:r>
            <a:r>
              <a:rPr lang="zh-TW" altLang="en-US" sz="1200" b="0" i="0" kern="1200" dirty="0" smtClean="0">
                <a:solidFill>
                  <a:schemeClr val="tx1"/>
                </a:solidFill>
                <a:effectLst/>
                <a:latin typeface="+mn-lt"/>
                <a:ea typeface="+mn-ea"/>
                <a:cs typeface="+mn-cs"/>
              </a:rPr>
              <a:t>以及 </a:t>
            </a:r>
            <a:r>
              <a:rPr lang="en-US" altLang="zh-TW" sz="1200" b="0" i="0" kern="1200" dirty="0" smtClean="0">
                <a:solidFill>
                  <a:schemeClr val="tx1"/>
                </a:solidFill>
                <a:effectLst/>
                <a:latin typeface="+mn-lt"/>
                <a:ea typeface="+mn-ea"/>
                <a:cs typeface="+mn-cs"/>
              </a:rPr>
              <a:t>missed </a:t>
            </a:r>
            <a:r>
              <a:rPr lang="en-US" altLang="zh-TW" sz="1200" b="0" i="0" kern="1200" dirty="0" err="1" smtClean="0">
                <a:solidFill>
                  <a:schemeClr val="tx1"/>
                </a:solidFill>
                <a:effectLst/>
                <a:latin typeface="+mn-lt"/>
                <a:ea typeface="+mn-ea"/>
                <a:cs typeface="+mn-cs"/>
              </a:rPr>
              <a:t>pkg</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等等。</a:t>
            </a:r>
            <a:br>
              <a:rPr lang="zh-TW" altLang="en-US" sz="1200" b="0" i="0" kern="1200" dirty="0" smtClean="0">
                <a:solidFill>
                  <a:schemeClr val="tx1"/>
                </a:solidFill>
                <a:effectLst/>
                <a:latin typeface="+mn-lt"/>
                <a:ea typeface="+mn-ea"/>
                <a:cs typeface="+mn-cs"/>
              </a:rPr>
            </a:br>
            <a:r>
              <a:rPr lang="en-US" altLang="zh-TW" sz="1200" b="0" i="0" kern="1200" dirty="0" smtClean="0">
                <a:solidFill>
                  <a:schemeClr val="tx1"/>
                </a:solidFill>
                <a:effectLst/>
                <a:latin typeface="+mn-lt"/>
                <a:ea typeface="+mn-ea"/>
                <a:cs typeface="+mn-cs"/>
              </a:rPr>
              <a:t>RX dropped: </a:t>
            </a:r>
            <a:r>
              <a:rPr lang="zh-TW" altLang="en-US" sz="1200" b="0" i="0" kern="1200" dirty="0" smtClean="0">
                <a:solidFill>
                  <a:schemeClr val="tx1"/>
                </a:solidFill>
                <a:effectLst/>
                <a:latin typeface="+mn-lt"/>
                <a:ea typeface="+mn-ea"/>
                <a:cs typeface="+mn-cs"/>
              </a:rPr>
              <a:t>表示資料包已經進入了 </a:t>
            </a:r>
            <a:r>
              <a:rPr lang="en-US" altLang="zh-TW" sz="1200" b="0" i="0" kern="1200" dirty="0" smtClean="0">
                <a:solidFill>
                  <a:schemeClr val="tx1"/>
                </a:solidFill>
                <a:effectLst/>
                <a:latin typeface="+mn-lt"/>
                <a:ea typeface="+mn-ea"/>
                <a:cs typeface="+mn-cs"/>
              </a:rPr>
              <a:t>Ring Buffer</a:t>
            </a:r>
            <a:r>
              <a:rPr lang="zh-TW" altLang="en-US" sz="1200" b="0" i="0" kern="1200" dirty="0" smtClean="0">
                <a:solidFill>
                  <a:schemeClr val="tx1"/>
                </a:solidFill>
                <a:effectLst/>
                <a:latin typeface="+mn-lt"/>
                <a:ea typeface="+mn-ea"/>
                <a:cs typeface="+mn-cs"/>
              </a:rPr>
              <a:t>，但是由於記憶體不夠等系統原因，導致在拷貝到記憶體的過程中被丟棄。</a:t>
            </a:r>
            <a:br>
              <a:rPr lang="zh-TW" altLang="en-US" sz="1200" b="0" i="0" kern="1200" dirty="0" smtClean="0">
                <a:solidFill>
                  <a:schemeClr val="tx1"/>
                </a:solidFill>
                <a:effectLst/>
                <a:latin typeface="+mn-lt"/>
                <a:ea typeface="+mn-ea"/>
                <a:cs typeface="+mn-cs"/>
              </a:rPr>
            </a:br>
            <a:r>
              <a:rPr lang="en-US" altLang="zh-TW" sz="1200" b="0" i="0" kern="1200" dirty="0" smtClean="0">
                <a:solidFill>
                  <a:schemeClr val="tx1"/>
                </a:solidFill>
                <a:effectLst/>
                <a:latin typeface="+mn-lt"/>
                <a:ea typeface="+mn-ea"/>
                <a:cs typeface="+mn-cs"/>
              </a:rPr>
              <a:t>RX overruns: </a:t>
            </a:r>
            <a:r>
              <a:rPr lang="zh-TW" altLang="en-US" sz="1200" b="0" i="0" kern="1200" dirty="0" smtClean="0">
                <a:solidFill>
                  <a:schemeClr val="tx1"/>
                </a:solidFill>
                <a:effectLst/>
                <a:latin typeface="+mn-lt"/>
                <a:ea typeface="+mn-ea"/>
                <a:cs typeface="+mn-cs"/>
              </a:rPr>
              <a:t>表示了 </a:t>
            </a:r>
            <a:r>
              <a:rPr lang="en-US" altLang="zh-TW" sz="1200" b="0" i="0" kern="1200" dirty="0" err="1" smtClean="0">
                <a:solidFill>
                  <a:schemeClr val="tx1"/>
                </a:solidFill>
                <a:effectLst/>
                <a:latin typeface="+mn-lt"/>
                <a:ea typeface="+mn-ea"/>
                <a:cs typeface="+mn-cs"/>
              </a:rPr>
              <a:t>fifo</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的 </a:t>
            </a:r>
            <a:r>
              <a:rPr lang="en-US" altLang="zh-TW" sz="1200" b="1" i="0" kern="1200" dirty="0" smtClean="0">
                <a:solidFill>
                  <a:srgbClr val="FF00FF"/>
                </a:solidFill>
                <a:effectLst/>
                <a:latin typeface="+mn-lt"/>
                <a:ea typeface="+mn-ea"/>
                <a:cs typeface="+mn-cs"/>
              </a:rPr>
              <a:t>overruns</a:t>
            </a:r>
            <a:r>
              <a:rPr lang="zh-TW" altLang="en-US" sz="1200" b="0" i="0" kern="1200" dirty="0" smtClean="0">
                <a:solidFill>
                  <a:schemeClr val="tx1"/>
                </a:solidFill>
                <a:effectLst/>
                <a:latin typeface="+mn-lt"/>
                <a:ea typeface="+mn-ea"/>
                <a:cs typeface="+mn-cs"/>
              </a:rPr>
              <a:t>，這是由於 </a:t>
            </a:r>
            <a:r>
              <a:rPr lang="en-US" altLang="zh-TW" sz="1200" b="0" i="0" kern="1200" dirty="0" smtClean="0">
                <a:solidFill>
                  <a:schemeClr val="tx1"/>
                </a:solidFill>
                <a:effectLst/>
                <a:latin typeface="+mn-lt"/>
                <a:ea typeface="+mn-ea"/>
                <a:cs typeface="+mn-cs"/>
              </a:rPr>
              <a:t>Ring Buffer(aka Driver Queue) </a:t>
            </a:r>
            <a:r>
              <a:rPr lang="zh-TW" altLang="en-US" sz="1200" b="1" i="0" kern="1200" dirty="0" smtClean="0">
                <a:solidFill>
                  <a:srgbClr val="FF00FF"/>
                </a:solidFill>
                <a:effectLst/>
                <a:latin typeface="+mn-lt"/>
                <a:ea typeface="+mn-ea"/>
                <a:cs typeface="+mn-cs"/>
              </a:rPr>
              <a:t>傳輸的 </a:t>
            </a:r>
            <a:r>
              <a:rPr lang="en-US" altLang="zh-TW" sz="1200" b="1" i="0" kern="1200" dirty="0" smtClean="0">
                <a:solidFill>
                  <a:srgbClr val="FF00FF"/>
                </a:solidFill>
                <a:effectLst/>
                <a:latin typeface="+mn-lt"/>
                <a:ea typeface="+mn-ea"/>
                <a:cs typeface="+mn-cs"/>
              </a:rPr>
              <a:t>IO </a:t>
            </a:r>
            <a:r>
              <a:rPr lang="zh-TW" altLang="en-US" sz="1200" b="1" i="0" kern="1200" dirty="0" smtClean="0">
                <a:solidFill>
                  <a:srgbClr val="FF00FF"/>
                </a:solidFill>
                <a:effectLst/>
                <a:latin typeface="+mn-lt"/>
                <a:ea typeface="+mn-ea"/>
                <a:cs typeface="+mn-cs"/>
              </a:rPr>
              <a:t>大於 </a:t>
            </a:r>
            <a:r>
              <a:rPr lang="en-US" altLang="zh-TW" sz="1200" b="1" i="0" kern="1200" dirty="0" smtClean="0">
                <a:solidFill>
                  <a:srgbClr val="FF00FF"/>
                </a:solidFill>
                <a:effectLst/>
                <a:latin typeface="+mn-lt"/>
                <a:ea typeface="+mn-ea"/>
                <a:cs typeface="+mn-cs"/>
              </a:rPr>
              <a:t>kernel </a:t>
            </a:r>
            <a:r>
              <a:rPr lang="zh-TW" altLang="en-US" sz="1200" b="1" i="0" kern="1200" dirty="0" smtClean="0">
                <a:solidFill>
                  <a:srgbClr val="FF00FF"/>
                </a:solidFill>
                <a:effectLst/>
                <a:latin typeface="+mn-lt"/>
                <a:ea typeface="+mn-ea"/>
                <a:cs typeface="+mn-cs"/>
              </a:rPr>
              <a:t>能夠處理的 </a:t>
            </a:r>
            <a:r>
              <a:rPr lang="en-US" altLang="zh-TW" sz="1200" b="1" i="0" kern="1200" dirty="0" smtClean="0">
                <a:solidFill>
                  <a:srgbClr val="FF00FF"/>
                </a:solidFill>
                <a:effectLst/>
                <a:latin typeface="+mn-lt"/>
                <a:ea typeface="+mn-ea"/>
                <a:cs typeface="+mn-cs"/>
              </a:rPr>
              <a:t>IO </a:t>
            </a:r>
            <a:r>
              <a:rPr lang="zh-TW" altLang="en-US" sz="1200" b="1" i="0" kern="1200" dirty="0" smtClean="0">
                <a:solidFill>
                  <a:srgbClr val="FF00FF"/>
                </a:solidFill>
                <a:effectLst/>
                <a:latin typeface="+mn-lt"/>
                <a:ea typeface="+mn-ea"/>
                <a:cs typeface="+mn-cs"/>
              </a:rPr>
              <a:t>導致的</a:t>
            </a:r>
            <a:r>
              <a:rPr lang="zh-TW" altLang="en-US" sz="1200" b="0" i="0" kern="1200" dirty="0" smtClean="0">
                <a:solidFill>
                  <a:schemeClr val="tx1"/>
                </a:solidFill>
                <a:effectLst/>
                <a:latin typeface="+mn-lt"/>
                <a:ea typeface="+mn-ea"/>
                <a:cs typeface="+mn-cs"/>
              </a:rPr>
              <a:t>，而 </a:t>
            </a:r>
            <a:r>
              <a:rPr lang="en-US" altLang="zh-TW" sz="1200" b="0" i="0" kern="1200" dirty="0" smtClean="0">
                <a:solidFill>
                  <a:schemeClr val="tx1"/>
                </a:solidFill>
                <a:effectLst/>
                <a:latin typeface="+mn-lt"/>
                <a:ea typeface="+mn-ea"/>
                <a:cs typeface="+mn-cs"/>
              </a:rPr>
              <a:t>Ring Buffer </a:t>
            </a:r>
            <a:r>
              <a:rPr lang="zh-TW" altLang="en-US" sz="1200" b="0" i="0" kern="1200" dirty="0" smtClean="0">
                <a:solidFill>
                  <a:schemeClr val="tx1"/>
                </a:solidFill>
                <a:effectLst/>
                <a:latin typeface="+mn-lt"/>
                <a:ea typeface="+mn-ea"/>
                <a:cs typeface="+mn-cs"/>
              </a:rPr>
              <a:t>則是指在發起 </a:t>
            </a:r>
            <a:r>
              <a:rPr lang="en-US" altLang="zh-TW" sz="1200" b="0" i="0" kern="1200" dirty="0" smtClean="0">
                <a:solidFill>
                  <a:schemeClr val="tx1"/>
                </a:solidFill>
                <a:effectLst/>
                <a:latin typeface="+mn-lt"/>
                <a:ea typeface="+mn-ea"/>
                <a:cs typeface="+mn-cs"/>
              </a:rPr>
              <a:t>IRQ </a:t>
            </a:r>
            <a:r>
              <a:rPr lang="zh-TW" altLang="en-US" sz="1200" b="0" i="0" kern="1200" dirty="0" smtClean="0">
                <a:solidFill>
                  <a:schemeClr val="tx1"/>
                </a:solidFill>
                <a:effectLst/>
                <a:latin typeface="+mn-lt"/>
                <a:ea typeface="+mn-ea"/>
                <a:cs typeface="+mn-cs"/>
              </a:rPr>
              <a:t>請求之前的那塊 </a:t>
            </a:r>
            <a:r>
              <a:rPr lang="en-US" altLang="zh-TW" sz="1200" b="0" i="0" kern="1200" dirty="0" smtClean="0">
                <a:solidFill>
                  <a:schemeClr val="tx1"/>
                </a:solidFill>
                <a:effectLst/>
                <a:latin typeface="+mn-lt"/>
                <a:ea typeface="+mn-ea"/>
                <a:cs typeface="+mn-cs"/>
              </a:rPr>
              <a:t>buffer</a:t>
            </a:r>
            <a:r>
              <a:rPr lang="zh-TW" altLang="en-US" sz="1200" b="0" i="0" kern="1200" dirty="0" smtClean="0">
                <a:solidFill>
                  <a:schemeClr val="tx1"/>
                </a:solidFill>
                <a:effectLst/>
                <a:latin typeface="+mn-lt"/>
                <a:ea typeface="+mn-ea"/>
                <a:cs typeface="+mn-cs"/>
              </a:rPr>
              <a:t>。很明顯，</a:t>
            </a:r>
            <a:r>
              <a:rPr lang="en-US" altLang="zh-TW" sz="1200" b="0" i="0" kern="1200" dirty="0" smtClean="0">
                <a:solidFill>
                  <a:schemeClr val="tx1"/>
                </a:solidFill>
                <a:effectLst/>
                <a:latin typeface="+mn-lt"/>
                <a:ea typeface="+mn-ea"/>
                <a:cs typeface="+mn-cs"/>
              </a:rPr>
              <a:t>overruns </a:t>
            </a:r>
            <a:r>
              <a:rPr lang="zh-TW" altLang="en-US" sz="1200" b="0" i="0" kern="1200" dirty="0" smtClean="0">
                <a:solidFill>
                  <a:schemeClr val="tx1"/>
                </a:solidFill>
                <a:effectLst/>
                <a:latin typeface="+mn-lt"/>
                <a:ea typeface="+mn-ea"/>
                <a:cs typeface="+mn-cs"/>
              </a:rPr>
              <a:t>的增大意味著資料包沒到 </a:t>
            </a:r>
            <a:r>
              <a:rPr lang="en-US" altLang="zh-TW" sz="1200" b="0" i="0" kern="1200" dirty="0" smtClean="0">
                <a:solidFill>
                  <a:schemeClr val="tx1"/>
                </a:solidFill>
                <a:effectLst/>
                <a:latin typeface="+mn-lt"/>
                <a:ea typeface="+mn-ea"/>
                <a:cs typeface="+mn-cs"/>
              </a:rPr>
              <a:t>Ring Buffer </a:t>
            </a:r>
            <a:r>
              <a:rPr lang="zh-TW" altLang="en-US" sz="1200" b="0" i="0" kern="1200" dirty="0" smtClean="0">
                <a:solidFill>
                  <a:schemeClr val="tx1"/>
                </a:solidFill>
                <a:effectLst/>
                <a:latin typeface="+mn-lt"/>
                <a:ea typeface="+mn-ea"/>
                <a:cs typeface="+mn-cs"/>
              </a:rPr>
              <a:t>就被網卡實體層給丟棄了，而 </a:t>
            </a:r>
            <a:r>
              <a:rPr lang="en-US" altLang="zh-TW" sz="1200" b="0" i="0" kern="1200" dirty="0" smtClean="0">
                <a:solidFill>
                  <a:schemeClr val="tx1"/>
                </a:solidFill>
                <a:effectLst/>
                <a:latin typeface="+mn-lt"/>
                <a:ea typeface="+mn-ea"/>
                <a:cs typeface="+mn-cs"/>
              </a:rPr>
              <a:t>CPU </a:t>
            </a:r>
            <a:r>
              <a:rPr lang="zh-TW" altLang="en-US" sz="1200" b="0" i="0" kern="1200" dirty="0" smtClean="0">
                <a:solidFill>
                  <a:schemeClr val="tx1"/>
                </a:solidFill>
                <a:effectLst/>
                <a:latin typeface="+mn-lt"/>
                <a:ea typeface="+mn-ea"/>
                <a:cs typeface="+mn-cs"/>
              </a:rPr>
              <a:t>無法即使的處理中斷是造成 </a:t>
            </a:r>
            <a:r>
              <a:rPr lang="en-US" altLang="zh-TW" sz="1200" b="0" i="0" kern="1200" dirty="0" smtClean="0">
                <a:solidFill>
                  <a:schemeClr val="tx1"/>
                </a:solidFill>
                <a:effectLst/>
                <a:latin typeface="+mn-lt"/>
                <a:ea typeface="+mn-ea"/>
                <a:cs typeface="+mn-cs"/>
              </a:rPr>
              <a:t>Ring Buffer </a:t>
            </a:r>
            <a:r>
              <a:rPr lang="zh-TW" altLang="en-US" sz="1200" b="0" i="0" kern="1200" dirty="0" smtClean="0">
                <a:solidFill>
                  <a:schemeClr val="tx1"/>
                </a:solidFill>
                <a:effectLst/>
                <a:latin typeface="+mn-lt"/>
                <a:ea typeface="+mn-ea"/>
                <a:cs typeface="+mn-cs"/>
              </a:rPr>
              <a:t>滿的原因之一，上面那台有問題的機器就是因為 </a:t>
            </a:r>
            <a:r>
              <a:rPr lang="en-US" altLang="zh-TW" sz="1200" b="0" i="0" kern="1200" dirty="0" err="1" smtClean="0">
                <a:solidFill>
                  <a:schemeClr val="tx1"/>
                </a:solidFill>
                <a:effectLst/>
                <a:latin typeface="+mn-lt"/>
                <a:ea typeface="+mn-ea"/>
                <a:cs typeface="+mn-cs"/>
              </a:rPr>
              <a:t>interruprs</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分佈的不均勻</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都壓在 </a:t>
            </a:r>
            <a:r>
              <a:rPr lang="en-US" altLang="zh-TW" sz="1200" b="0" i="0" kern="1200" dirty="0" smtClean="0">
                <a:solidFill>
                  <a:schemeClr val="tx1"/>
                </a:solidFill>
                <a:effectLst/>
                <a:latin typeface="+mn-lt"/>
                <a:ea typeface="+mn-ea"/>
                <a:cs typeface="+mn-cs"/>
              </a:rPr>
              <a:t>core0)</a:t>
            </a:r>
            <a:r>
              <a:rPr lang="zh-TW" altLang="en-US" sz="1200" b="0" i="0" kern="1200" dirty="0" smtClean="0">
                <a:solidFill>
                  <a:schemeClr val="tx1"/>
                </a:solidFill>
                <a:effectLst/>
                <a:latin typeface="+mn-lt"/>
                <a:ea typeface="+mn-ea"/>
                <a:cs typeface="+mn-cs"/>
              </a:rPr>
              <a:t>，沒有做 </a:t>
            </a:r>
            <a:r>
              <a:rPr lang="en-US" altLang="zh-TW" sz="1200" b="0" i="0" kern="1200" dirty="0" smtClean="0">
                <a:solidFill>
                  <a:schemeClr val="tx1"/>
                </a:solidFill>
                <a:effectLst/>
                <a:latin typeface="+mn-lt"/>
                <a:ea typeface="+mn-ea"/>
                <a:cs typeface="+mn-cs"/>
              </a:rPr>
              <a:t>affinity </a:t>
            </a:r>
            <a:r>
              <a:rPr lang="zh-TW" altLang="en-US" sz="1200" b="0" i="0" kern="1200" dirty="0" smtClean="0">
                <a:solidFill>
                  <a:schemeClr val="tx1"/>
                </a:solidFill>
                <a:effectLst/>
                <a:latin typeface="+mn-lt"/>
                <a:ea typeface="+mn-ea"/>
                <a:cs typeface="+mn-cs"/>
              </a:rPr>
              <a:t>而造成的丟包。</a:t>
            </a:r>
            <a:endParaRPr lang="en-US" altLang="zh-TW" sz="1200" b="0" i="0" kern="1200" dirty="0" smtClean="0">
              <a:solidFill>
                <a:schemeClr val="tx1"/>
              </a:solidFill>
              <a:effectLst/>
              <a:latin typeface="+mn-lt"/>
              <a:ea typeface="+mn-ea"/>
              <a:cs typeface="+mn-cs"/>
            </a:endParaRPr>
          </a:p>
          <a:p>
            <a:pPr fontAlgn="base"/>
            <a:endParaRPr lang="en-US" altLang="zh-TW" sz="1200" b="0" i="0" kern="1200" dirty="0" smtClean="0">
              <a:solidFill>
                <a:schemeClr val="tx1"/>
              </a:solidFill>
              <a:effectLst/>
              <a:latin typeface="+mn-lt"/>
              <a:ea typeface="+mn-ea"/>
              <a:cs typeface="+mn-cs"/>
            </a:endParaRPr>
          </a:p>
          <a:p>
            <a:pPr fontAlgn="base"/>
            <a:r>
              <a:rPr lang="en-US" altLang="zh-TW" sz="1200" b="0" i="0" kern="1200" dirty="0" smtClean="0">
                <a:solidFill>
                  <a:schemeClr val="tx1"/>
                </a:solidFill>
                <a:effectLst/>
                <a:latin typeface="+mn-lt"/>
                <a:ea typeface="+mn-ea"/>
                <a:cs typeface="+mn-cs"/>
              </a:rPr>
              <a:t>========</a:t>
            </a:r>
          </a:p>
          <a:p>
            <a:pPr fontAlgn="base"/>
            <a:r>
              <a:rPr lang="en-US" altLang="zh-TW" sz="1200" b="0" i="0" kern="1200" dirty="0" smtClean="0">
                <a:solidFill>
                  <a:schemeClr val="tx1"/>
                </a:solidFill>
                <a:effectLst/>
                <a:latin typeface="+mn-lt"/>
                <a:ea typeface="+mn-ea"/>
                <a:cs typeface="+mn-cs"/>
              </a:rPr>
              <a:t>carrier</a:t>
            </a:r>
            <a:r>
              <a:rPr lang="zh-TW" altLang="en-US" sz="1200" b="0" i="0" kern="1200" dirty="0" smtClean="0">
                <a:solidFill>
                  <a:schemeClr val="tx1"/>
                </a:solidFill>
                <a:effectLst/>
                <a:latin typeface="+mn-lt"/>
                <a:ea typeface="+mn-ea"/>
                <a:cs typeface="+mn-cs"/>
              </a:rPr>
              <a:t>載體</a:t>
            </a:r>
            <a:endParaRPr lang="en-US" altLang="zh-TW" sz="1200" b="0" i="0" kern="1200" dirty="0" smtClean="0">
              <a:solidFill>
                <a:schemeClr val="tx1"/>
              </a:solidFill>
              <a:effectLst/>
              <a:latin typeface="+mn-lt"/>
              <a:ea typeface="+mn-ea"/>
              <a:cs typeface="+mn-cs"/>
            </a:endParaRPr>
          </a:p>
          <a:p>
            <a:pPr fontAlgn="base"/>
            <a:endParaRPr lang="en-US" altLang="zh-TW" sz="1200" b="0" i="0" kern="1200" dirty="0" smtClean="0">
              <a:solidFill>
                <a:schemeClr val="tx1"/>
              </a:solidFill>
              <a:effectLst/>
              <a:latin typeface="+mn-lt"/>
              <a:ea typeface="+mn-ea"/>
              <a:cs typeface="+mn-cs"/>
            </a:endParaRPr>
          </a:p>
          <a:p>
            <a:pPr fontAlgn="base"/>
            <a:r>
              <a:rPr lang="zh-TW" altLang="en-US" sz="1200" b="0" i="0" kern="1200" dirty="0" smtClean="0">
                <a:solidFill>
                  <a:schemeClr val="tx1"/>
                </a:solidFill>
                <a:effectLst/>
                <a:latin typeface="+mn-lt"/>
                <a:ea typeface="+mn-ea"/>
                <a:cs typeface="+mn-cs"/>
              </a:rPr>
              <a:t/>
            </a:r>
            <a:br>
              <a:rPr lang="zh-TW" altLang="en-US" sz="1200" b="0" i="0" kern="1200" dirty="0" smtClean="0">
                <a:solidFill>
                  <a:schemeClr val="tx1"/>
                </a:solidFill>
                <a:effectLst/>
                <a:latin typeface="+mn-lt"/>
                <a:ea typeface="+mn-ea"/>
                <a:cs typeface="+mn-cs"/>
              </a:rPr>
            </a:br>
            <a:r>
              <a:rPr lang="en-US" altLang="zh-TW" sz="1200" b="0" i="0" kern="1200" dirty="0" smtClean="0">
                <a:solidFill>
                  <a:schemeClr val="tx1"/>
                </a:solidFill>
                <a:effectLst/>
                <a:latin typeface="+mn-lt"/>
                <a:ea typeface="+mn-ea"/>
                <a:cs typeface="+mn-cs"/>
              </a:rPr>
              <a:t>RX frame: </a:t>
            </a:r>
            <a:r>
              <a:rPr lang="zh-TW" altLang="en-US" sz="1200" b="0" i="0" kern="1200" dirty="0" smtClean="0">
                <a:solidFill>
                  <a:schemeClr val="tx1"/>
                </a:solidFill>
                <a:effectLst/>
                <a:latin typeface="+mn-lt"/>
                <a:ea typeface="+mn-ea"/>
                <a:cs typeface="+mn-cs"/>
              </a:rPr>
              <a:t>表示 </a:t>
            </a:r>
            <a:r>
              <a:rPr lang="en-US" altLang="zh-TW" sz="1200" b="0" i="0" kern="1200" dirty="0" smtClean="0">
                <a:solidFill>
                  <a:schemeClr val="tx1"/>
                </a:solidFill>
                <a:effectLst/>
                <a:latin typeface="+mn-lt"/>
                <a:ea typeface="+mn-ea"/>
                <a:cs typeface="+mn-cs"/>
              </a:rPr>
              <a:t>misaligned </a:t>
            </a:r>
            <a:r>
              <a:rPr lang="zh-TW" altLang="en-US" sz="1200" b="0" i="0" kern="1200" dirty="0" smtClean="0">
                <a:solidFill>
                  <a:schemeClr val="tx1"/>
                </a:solidFill>
                <a:effectLst/>
                <a:latin typeface="+mn-lt"/>
                <a:ea typeface="+mn-ea"/>
                <a:cs typeface="+mn-cs"/>
              </a:rPr>
              <a:t>的 </a:t>
            </a:r>
            <a:r>
              <a:rPr lang="en-US" altLang="zh-TW" sz="1200" b="0" i="0" kern="1200" dirty="0" smtClean="0">
                <a:solidFill>
                  <a:schemeClr val="tx1"/>
                </a:solidFill>
                <a:effectLst/>
                <a:latin typeface="+mn-lt"/>
                <a:ea typeface="+mn-ea"/>
                <a:cs typeface="+mn-cs"/>
              </a:rPr>
              <a:t>frames</a:t>
            </a:r>
            <a:r>
              <a:rPr lang="zh-TW" altLang="en-US" sz="1200" b="0" i="0" kern="1200" dirty="0" smtClean="0">
                <a:solidFill>
                  <a:schemeClr val="tx1"/>
                </a:solidFill>
                <a:effectLst/>
                <a:latin typeface="+mn-lt"/>
                <a:ea typeface="+mn-ea"/>
                <a:cs typeface="+mn-cs"/>
              </a:rPr>
              <a:t>。</a:t>
            </a:r>
          </a:p>
          <a:p>
            <a:pPr fontAlgn="base"/>
            <a:r>
              <a:rPr lang="zh-TW" altLang="en-US" sz="1200" b="0" i="0" kern="1200" dirty="0" smtClean="0">
                <a:solidFill>
                  <a:schemeClr val="tx1"/>
                </a:solidFill>
                <a:effectLst/>
                <a:latin typeface="+mn-lt"/>
                <a:ea typeface="+mn-ea"/>
                <a:cs typeface="+mn-cs"/>
              </a:rPr>
              <a:t>对于 </a:t>
            </a:r>
            <a:r>
              <a:rPr lang="en-US" altLang="zh-TW" sz="1200" b="0" i="0" kern="1200" dirty="0" smtClean="0">
                <a:solidFill>
                  <a:schemeClr val="tx1"/>
                </a:solidFill>
                <a:effectLst/>
                <a:latin typeface="+mn-lt"/>
                <a:ea typeface="+mn-ea"/>
                <a:cs typeface="+mn-cs"/>
              </a:rPr>
              <a:t>TX </a:t>
            </a:r>
            <a:r>
              <a:rPr lang="zh-TW" altLang="en-US" sz="1200" b="0" i="0" kern="1200" dirty="0" smtClean="0">
                <a:solidFill>
                  <a:schemeClr val="tx1"/>
                </a:solidFill>
                <a:effectLst/>
                <a:latin typeface="+mn-lt"/>
                <a:ea typeface="+mn-ea"/>
                <a:cs typeface="+mn-cs"/>
              </a:rPr>
              <a:t>的来说，出现上述 </a:t>
            </a:r>
            <a:r>
              <a:rPr lang="en-US" altLang="zh-TW" sz="1200" b="0" i="0" kern="1200" dirty="0" smtClean="0">
                <a:solidFill>
                  <a:schemeClr val="tx1"/>
                </a:solidFill>
                <a:effectLst/>
                <a:latin typeface="+mn-lt"/>
                <a:ea typeface="+mn-ea"/>
                <a:cs typeface="+mn-cs"/>
              </a:rPr>
              <a:t>counter </a:t>
            </a:r>
            <a:r>
              <a:rPr lang="zh-TW" altLang="en-US" sz="1200" b="0" i="0" kern="1200" dirty="0" smtClean="0">
                <a:solidFill>
                  <a:schemeClr val="tx1"/>
                </a:solidFill>
                <a:effectLst/>
                <a:latin typeface="+mn-lt"/>
                <a:ea typeface="+mn-ea"/>
                <a:cs typeface="+mn-cs"/>
              </a:rPr>
              <a:t>增大的原因主要包括 </a:t>
            </a:r>
            <a:r>
              <a:rPr lang="en-US" altLang="zh-TW" sz="1200" b="0" i="0" kern="1200" dirty="0" smtClean="0">
                <a:solidFill>
                  <a:schemeClr val="tx1"/>
                </a:solidFill>
                <a:effectLst/>
                <a:latin typeface="+mn-lt"/>
                <a:ea typeface="+mn-ea"/>
                <a:cs typeface="+mn-cs"/>
              </a:rPr>
              <a:t>aborted transmission, errors due to </a:t>
            </a:r>
            <a:r>
              <a:rPr lang="en-US" altLang="zh-TW" sz="1200" b="0" i="0" kern="1200" dirty="0" err="1" smtClean="0">
                <a:solidFill>
                  <a:schemeClr val="tx1"/>
                </a:solidFill>
                <a:effectLst/>
                <a:latin typeface="+mn-lt"/>
                <a:ea typeface="+mn-ea"/>
                <a:cs typeface="+mn-cs"/>
              </a:rPr>
              <a:t>carrirer</a:t>
            </a:r>
            <a:r>
              <a:rPr lang="en-US" altLang="zh-TW" sz="1200" b="0" i="0" kern="1200" dirty="0" smtClean="0">
                <a:solidFill>
                  <a:schemeClr val="tx1"/>
                </a:solidFill>
                <a:effectLst/>
                <a:latin typeface="+mn-lt"/>
                <a:ea typeface="+mn-ea"/>
                <a:cs typeface="+mn-cs"/>
              </a:rPr>
              <a:t>, </a:t>
            </a:r>
            <a:r>
              <a:rPr lang="en-US" altLang="zh-TW" sz="1200" b="0" i="0" kern="1200" dirty="0" err="1" smtClean="0">
                <a:solidFill>
                  <a:schemeClr val="tx1"/>
                </a:solidFill>
                <a:effectLst/>
                <a:latin typeface="+mn-lt"/>
                <a:ea typeface="+mn-ea"/>
                <a:cs typeface="+mn-cs"/>
              </a:rPr>
              <a:t>fifo</a:t>
            </a:r>
            <a:r>
              <a:rPr lang="en-US" altLang="zh-TW" sz="1200" b="0" i="0" kern="1200" dirty="0" smtClean="0">
                <a:solidFill>
                  <a:schemeClr val="tx1"/>
                </a:solidFill>
                <a:effectLst/>
                <a:latin typeface="+mn-lt"/>
                <a:ea typeface="+mn-ea"/>
                <a:cs typeface="+mn-cs"/>
              </a:rPr>
              <a:t> error, heartbeat </a:t>
            </a:r>
            <a:r>
              <a:rPr lang="en-US" altLang="zh-TW" sz="1200" b="0" i="0" kern="1200" dirty="0" err="1" smtClean="0">
                <a:solidFill>
                  <a:schemeClr val="tx1"/>
                </a:solidFill>
                <a:effectLst/>
                <a:latin typeface="+mn-lt"/>
                <a:ea typeface="+mn-ea"/>
                <a:cs typeface="+mn-cs"/>
              </a:rPr>
              <a:t>erros</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以及 </a:t>
            </a:r>
            <a:r>
              <a:rPr lang="en-US" altLang="zh-TW" sz="1200" b="0" i="0" kern="1200" dirty="0" err="1" smtClean="0">
                <a:solidFill>
                  <a:schemeClr val="tx1"/>
                </a:solidFill>
                <a:effectLst/>
                <a:latin typeface="+mn-lt"/>
                <a:ea typeface="+mn-ea"/>
                <a:cs typeface="+mn-cs"/>
              </a:rPr>
              <a:t>windown</a:t>
            </a:r>
            <a:r>
              <a:rPr lang="en-US" altLang="zh-TW" sz="1200" b="0" i="0" kern="1200" dirty="0" smtClean="0">
                <a:solidFill>
                  <a:schemeClr val="tx1"/>
                </a:solidFill>
                <a:effectLst/>
                <a:latin typeface="+mn-lt"/>
                <a:ea typeface="+mn-ea"/>
                <a:cs typeface="+mn-cs"/>
              </a:rPr>
              <a:t> error</a:t>
            </a:r>
            <a:r>
              <a:rPr lang="zh-TW" altLang="en-US" sz="1200" b="0" i="0" kern="1200" dirty="0" smtClean="0">
                <a:solidFill>
                  <a:schemeClr val="tx1"/>
                </a:solidFill>
                <a:effectLst/>
                <a:latin typeface="+mn-lt"/>
                <a:ea typeface="+mn-ea"/>
                <a:cs typeface="+mn-cs"/>
              </a:rPr>
              <a:t>，而 </a:t>
            </a:r>
            <a:r>
              <a:rPr lang="en-US" altLang="zh-TW" sz="1200" b="0" i="0" kern="1200" dirty="0" smtClean="0">
                <a:solidFill>
                  <a:schemeClr val="tx1"/>
                </a:solidFill>
                <a:effectLst/>
                <a:latin typeface="+mn-lt"/>
                <a:ea typeface="+mn-ea"/>
                <a:cs typeface="+mn-cs"/>
              </a:rPr>
              <a:t>collisions </a:t>
            </a:r>
            <a:r>
              <a:rPr lang="zh-TW" altLang="en-US" sz="1200" b="0" i="0" kern="1200" dirty="0" smtClean="0">
                <a:solidFill>
                  <a:schemeClr val="tx1"/>
                </a:solidFill>
                <a:effectLst/>
                <a:latin typeface="+mn-lt"/>
                <a:ea typeface="+mn-ea"/>
                <a:cs typeface="+mn-cs"/>
              </a:rPr>
              <a:t>则表示由于 </a:t>
            </a:r>
            <a:r>
              <a:rPr lang="en-US" altLang="zh-TW" sz="1200" b="0" i="0" kern="1200" dirty="0" smtClean="0">
                <a:solidFill>
                  <a:schemeClr val="tx1"/>
                </a:solidFill>
                <a:effectLst/>
                <a:latin typeface="+mn-lt"/>
                <a:ea typeface="+mn-ea"/>
                <a:cs typeface="+mn-cs"/>
              </a:rPr>
              <a:t>CSMA/CD </a:t>
            </a:r>
            <a:r>
              <a:rPr lang="zh-TW" altLang="en-US" sz="1200" b="0" i="0" kern="1200" dirty="0" smtClean="0">
                <a:solidFill>
                  <a:schemeClr val="tx1"/>
                </a:solidFill>
                <a:effectLst/>
                <a:latin typeface="+mn-lt"/>
                <a:ea typeface="+mn-ea"/>
                <a:cs typeface="+mn-cs"/>
              </a:rPr>
              <a:t>造成的传输中断。</a:t>
            </a:r>
          </a:p>
          <a:p>
            <a:r>
              <a:rPr lang="zh-TW" altLang="en-US" dirty="0" smtClean="0"/>
              <a:t/>
            </a:r>
            <a:br>
              <a:rPr lang="zh-TW" altLang="en-US" dirty="0" smtClean="0"/>
            </a:br>
            <a:r>
              <a:rPr lang="zh-TW" altLang="en-US" sz="1200" b="0" i="0" kern="1200" dirty="0" smtClean="0">
                <a:solidFill>
                  <a:schemeClr val="tx1"/>
                </a:solidFill>
                <a:effectLst/>
                <a:latin typeface="+mn-lt"/>
                <a:ea typeface="+mn-ea"/>
                <a:cs typeface="+mn-cs"/>
              </a:rPr>
              <a:t>原文網址：</a:t>
            </a:r>
            <a:r>
              <a:rPr lang="en-US" altLang="zh-TW" sz="1200" b="0" i="0" u="none" strike="noStrike" kern="1200" dirty="0" smtClean="0">
                <a:solidFill>
                  <a:schemeClr val="tx1"/>
                </a:solidFill>
                <a:effectLst/>
                <a:latin typeface="+mn-lt"/>
                <a:ea typeface="+mn-ea"/>
                <a:cs typeface="+mn-cs"/>
                <a:hlinkClick r:id="rId6"/>
              </a:rPr>
              <a:t>https://kknews.cc/code/xqqxzb9.html</a:t>
            </a:r>
            <a:r>
              <a:rPr lang="zh-TW" altLang="en-US" dirty="0" smtClean="0"/>
              <a:t> </a:t>
            </a:r>
            <a:endParaRPr lang="en-US" altLang="zh-TW" dirty="0" smtClean="0"/>
          </a:p>
          <a:p>
            <a:r>
              <a:rPr lang="zh-TW" altLang="en-US" dirty="0" smtClean="0"/>
              <a:t>範例二：暫時修改網路介面</a:t>
            </a:r>
            <a:br>
              <a:rPr lang="zh-TW" altLang="en-US" dirty="0" smtClean="0"/>
            </a:br>
            <a:endParaRPr lang="en-US" altLang="zh-TW" dirty="0" smtClean="0"/>
          </a:p>
          <a:p>
            <a:r>
              <a:rPr lang="zh-TW" altLang="en-US" dirty="0" smtClean="0"/>
              <a:t> * </a:t>
            </a:r>
            <a:r>
              <a:rPr lang="en-US" altLang="zh-TW" dirty="0" smtClean="0"/>
              <a:t>RX</a:t>
            </a:r>
            <a:r>
              <a:rPr lang="zh-TW" altLang="en-US" dirty="0" smtClean="0"/>
              <a:t>：網路由啟動到目前為止的封包接收情況， </a:t>
            </a:r>
          </a:p>
          <a:p>
            <a:r>
              <a:rPr lang="zh-TW" altLang="en-US" dirty="0" smtClean="0"/>
              <a:t>          </a:t>
            </a:r>
            <a:r>
              <a:rPr lang="en-US" altLang="zh-TW" dirty="0" smtClean="0"/>
              <a:t>packets </a:t>
            </a:r>
            <a:r>
              <a:rPr lang="zh-TW" altLang="en-US" dirty="0" smtClean="0"/>
              <a:t>代表封包數、</a:t>
            </a:r>
            <a:r>
              <a:rPr lang="en-US" altLang="zh-TW" dirty="0" smtClean="0"/>
              <a:t>errors </a:t>
            </a:r>
            <a:r>
              <a:rPr lang="zh-TW" altLang="en-US" dirty="0" smtClean="0"/>
              <a:t>代表封包發生錯誤的數量、</a:t>
            </a:r>
            <a:r>
              <a:rPr lang="en-US" altLang="zh-TW" dirty="0" smtClean="0"/>
              <a:t>dropped </a:t>
            </a:r>
            <a:r>
              <a:rPr lang="zh-TW" altLang="en-US" dirty="0" smtClean="0"/>
              <a:t>代表封包有問題而遭丟棄的數量</a:t>
            </a:r>
          </a:p>
          <a:p>
            <a:r>
              <a:rPr lang="zh-TW" altLang="en-US" dirty="0" smtClean="0"/>
              <a:t>    * </a:t>
            </a:r>
            <a:r>
              <a:rPr lang="en-US" altLang="zh-TW" dirty="0" smtClean="0"/>
              <a:t>TX</a:t>
            </a:r>
            <a:r>
              <a:rPr lang="zh-TW" altLang="en-US" dirty="0" smtClean="0"/>
              <a:t>：與 </a:t>
            </a:r>
            <a:r>
              <a:rPr lang="en-US" altLang="zh-TW" dirty="0" smtClean="0"/>
              <a:t>RX </a:t>
            </a:r>
            <a:r>
              <a:rPr lang="zh-TW" altLang="en-US" dirty="0" smtClean="0"/>
              <a:t>相反，為網路由啟動到目前為止的傳送情況；</a:t>
            </a:r>
          </a:p>
          <a:p>
            <a:r>
              <a:rPr lang="zh-TW" altLang="en-US" dirty="0" smtClean="0"/>
              <a:t>    * </a:t>
            </a:r>
            <a:r>
              <a:rPr lang="en-US" altLang="zh-TW" dirty="0" smtClean="0"/>
              <a:t>collisions</a:t>
            </a:r>
            <a:r>
              <a:rPr lang="zh-TW" altLang="en-US" dirty="0" smtClean="0"/>
              <a:t>：代表封包碰撞的情況，如果發生太多次，表示網路狀況不太好；</a:t>
            </a:r>
          </a:p>
          <a:p>
            <a:r>
              <a:rPr lang="zh-TW" altLang="en-US" dirty="0" smtClean="0"/>
              <a:t>    * </a:t>
            </a:r>
            <a:r>
              <a:rPr lang="en-US" altLang="zh-TW" dirty="0" err="1" smtClean="0"/>
              <a:t>txqueuelen</a:t>
            </a:r>
            <a:r>
              <a:rPr lang="zh-TW" altLang="en-US" dirty="0" smtClean="0"/>
              <a:t>：代表用來傳輸資料的緩衝區的儲存長度；</a:t>
            </a:r>
          </a:p>
          <a:p>
            <a:r>
              <a:rPr lang="zh-TW" altLang="en-US" dirty="0" smtClean="0"/>
              <a:t>    * </a:t>
            </a:r>
            <a:r>
              <a:rPr lang="en-US" altLang="zh-TW" dirty="0" smtClean="0"/>
              <a:t>RX bytes, TX bytes</a:t>
            </a:r>
            <a:r>
              <a:rPr lang="zh-TW" altLang="en-US" dirty="0" smtClean="0"/>
              <a:t>：總傳送、接收的位元組總量</a:t>
            </a:r>
          </a:p>
          <a:p>
            <a:r>
              <a:rPr lang="zh-TW" altLang="en-US" dirty="0" smtClean="0"/>
              <a:t>    * </a:t>
            </a:r>
            <a:r>
              <a:rPr lang="en-US" altLang="zh-TW" dirty="0" smtClean="0"/>
              <a:t>Interrupt, Memory</a:t>
            </a:r>
            <a:r>
              <a:rPr lang="zh-TW" altLang="en-US" dirty="0" smtClean="0"/>
              <a:t>：網路卡硬體的資料， </a:t>
            </a:r>
            <a:r>
              <a:rPr lang="en-US" altLang="zh-TW" dirty="0" smtClean="0"/>
              <a:t>IRQ </a:t>
            </a:r>
            <a:r>
              <a:rPr lang="zh-TW" altLang="en-US" dirty="0" smtClean="0"/>
              <a:t>岔斷與記憶體位址；</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46</a:t>
            </a:fld>
            <a:endParaRPr lang="zh-TW" altLang="en-US"/>
          </a:p>
        </p:txBody>
      </p:sp>
    </p:spTree>
    <p:extLst>
      <p:ext uri="{BB962C8B-B14F-4D97-AF65-F5344CB8AC3E}">
        <p14:creationId xmlns:p14="http://schemas.microsoft.com/office/powerpoint/2010/main" val="3037086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fontAlgn="base"/>
            <a:endParaRPr lang="en-US" altLang="zh-TW" dirty="0" smtClean="0">
              <a:hlinkClick r:id="rId3"/>
            </a:endParaRPr>
          </a:p>
          <a:p>
            <a:pPr fontAlgn="base"/>
            <a:r>
              <a:rPr lang="en-US" altLang="zh-TW" sz="1200" b="0" i="0" kern="1200" dirty="0" smtClean="0">
                <a:solidFill>
                  <a:schemeClr val="tx1"/>
                </a:solidFill>
                <a:effectLst/>
                <a:latin typeface="+mn-lt"/>
                <a:ea typeface="+mn-ea"/>
                <a:cs typeface="+mn-cs"/>
              </a:rPr>
              <a:t>lo(</a:t>
            </a:r>
            <a:r>
              <a:rPr lang="zh-TW" altLang="en-US" sz="1200" b="0" i="0" kern="1200" dirty="0" smtClean="0">
                <a:solidFill>
                  <a:schemeClr val="tx1"/>
                </a:solidFill>
                <a:effectLst/>
                <a:latin typeface="+mn-lt"/>
                <a:ea typeface="+mn-ea"/>
                <a:cs typeface="+mn-cs"/>
              </a:rPr>
              <a:t>每部電腦都會有的、 假的網卡</a:t>
            </a:r>
            <a:r>
              <a:rPr lang="en-US" altLang="zh-TW" sz="1200" b="0" i="0" kern="1200" dirty="0" smtClean="0">
                <a:solidFill>
                  <a:schemeClr val="tx1"/>
                </a:solidFill>
                <a:effectLst/>
                <a:latin typeface="+mn-lt"/>
                <a:ea typeface="+mn-ea"/>
                <a:cs typeface="+mn-cs"/>
              </a:rPr>
              <a:t>)</a:t>
            </a:r>
            <a:endParaRPr lang="en-US" altLang="zh-TW" dirty="0" smtClean="0">
              <a:hlinkClick r:id="rId3"/>
            </a:endParaRPr>
          </a:p>
          <a:p>
            <a:pPr fontAlgn="base"/>
            <a:r>
              <a:rPr lang="en-US" altLang="zh-TW" dirty="0" smtClean="0">
                <a:hlinkClick r:id="rId3"/>
              </a:rPr>
              <a:t>===========</a:t>
            </a:r>
          </a:p>
          <a:p>
            <a:pPr fontAlgn="base"/>
            <a:r>
              <a:rPr lang="en-US" altLang="zh-TW" dirty="0" smtClean="0">
                <a:hlinkClick r:id="rId3"/>
              </a:rPr>
              <a:t>https://serverfault.com/questions/325800/what-is-and-what-problems-result-in-a-carrier-error</a:t>
            </a:r>
            <a:endParaRPr lang="en-US" altLang="zh-TW" sz="1200" b="0" i="0" kern="1200" dirty="0" smtClean="0">
              <a:solidFill>
                <a:schemeClr val="tx1"/>
              </a:solidFill>
              <a:effectLst/>
              <a:latin typeface="+mn-lt"/>
              <a:ea typeface="+mn-ea"/>
              <a:cs typeface="+mn-cs"/>
            </a:endParaRPr>
          </a:p>
          <a:p>
            <a:pPr fontAlgn="base"/>
            <a:r>
              <a:rPr lang="en-US" altLang="zh-TW" dirty="0" smtClean="0"/>
              <a:t>carrier</a:t>
            </a:r>
            <a:r>
              <a:rPr lang="zh-TW" altLang="en-US" sz="1200" b="0" i="0" kern="1200" dirty="0" smtClean="0">
                <a:solidFill>
                  <a:schemeClr val="tx1"/>
                </a:solidFill>
                <a:effectLst/>
                <a:latin typeface="+mn-lt"/>
                <a:ea typeface="+mn-ea"/>
                <a:cs typeface="+mn-cs"/>
              </a:rPr>
              <a:t>載波錯誤</a:t>
            </a:r>
            <a:r>
              <a:rPr lang="en-US" altLang="zh-TW" sz="1200" b="0" i="0" kern="1200" dirty="0" smtClean="0">
                <a:solidFill>
                  <a:schemeClr val="tx1"/>
                </a:solidFill>
                <a:effectLst/>
                <a:latin typeface="+mn-lt"/>
                <a:ea typeface="+mn-ea"/>
                <a:cs typeface="+mn-cs"/>
              </a:rPr>
              <a:t>:</a:t>
            </a:r>
          </a:p>
          <a:p>
            <a:pPr fontAlgn="base"/>
            <a:r>
              <a:rPr lang="zh-TW" altLang="en-US" sz="1200" b="0" i="0" kern="1200" dirty="0" smtClean="0">
                <a:solidFill>
                  <a:schemeClr val="tx1"/>
                </a:solidFill>
                <a:effectLst/>
                <a:latin typeface="+mn-lt"/>
                <a:ea typeface="+mn-ea"/>
                <a:cs typeface="+mn-cs"/>
              </a:rPr>
              <a:t>當信號調製出現問題時，就會發生載波錯誤。</a:t>
            </a:r>
          </a:p>
          <a:p>
            <a:pPr fontAlgn="base"/>
            <a:r>
              <a:rPr lang="zh-TW" altLang="en-US" sz="1200" b="0" i="0" kern="1200" dirty="0" smtClean="0">
                <a:solidFill>
                  <a:schemeClr val="tx1"/>
                </a:solidFill>
                <a:effectLst/>
                <a:latin typeface="+mn-lt"/>
                <a:ea typeface="+mn-ea"/>
                <a:cs typeface="+mn-cs"/>
              </a:rPr>
              <a:t>這可能表示</a:t>
            </a:r>
            <a:r>
              <a:rPr lang="zh-TW" altLang="en-US" sz="1200" b="0" i="0" u="sng" kern="1200" dirty="0" smtClean="0">
                <a:solidFill>
                  <a:schemeClr val="tx1"/>
                </a:solidFill>
                <a:effectLst/>
                <a:latin typeface="+mn-lt"/>
                <a:ea typeface="+mn-ea"/>
                <a:cs typeface="+mn-cs"/>
                <a:hlinkClick r:id="rId4"/>
              </a:rPr>
              <a:t>雙工不匹配</a:t>
            </a:r>
            <a:r>
              <a:rPr lang="zh-TW" altLang="en-US" sz="1200" b="0" i="0" kern="1200" dirty="0" smtClean="0">
                <a:solidFill>
                  <a:schemeClr val="tx1"/>
                </a:solidFill>
                <a:effectLst/>
                <a:latin typeface="+mn-lt"/>
                <a:ea typeface="+mn-ea"/>
                <a:cs typeface="+mn-cs"/>
              </a:rPr>
              <a:t>或物理電纜</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連接器有問題。</a:t>
            </a:r>
          </a:p>
          <a:p>
            <a:pPr fontAlgn="base"/>
            <a:r>
              <a:rPr lang="en-US" altLang="zh-TW" sz="1200" b="0" i="0" kern="1200" dirty="0" smtClean="0">
                <a:solidFill>
                  <a:schemeClr val="tx1"/>
                </a:solidFill>
                <a:effectLst/>
                <a:latin typeface="+mn-lt"/>
                <a:ea typeface="+mn-ea"/>
                <a:cs typeface="+mn-cs"/>
              </a:rPr>
              <a:t>3</a:t>
            </a:r>
          </a:p>
          <a:p>
            <a:pPr fontAlgn="base"/>
            <a:r>
              <a:rPr lang="zh-TW" altLang="en-US" sz="1200" b="0" i="0" kern="1200" dirty="0" smtClean="0">
                <a:solidFill>
                  <a:schemeClr val="tx1"/>
                </a:solidFill>
                <a:effectLst/>
                <a:latin typeface="+mn-lt"/>
                <a:ea typeface="+mn-ea"/>
                <a:cs typeface="+mn-cs"/>
              </a:rPr>
              <a:t>我的</a:t>
            </a:r>
            <a:r>
              <a:rPr lang="en-US" altLang="zh-TW" sz="1200" b="0" i="0" kern="1200" dirty="0" smtClean="0">
                <a:solidFill>
                  <a:schemeClr val="tx1"/>
                </a:solidFill>
                <a:effectLst/>
                <a:latin typeface="+mn-lt"/>
                <a:ea typeface="+mn-ea"/>
                <a:cs typeface="+mn-cs"/>
              </a:rPr>
              <a:t>Cat5e</a:t>
            </a:r>
            <a:r>
              <a:rPr lang="zh-TW" altLang="en-US" sz="1200" b="0" i="0" kern="1200" dirty="0" smtClean="0">
                <a:solidFill>
                  <a:schemeClr val="tx1"/>
                </a:solidFill>
                <a:effectLst/>
                <a:latin typeface="+mn-lt"/>
                <a:ea typeface="+mn-ea"/>
                <a:cs typeface="+mn-cs"/>
              </a:rPr>
              <a:t>以太網電纜在兩棟建築物之間運行，兩端各有一個電湧保護器，並且偶爾會出現載波錯誤，這是基於</a:t>
            </a:r>
            <a:r>
              <a:rPr lang="en-US" altLang="zh-TW" sz="1200" b="0" i="0" kern="1200" dirty="0" smtClean="0">
                <a:solidFill>
                  <a:schemeClr val="tx1"/>
                </a:solidFill>
                <a:effectLst/>
                <a:latin typeface="+mn-lt"/>
                <a:ea typeface="+mn-ea"/>
                <a:cs typeface="+mn-cs"/>
              </a:rPr>
              <a:t>Linux</a:t>
            </a:r>
            <a:r>
              <a:rPr lang="zh-TW" altLang="en-US" sz="1200" b="0" i="0" kern="1200" dirty="0" smtClean="0">
                <a:solidFill>
                  <a:schemeClr val="tx1"/>
                </a:solidFill>
                <a:effectLst/>
                <a:latin typeface="+mn-lt"/>
                <a:ea typeface="+mn-ea"/>
                <a:cs typeface="+mn-cs"/>
              </a:rPr>
              <a:t>的</a:t>
            </a:r>
            <a:r>
              <a:rPr lang="en-US" altLang="zh-TW" sz="1200" b="0" i="0" kern="1200" dirty="0" err="1" smtClean="0">
                <a:solidFill>
                  <a:schemeClr val="tx1"/>
                </a:solidFill>
                <a:effectLst/>
                <a:latin typeface="+mn-lt"/>
                <a:ea typeface="+mn-ea"/>
                <a:cs typeface="+mn-cs"/>
              </a:rPr>
              <a:t>RouterOS</a:t>
            </a:r>
            <a:r>
              <a:rPr lang="zh-TW" altLang="en-US" sz="1200" b="0" i="0" kern="1200" dirty="0" smtClean="0">
                <a:solidFill>
                  <a:schemeClr val="tx1"/>
                </a:solidFill>
                <a:effectLst/>
                <a:latin typeface="+mn-lt"/>
                <a:ea typeface="+mn-ea"/>
                <a:cs typeface="+mn-cs"/>
              </a:rPr>
              <a:t>報告的。我相信其中大部分是由雷電引起的，因為我們整個冬天都可以走，沒有一個載波錯誤，所以當春天來臨時，我們將遭受雷暴襲擊，還會有</a:t>
            </a:r>
            <a:r>
              <a:rPr lang="en-US" altLang="zh-TW" sz="1200" b="0" i="0" kern="1200" dirty="0" smtClean="0">
                <a:solidFill>
                  <a:schemeClr val="tx1"/>
                </a:solidFill>
                <a:effectLst/>
                <a:latin typeface="+mn-lt"/>
                <a:ea typeface="+mn-ea"/>
                <a:cs typeface="+mn-cs"/>
              </a:rPr>
              <a:t>20-30</a:t>
            </a:r>
            <a:r>
              <a:rPr lang="zh-TW" altLang="en-US" sz="1200" b="0" i="0" kern="1200" dirty="0" smtClean="0">
                <a:solidFill>
                  <a:schemeClr val="tx1"/>
                </a:solidFill>
                <a:effectLst/>
                <a:latin typeface="+mn-lt"/>
                <a:ea typeface="+mn-ea"/>
                <a:cs typeface="+mn-cs"/>
              </a:rPr>
              <a:t>多個雷暴。</a:t>
            </a:r>
          </a:p>
          <a:p>
            <a:pPr fontAlgn="base"/>
            <a:r>
              <a:rPr lang="zh-TW" altLang="en-US" sz="1200" b="0" i="0" kern="1200" dirty="0" smtClean="0">
                <a:solidFill>
                  <a:schemeClr val="tx1"/>
                </a:solidFill>
                <a:effectLst/>
                <a:latin typeface="+mn-lt"/>
                <a:ea typeface="+mn-ea"/>
                <a:cs typeface="+mn-cs"/>
              </a:rPr>
              <a:t>我認為這是電湧保護器執行應做的副作用，即將以太網電纜上高於</a:t>
            </a:r>
            <a:r>
              <a:rPr lang="en-US" altLang="zh-TW" sz="1200" b="0" i="0" kern="1200" dirty="0" smtClean="0">
                <a:solidFill>
                  <a:schemeClr val="tx1"/>
                </a:solidFill>
                <a:effectLst/>
                <a:latin typeface="+mn-lt"/>
                <a:ea typeface="+mn-ea"/>
                <a:cs typeface="+mn-cs"/>
              </a:rPr>
              <a:t>16V</a:t>
            </a:r>
            <a:r>
              <a:rPr lang="zh-TW" altLang="en-US" sz="1200" b="0" i="0" kern="1200" dirty="0" smtClean="0">
                <a:solidFill>
                  <a:schemeClr val="tx1"/>
                </a:solidFill>
                <a:effectLst/>
                <a:latin typeface="+mn-lt"/>
                <a:ea typeface="+mn-ea"/>
                <a:cs typeface="+mn-cs"/>
              </a:rPr>
              <a:t>的任何電壓箝位到地面。這對以太網信號的影響很可能會顯示為載波錯誤。</a:t>
            </a:r>
          </a:p>
          <a:p>
            <a:pPr fontAlgn="base"/>
            <a:r>
              <a:rPr lang="zh-TW" altLang="en-US" sz="1200" b="0" i="0" kern="1200" dirty="0" smtClean="0">
                <a:solidFill>
                  <a:schemeClr val="tx1"/>
                </a:solidFill>
                <a:effectLst/>
                <a:latin typeface="+mn-lt"/>
                <a:ea typeface="+mn-ea"/>
                <a:cs typeface="+mn-cs"/>
              </a:rPr>
              <a:t>具有較高擊穿電壓的電湧保護器或完全不使用電湧保護器，很可能會減少發生的載波錯誤的數量，從而增加設備損壞的風險。您寧願將電湧電壓通過電湧保護器（而不是設備）接地，並按照</a:t>
            </a:r>
            <a:r>
              <a:rPr lang="en-US" altLang="zh-TW" sz="1200" b="0" i="0" kern="1200" dirty="0" smtClean="0">
                <a:solidFill>
                  <a:schemeClr val="tx1"/>
                </a:solidFill>
                <a:effectLst/>
                <a:latin typeface="+mn-lt"/>
                <a:ea typeface="+mn-ea"/>
                <a:cs typeface="+mn-cs"/>
              </a:rPr>
              <a:t>IEEE</a:t>
            </a:r>
            <a:r>
              <a:rPr lang="zh-TW" altLang="en-US" sz="1200" b="0" i="0" kern="1200" dirty="0" smtClean="0">
                <a:solidFill>
                  <a:schemeClr val="tx1"/>
                </a:solidFill>
                <a:effectLst/>
                <a:latin typeface="+mn-lt"/>
                <a:ea typeface="+mn-ea"/>
                <a:cs typeface="+mn-cs"/>
              </a:rPr>
              <a:t>規範的要求測試其是否確實具有從以太網對到地面的</a:t>
            </a:r>
            <a:r>
              <a:rPr lang="en-US" altLang="zh-TW" sz="1200" b="0" i="0" kern="1200" dirty="0" smtClean="0">
                <a:solidFill>
                  <a:schemeClr val="tx1"/>
                </a:solidFill>
                <a:effectLst/>
                <a:latin typeface="+mn-lt"/>
                <a:ea typeface="+mn-ea"/>
                <a:cs typeface="+mn-cs"/>
              </a:rPr>
              <a:t>1500V</a:t>
            </a:r>
            <a:r>
              <a:rPr lang="zh-TW" altLang="en-US" sz="1200" b="0" i="0" kern="1200" dirty="0" smtClean="0">
                <a:solidFill>
                  <a:schemeClr val="tx1"/>
                </a:solidFill>
                <a:effectLst/>
                <a:latin typeface="+mn-lt"/>
                <a:ea typeface="+mn-ea"/>
                <a:cs typeface="+mn-cs"/>
              </a:rPr>
              <a:t>隔離。</a:t>
            </a:r>
          </a:p>
          <a:p>
            <a:pPr fontAlgn="base"/>
            <a:endParaRPr lang="en-US" altLang="zh-TW" sz="1200" b="0" i="0" kern="1200" dirty="0" smtClean="0">
              <a:solidFill>
                <a:schemeClr val="tx1"/>
              </a:solidFill>
              <a:effectLst/>
              <a:latin typeface="+mn-lt"/>
              <a:ea typeface="+mn-ea"/>
              <a:cs typeface="+mn-cs"/>
            </a:endParaRPr>
          </a:p>
          <a:p>
            <a:r>
              <a:rPr lang="en-US" altLang="zh-TW" dirty="0" smtClean="0"/>
              <a:t>==========</a:t>
            </a:r>
          </a:p>
          <a:p>
            <a:r>
              <a:rPr lang="en-US" altLang="zh-TW" dirty="0" smtClean="0"/>
              <a:t>eth0</a:t>
            </a:r>
          </a:p>
          <a:p>
            <a:endParaRPr lang="en-US" altLang="zh-TW" dirty="0" smtClean="0"/>
          </a:p>
          <a:p>
            <a:r>
              <a:rPr lang="zh-TW" altLang="en-US" dirty="0" smtClean="0"/>
              <a:t>網卡代號。通常以</a:t>
            </a:r>
            <a:r>
              <a:rPr lang="en-US" altLang="zh-TW" dirty="0" smtClean="0"/>
              <a:t>eth0</a:t>
            </a:r>
            <a:r>
              <a:rPr lang="zh-TW" altLang="en-US" dirty="0" smtClean="0"/>
              <a:t>代表第一張乙太網路卡。常見的還有</a:t>
            </a:r>
            <a:r>
              <a:rPr lang="en-US" altLang="zh-TW" dirty="0" smtClean="0"/>
              <a:t>lo</a:t>
            </a:r>
            <a:r>
              <a:rPr lang="zh-TW" altLang="en-US" dirty="0" smtClean="0"/>
              <a:t>代表「內部迴路測試」</a:t>
            </a:r>
            <a:r>
              <a:rPr lang="en-US" altLang="zh-TW" dirty="0" smtClean="0"/>
              <a:t>(</a:t>
            </a:r>
            <a:r>
              <a:rPr lang="zh-TW" altLang="en-US" dirty="0" smtClean="0"/>
              <a:t>並非實體</a:t>
            </a:r>
            <a:r>
              <a:rPr lang="en-US" altLang="zh-TW" dirty="0" smtClean="0"/>
              <a:t>)</a:t>
            </a:r>
            <a:r>
              <a:rPr lang="zh-TW" altLang="en-US" dirty="0" smtClean="0"/>
              <a:t>，</a:t>
            </a:r>
            <a:r>
              <a:rPr lang="en-US" altLang="zh-TW" dirty="0" err="1" smtClean="0"/>
              <a:t>pppoe</a:t>
            </a:r>
            <a:r>
              <a:rPr lang="zh-TW" altLang="en-US" dirty="0" smtClean="0"/>
              <a:t>代表透過數據機連接網際網路後所產生的「虛擬網卡」，以及</a:t>
            </a:r>
            <a:r>
              <a:rPr lang="en-US" altLang="zh-TW" dirty="0" smtClean="0"/>
              <a:t>wlan0</a:t>
            </a:r>
            <a:r>
              <a:rPr lang="zh-TW" altLang="en-US" dirty="0" smtClean="0"/>
              <a:t>代表第一張無線網路卡。</a:t>
            </a:r>
          </a:p>
          <a:p>
            <a:endParaRPr lang="zh-TW" altLang="en-US" dirty="0" smtClean="0"/>
          </a:p>
          <a:p>
            <a:r>
              <a:rPr lang="en-US" altLang="zh-TW" dirty="0" err="1" smtClean="0"/>
              <a:t>HWaddr</a:t>
            </a:r>
            <a:endParaRPr lang="en-US" altLang="zh-TW" dirty="0" smtClean="0"/>
          </a:p>
          <a:p>
            <a:endParaRPr lang="en-US" altLang="zh-TW" dirty="0" smtClean="0"/>
          </a:p>
          <a:p>
            <a:r>
              <a:rPr lang="zh-TW" altLang="en-US" dirty="0" smtClean="0"/>
              <a:t>此張網卡的卡號，也就是實體位址，又稱</a:t>
            </a:r>
            <a:r>
              <a:rPr lang="en-US" altLang="zh-TW" dirty="0" smtClean="0"/>
              <a:t>MAC</a:t>
            </a:r>
            <a:r>
              <a:rPr lang="zh-TW" altLang="en-US" dirty="0" smtClean="0"/>
              <a:t>位址。</a:t>
            </a:r>
          </a:p>
          <a:p>
            <a:endParaRPr lang="zh-TW" altLang="en-US" dirty="0" smtClean="0"/>
          </a:p>
          <a:p>
            <a:r>
              <a:rPr lang="en-US" altLang="zh-TW" dirty="0" err="1" smtClean="0"/>
              <a:t>inet</a:t>
            </a:r>
            <a:r>
              <a:rPr lang="en-US" altLang="zh-TW" dirty="0" smtClean="0"/>
              <a:t> </a:t>
            </a:r>
            <a:r>
              <a:rPr lang="en-US" altLang="zh-TW" dirty="0" err="1" smtClean="0"/>
              <a:t>addr</a:t>
            </a:r>
            <a:endParaRPr lang="en-US" altLang="zh-TW" dirty="0" smtClean="0"/>
          </a:p>
          <a:p>
            <a:endParaRPr lang="en-US" altLang="zh-TW" dirty="0" smtClean="0"/>
          </a:p>
          <a:p>
            <a:r>
              <a:rPr lang="zh-TW" altLang="en-US" dirty="0" smtClean="0"/>
              <a:t>此張網卡所具有的</a:t>
            </a:r>
            <a:r>
              <a:rPr lang="en-US" altLang="zh-TW" dirty="0" smtClean="0"/>
              <a:t>IP</a:t>
            </a:r>
            <a:r>
              <a:rPr lang="zh-TW" altLang="en-US" dirty="0" smtClean="0"/>
              <a:t>位址</a:t>
            </a:r>
            <a:r>
              <a:rPr lang="en-US" altLang="zh-TW" dirty="0" smtClean="0"/>
              <a:t>(IPv4</a:t>
            </a:r>
            <a:r>
              <a:rPr lang="zh-TW" altLang="en-US" dirty="0" smtClean="0"/>
              <a:t>版本</a:t>
            </a:r>
            <a:r>
              <a:rPr lang="en-US" altLang="zh-TW" dirty="0" smtClean="0"/>
              <a:t>) </a:t>
            </a:r>
            <a:r>
              <a:rPr lang="zh-TW" altLang="en-US" dirty="0" smtClean="0"/>
              <a:t>。</a:t>
            </a:r>
          </a:p>
          <a:p>
            <a:endParaRPr lang="zh-TW" altLang="en-US" dirty="0" smtClean="0"/>
          </a:p>
          <a:p>
            <a:r>
              <a:rPr lang="en-US" altLang="zh-TW" dirty="0" err="1" smtClean="0"/>
              <a:t>Bcast</a:t>
            </a:r>
            <a:endParaRPr lang="en-US" altLang="zh-TW" dirty="0" smtClean="0"/>
          </a:p>
          <a:p>
            <a:endParaRPr lang="en-US" altLang="zh-TW" dirty="0" smtClean="0"/>
          </a:p>
          <a:p>
            <a:r>
              <a:rPr lang="zh-TW" altLang="en-US" dirty="0" smtClean="0"/>
              <a:t>此張網卡的廣播</a:t>
            </a:r>
            <a:r>
              <a:rPr lang="en-US" altLang="zh-TW" dirty="0" smtClean="0"/>
              <a:t>IP</a:t>
            </a:r>
            <a:r>
              <a:rPr lang="zh-TW" altLang="en-US" dirty="0" smtClean="0"/>
              <a:t>位址。</a:t>
            </a:r>
          </a:p>
          <a:p>
            <a:endParaRPr lang="zh-TW" altLang="en-US" dirty="0" smtClean="0"/>
          </a:p>
          <a:p>
            <a:r>
              <a:rPr lang="en-US" altLang="zh-TW" dirty="0" smtClean="0"/>
              <a:t>Mask</a:t>
            </a:r>
          </a:p>
          <a:p>
            <a:endParaRPr lang="en-US" altLang="zh-TW" dirty="0" smtClean="0"/>
          </a:p>
          <a:p>
            <a:r>
              <a:rPr lang="zh-TW" altLang="en-US" dirty="0" smtClean="0"/>
              <a:t>此張網卡之</a:t>
            </a:r>
            <a:r>
              <a:rPr lang="en-US" altLang="zh-TW" dirty="0" smtClean="0"/>
              <a:t>IP</a:t>
            </a:r>
            <a:r>
              <a:rPr lang="zh-TW" altLang="en-US" dirty="0" smtClean="0"/>
              <a:t>位址的子網路遮罩。</a:t>
            </a:r>
          </a:p>
          <a:p>
            <a:endParaRPr lang="zh-TW" altLang="en-US" dirty="0" smtClean="0"/>
          </a:p>
          <a:p>
            <a:r>
              <a:rPr lang="en-US" altLang="zh-TW" dirty="0" smtClean="0"/>
              <a:t>inet6 </a:t>
            </a:r>
            <a:r>
              <a:rPr lang="en-US" altLang="zh-TW" dirty="0" err="1" smtClean="0"/>
              <a:t>addr</a:t>
            </a:r>
            <a:endParaRPr lang="en-US" altLang="zh-TW" dirty="0" smtClean="0"/>
          </a:p>
          <a:p>
            <a:endParaRPr lang="en-US" altLang="zh-TW" dirty="0" smtClean="0"/>
          </a:p>
          <a:p>
            <a:r>
              <a:rPr lang="zh-TW" altLang="en-US" dirty="0" smtClean="0"/>
              <a:t>此張網卡所具有的</a:t>
            </a:r>
            <a:r>
              <a:rPr lang="en-US" altLang="zh-TW" dirty="0" smtClean="0"/>
              <a:t>IP</a:t>
            </a:r>
            <a:r>
              <a:rPr lang="zh-TW" altLang="en-US" dirty="0" smtClean="0"/>
              <a:t>位址</a:t>
            </a:r>
            <a:r>
              <a:rPr lang="en-US" altLang="zh-TW" dirty="0" smtClean="0"/>
              <a:t>(IPv6</a:t>
            </a:r>
            <a:r>
              <a:rPr lang="zh-TW" altLang="en-US" dirty="0" smtClean="0"/>
              <a:t>版本</a:t>
            </a:r>
            <a:r>
              <a:rPr lang="en-US" altLang="zh-TW" dirty="0" smtClean="0"/>
              <a:t>) </a:t>
            </a:r>
            <a:r>
              <a:rPr lang="zh-TW" altLang="en-US" dirty="0" smtClean="0"/>
              <a:t>。</a:t>
            </a:r>
          </a:p>
          <a:p>
            <a:endParaRPr lang="zh-TW" altLang="en-US" dirty="0" smtClean="0"/>
          </a:p>
          <a:p>
            <a:r>
              <a:rPr lang="en-US" altLang="zh-TW" dirty="0" smtClean="0"/>
              <a:t>UP</a:t>
            </a:r>
          </a:p>
          <a:p>
            <a:endParaRPr lang="en-US" altLang="zh-TW" dirty="0" smtClean="0"/>
          </a:p>
          <a:p>
            <a:r>
              <a:rPr lang="zh-TW" altLang="en-US" dirty="0" smtClean="0"/>
              <a:t>表示與此網卡有關的核心模組</a:t>
            </a:r>
            <a:r>
              <a:rPr lang="en-US" altLang="zh-TW" dirty="0" smtClean="0"/>
              <a:t>(</a:t>
            </a:r>
            <a:r>
              <a:rPr lang="zh-TW" altLang="en-US" dirty="0" smtClean="0"/>
              <a:t>或驅動程式</a:t>
            </a:r>
            <a:r>
              <a:rPr lang="en-US" altLang="zh-TW" dirty="0" smtClean="0"/>
              <a:t>)</a:t>
            </a:r>
            <a:r>
              <a:rPr lang="zh-TW" altLang="en-US" dirty="0" smtClean="0"/>
              <a:t>已被系統所載入。</a:t>
            </a:r>
          </a:p>
          <a:p>
            <a:endParaRPr lang="zh-TW" altLang="en-US" dirty="0" smtClean="0"/>
          </a:p>
          <a:p>
            <a:r>
              <a:rPr lang="en-US" altLang="zh-TW" dirty="0" smtClean="0"/>
              <a:t>BROADCAST</a:t>
            </a:r>
          </a:p>
          <a:p>
            <a:endParaRPr lang="en-US" altLang="zh-TW" dirty="0" smtClean="0"/>
          </a:p>
          <a:p>
            <a:r>
              <a:rPr lang="zh-TW" altLang="en-US" dirty="0" smtClean="0"/>
              <a:t>表示此網卡可以使用廣播</a:t>
            </a:r>
            <a:r>
              <a:rPr lang="en-US" altLang="zh-TW" dirty="0" smtClean="0"/>
              <a:t>IP</a:t>
            </a:r>
            <a:r>
              <a:rPr lang="zh-TW" altLang="en-US" dirty="0" smtClean="0"/>
              <a:t>位址。</a:t>
            </a:r>
          </a:p>
          <a:p>
            <a:endParaRPr lang="zh-TW" altLang="en-US" dirty="0" smtClean="0"/>
          </a:p>
          <a:p>
            <a:r>
              <a:rPr lang="en-US" altLang="zh-TW" dirty="0" smtClean="0"/>
              <a:t>RUNNING</a:t>
            </a:r>
          </a:p>
          <a:p>
            <a:endParaRPr lang="en-US" altLang="zh-TW" dirty="0" smtClean="0"/>
          </a:p>
          <a:p>
            <a:r>
              <a:rPr lang="zh-TW" altLang="en-US" dirty="0" smtClean="0"/>
              <a:t>表示此網卡正在運作中。</a:t>
            </a:r>
          </a:p>
          <a:p>
            <a:endParaRPr lang="zh-TW" altLang="en-US" dirty="0" smtClean="0"/>
          </a:p>
          <a:p>
            <a:r>
              <a:rPr lang="en-US" altLang="zh-TW" dirty="0" smtClean="0"/>
              <a:t>MULTICAST</a:t>
            </a:r>
          </a:p>
          <a:p>
            <a:endParaRPr lang="en-US" altLang="zh-TW" dirty="0" smtClean="0"/>
          </a:p>
          <a:p>
            <a:r>
              <a:rPr lang="zh-TW" altLang="en-US" dirty="0" smtClean="0"/>
              <a:t>表示此網卡支援</a:t>
            </a:r>
            <a:r>
              <a:rPr lang="en-US" altLang="zh-TW" dirty="0" smtClean="0"/>
              <a:t>multicast(</a:t>
            </a:r>
            <a:r>
              <a:rPr lang="zh-TW" altLang="en-US" dirty="0" smtClean="0"/>
              <a:t>多點傳送</a:t>
            </a:r>
            <a:r>
              <a:rPr lang="en-US" altLang="zh-TW" dirty="0" smtClean="0"/>
              <a:t>)</a:t>
            </a:r>
            <a:r>
              <a:rPr lang="zh-TW" altLang="en-US" dirty="0" smtClean="0"/>
              <a:t>機制。</a:t>
            </a:r>
          </a:p>
          <a:p>
            <a:endParaRPr lang="zh-TW" altLang="en-US" dirty="0" smtClean="0"/>
          </a:p>
          <a:p>
            <a:r>
              <a:rPr lang="en-US" altLang="zh-TW" dirty="0" smtClean="0"/>
              <a:t>MTU</a:t>
            </a:r>
          </a:p>
          <a:p>
            <a:endParaRPr lang="en-US" altLang="zh-TW" dirty="0" smtClean="0"/>
          </a:p>
          <a:p>
            <a:r>
              <a:rPr lang="zh-TW" altLang="en-US" dirty="0" smtClean="0"/>
              <a:t>此網卡的最大傳輸單位，以</a:t>
            </a:r>
            <a:r>
              <a:rPr lang="en-US" altLang="zh-TW" dirty="0" smtClean="0"/>
              <a:t>byte</a:t>
            </a:r>
            <a:r>
              <a:rPr lang="zh-TW" altLang="en-US" dirty="0" smtClean="0"/>
              <a:t>來計。</a:t>
            </a:r>
          </a:p>
          <a:p>
            <a:endParaRPr lang="zh-TW" altLang="en-US" dirty="0" smtClean="0"/>
          </a:p>
          <a:p>
            <a:r>
              <a:rPr lang="en-US" altLang="zh-TW" dirty="0" smtClean="0"/>
              <a:t>Metric</a:t>
            </a:r>
          </a:p>
          <a:p>
            <a:endParaRPr lang="en-US" altLang="zh-TW" dirty="0" smtClean="0"/>
          </a:p>
          <a:p>
            <a:r>
              <a:rPr lang="en-US" altLang="zh-TW" dirty="0" smtClean="0"/>
              <a:t>Linux</a:t>
            </a:r>
            <a:r>
              <a:rPr lang="zh-TW" altLang="en-US" dirty="0" smtClean="0"/>
              <a:t>不使用此設定，可忽略。</a:t>
            </a:r>
          </a:p>
          <a:p>
            <a:endParaRPr lang="zh-TW" altLang="en-US" dirty="0" smtClean="0"/>
          </a:p>
          <a:p>
            <a:r>
              <a:rPr lang="en-US" altLang="zh-TW" dirty="0" smtClean="0"/>
              <a:t>RX packets</a:t>
            </a:r>
          </a:p>
          <a:p>
            <a:endParaRPr lang="en-US" altLang="zh-TW" dirty="0" smtClean="0"/>
          </a:p>
          <a:p>
            <a:r>
              <a:rPr lang="zh-TW" altLang="en-US" dirty="0" smtClean="0"/>
              <a:t>自網卡啟動以來、到目前為止，此張網卡所收到的正確之封包數。其後，</a:t>
            </a:r>
            <a:r>
              <a:rPr lang="en-US" altLang="zh-TW" dirty="0" smtClean="0"/>
              <a:t>errors</a:t>
            </a:r>
            <a:r>
              <a:rPr lang="zh-TW" altLang="en-US" dirty="0" smtClean="0"/>
              <a:t>為錯誤封包的數量，</a:t>
            </a:r>
            <a:r>
              <a:rPr lang="en-US" altLang="zh-TW" dirty="0" smtClean="0"/>
              <a:t>dropped</a:t>
            </a:r>
            <a:r>
              <a:rPr lang="zh-TW" altLang="en-US" dirty="0" smtClean="0"/>
              <a:t>為所捨棄之封包的數量。</a:t>
            </a:r>
          </a:p>
          <a:p>
            <a:endParaRPr lang="zh-TW" altLang="en-US" dirty="0" smtClean="0"/>
          </a:p>
          <a:p>
            <a:r>
              <a:rPr lang="en-US" altLang="zh-TW" dirty="0" smtClean="0"/>
              <a:t>TX packet</a:t>
            </a:r>
          </a:p>
          <a:p>
            <a:endParaRPr lang="en-US" altLang="zh-TW" dirty="0" smtClean="0"/>
          </a:p>
          <a:p>
            <a:r>
              <a:rPr lang="zh-TW" altLang="en-US" dirty="0" smtClean="0"/>
              <a:t>自網卡啟動以來、到目前為止，此張網卡所正確對外傳輸的封包數。其後，</a:t>
            </a:r>
            <a:r>
              <a:rPr lang="en-US" altLang="zh-TW" dirty="0" smtClean="0"/>
              <a:t>errors</a:t>
            </a:r>
            <a:r>
              <a:rPr lang="zh-TW" altLang="en-US" dirty="0" smtClean="0"/>
              <a:t>為錯誤封包的數量，</a:t>
            </a:r>
            <a:r>
              <a:rPr lang="en-US" altLang="zh-TW" dirty="0" smtClean="0"/>
              <a:t>dropped</a:t>
            </a:r>
            <a:r>
              <a:rPr lang="zh-TW" altLang="en-US" dirty="0" smtClean="0"/>
              <a:t>為所捨棄之封包的數量。</a:t>
            </a:r>
          </a:p>
          <a:p>
            <a:endParaRPr lang="zh-TW" altLang="en-US" dirty="0" smtClean="0"/>
          </a:p>
          <a:p>
            <a:r>
              <a:rPr lang="en-US" altLang="zh-TW" dirty="0" smtClean="0"/>
              <a:t>collisions</a:t>
            </a:r>
          </a:p>
          <a:p>
            <a:endParaRPr lang="en-US" altLang="zh-TW" dirty="0" smtClean="0"/>
          </a:p>
          <a:p>
            <a:r>
              <a:rPr lang="zh-TW" altLang="en-US" dirty="0" smtClean="0"/>
              <a:t>封包發生碰撞的次數。若此值大於零，表示發生「網路塞車」。</a:t>
            </a:r>
          </a:p>
          <a:p>
            <a:endParaRPr lang="zh-TW" altLang="en-US" dirty="0" smtClean="0"/>
          </a:p>
          <a:p>
            <a:r>
              <a:rPr lang="en-US" altLang="zh-TW" dirty="0" err="1" smtClean="0"/>
              <a:t>txqueuelen</a:t>
            </a:r>
            <a:endParaRPr lang="en-US" altLang="zh-TW" dirty="0" smtClean="0"/>
          </a:p>
          <a:p>
            <a:endParaRPr lang="en-US" altLang="zh-TW" dirty="0" smtClean="0"/>
          </a:p>
          <a:p>
            <a:r>
              <a:rPr lang="zh-TW" altLang="en-US" dirty="0" smtClean="0"/>
              <a:t>己方緩衝器之容量大小。以</a:t>
            </a:r>
            <a:r>
              <a:rPr lang="en-US" altLang="zh-TW" dirty="0" smtClean="0"/>
              <a:t>byte</a:t>
            </a:r>
            <a:r>
              <a:rPr lang="zh-TW" altLang="en-US" dirty="0" smtClean="0"/>
              <a:t>為單位。</a:t>
            </a:r>
          </a:p>
          <a:p>
            <a:endParaRPr lang="zh-TW" altLang="en-US" dirty="0" smtClean="0"/>
          </a:p>
          <a:p>
            <a:r>
              <a:rPr lang="en-US" altLang="zh-TW" dirty="0" smtClean="0"/>
              <a:t>RX bytes</a:t>
            </a:r>
          </a:p>
          <a:p>
            <a:endParaRPr lang="en-US" altLang="zh-TW" dirty="0" smtClean="0"/>
          </a:p>
          <a:p>
            <a:r>
              <a:rPr lang="zh-TW" altLang="en-US" dirty="0" smtClean="0"/>
              <a:t>自網卡啟動以來、到目前為止，此張網卡所收到的資料之總量。</a:t>
            </a:r>
          </a:p>
          <a:p>
            <a:endParaRPr lang="zh-TW" altLang="en-US" dirty="0" smtClean="0"/>
          </a:p>
          <a:p>
            <a:r>
              <a:rPr lang="en-US" altLang="zh-TW" dirty="0" smtClean="0"/>
              <a:t>TX bytes</a:t>
            </a:r>
          </a:p>
          <a:p>
            <a:endParaRPr lang="en-US" altLang="zh-TW" dirty="0" smtClean="0"/>
          </a:p>
          <a:p>
            <a:r>
              <a:rPr lang="zh-TW" altLang="en-US" dirty="0" smtClean="0"/>
              <a:t>自網卡啟動以來、到目前為止，此張網卡所傳送的資料之總量。</a:t>
            </a:r>
          </a:p>
          <a:p>
            <a:endParaRPr lang="zh-TW" altLang="en-US" dirty="0" smtClean="0"/>
          </a:p>
          <a:p>
            <a:r>
              <a:rPr lang="en-US" altLang="zh-TW" dirty="0" smtClean="0"/>
              <a:t>Interrupt</a:t>
            </a:r>
          </a:p>
          <a:p>
            <a:endParaRPr lang="en-US" altLang="zh-TW" dirty="0" smtClean="0"/>
          </a:p>
          <a:p>
            <a:r>
              <a:rPr lang="zh-TW" altLang="en-US" dirty="0" smtClean="0"/>
              <a:t>此為網卡的「中斷號碼</a:t>
            </a:r>
            <a:r>
              <a:rPr lang="en-US" altLang="zh-TW" dirty="0" smtClean="0"/>
              <a:t>(interrupt number)</a:t>
            </a:r>
            <a:r>
              <a:rPr lang="zh-TW" altLang="en-US" dirty="0" smtClean="0"/>
              <a:t>」。</a:t>
            </a:r>
          </a:p>
          <a:p>
            <a:endParaRPr lang="zh-TW" altLang="en-US" dirty="0" smtClean="0"/>
          </a:p>
          <a:p>
            <a:r>
              <a:rPr lang="en-US" altLang="zh-TW" dirty="0" smtClean="0"/>
              <a:t>※ </a:t>
            </a:r>
            <a:r>
              <a:rPr lang="zh-TW" altLang="en-US" dirty="0" smtClean="0"/>
              <a:t>註：當硬體接收到了某些資訊或指令且要求</a:t>
            </a:r>
            <a:r>
              <a:rPr lang="en-US" altLang="zh-TW" dirty="0" smtClean="0"/>
              <a:t>CPU</a:t>
            </a:r>
            <a:r>
              <a:rPr lang="zh-TW" altLang="en-US" dirty="0" smtClean="0"/>
              <a:t>馬上做出處理時，</a:t>
            </a:r>
            <a:r>
              <a:rPr lang="en-US" altLang="zh-TW" dirty="0" smtClean="0"/>
              <a:t>CPU</a:t>
            </a:r>
            <a:r>
              <a:rPr lang="zh-TW" altLang="en-US" dirty="0" smtClean="0"/>
              <a:t>就必須放下原先的工作去處理，故原先的工作會被打斷</a:t>
            </a:r>
            <a:r>
              <a:rPr lang="en-US" altLang="zh-TW" dirty="0" smtClean="0"/>
              <a:t>(</a:t>
            </a:r>
            <a:r>
              <a:rPr lang="zh-TW" altLang="en-US" dirty="0" smtClean="0"/>
              <a:t>這稱為硬體對</a:t>
            </a:r>
            <a:r>
              <a:rPr lang="en-US" altLang="zh-TW" dirty="0" smtClean="0"/>
              <a:t>CPU</a:t>
            </a:r>
            <a:r>
              <a:rPr lang="zh-TW" altLang="en-US" dirty="0" smtClean="0"/>
              <a:t>的「中斷」，每一種不同種類的中斷，都對應到不同的「中斷號碼」</a:t>
            </a:r>
            <a:r>
              <a:rPr lang="en-US" altLang="zh-TW" dirty="0" smtClean="0"/>
              <a:t>)</a:t>
            </a:r>
            <a:r>
              <a:rPr lang="zh-TW" altLang="en-US" dirty="0" smtClean="0"/>
              <a:t>。這時</a:t>
            </a:r>
            <a:r>
              <a:rPr lang="en-US" altLang="zh-TW" dirty="0" smtClean="0"/>
              <a:t>CPU</a:t>
            </a:r>
            <a:r>
              <a:rPr lang="zh-TW" altLang="en-US" dirty="0" smtClean="0"/>
              <a:t>會依據中斷號碼來判斷是哪種中斷發生了，並且採取相關措施</a:t>
            </a:r>
            <a:r>
              <a:rPr lang="en-US" altLang="zh-TW" dirty="0" smtClean="0"/>
              <a:t>(</a:t>
            </a:r>
            <a:r>
              <a:rPr lang="zh-TW" altLang="en-US" dirty="0" smtClean="0"/>
              <a:t>呼叫特定程式去處理</a:t>
            </a:r>
            <a:r>
              <a:rPr lang="en-US" altLang="zh-TW" dirty="0" smtClean="0"/>
              <a:t>)</a:t>
            </a:r>
            <a:r>
              <a:rPr lang="zh-TW" altLang="en-US" dirty="0" smtClean="0"/>
              <a:t>。</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47</a:t>
            </a:fld>
            <a:endParaRPr lang="zh-TW" altLang="en-US"/>
          </a:p>
        </p:txBody>
      </p:sp>
    </p:spTree>
    <p:extLst>
      <p:ext uri="{BB962C8B-B14F-4D97-AF65-F5344CB8AC3E}">
        <p14:creationId xmlns:p14="http://schemas.microsoft.com/office/powerpoint/2010/main" val="3425221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正常應該至少偵測到 </a:t>
            </a:r>
            <a:r>
              <a:rPr lang="en-US" altLang="zh-TW" dirty="0" smtClean="0"/>
              <a:t>lo(</a:t>
            </a:r>
            <a:r>
              <a:rPr lang="zh-TW" altLang="en-US" dirty="0" smtClean="0"/>
              <a:t>每部電腦都會有的、 假的網卡</a:t>
            </a:r>
            <a:r>
              <a:rPr lang="en-US" altLang="zh-TW" dirty="0" smtClean="0"/>
              <a:t>)</a:t>
            </a:r>
            <a:r>
              <a:rPr lang="zh-TW" altLang="en-US" dirty="0" smtClean="0"/>
              <a:t>， </a:t>
            </a:r>
            <a:r>
              <a:rPr lang="en-US" altLang="zh-TW" dirty="0" smtClean="0"/>
              <a:t>eth0 (</a:t>
            </a:r>
            <a:r>
              <a:rPr lang="zh-TW" altLang="en-US" dirty="0" smtClean="0"/>
              <a:t>有線網卡</a:t>
            </a:r>
            <a:r>
              <a:rPr lang="en-US" altLang="zh-TW" dirty="0" smtClean="0"/>
              <a:t>)</a:t>
            </a:r>
            <a:r>
              <a:rPr lang="zh-TW" altLang="en-US" dirty="0" smtClean="0"/>
              <a:t>， </a:t>
            </a:r>
            <a:r>
              <a:rPr lang="en-US" altLang="zh-TW" dirty="0" smtClean="0"/>
              <a:t>ath0 (</a:t>
            </a:r>
            <a:r>
              <a:rPr lang="zh-TW" altLang="en-US" dirty="0" smtClean="0"/>
              <a:t>無線網卡</a:t>
            </a:r>
            <a:r>
              <a:rPr lang="en-US" altLang="zh-TW" dirty="0" smtClean="0"/>
              <a:t>) </a:t>
            </a:r>
            <a:r>
              <a:rPr lang="zh-TW" altLang="en-US" dirty="0" smtClean="0"/>
              <a:t>三項。 不過， 不同版本的 </a:t>
            </a:r>
            <a:r>
              <a:rPr lang="en-US" altLang="zh-TW" dirty="0" err="1" smtClean="0"/>
              <a:t>linux</a:t>
            </a:r>
            <a:r>
              <a:rPr lang="en-US" altLang="zh-TW" dirty="0" smtClean="0"/>
              <a:t> </a:t>
            </a:r>
            <a:r>
              <a:rPr lang="zh-TW" altLang="en-US" dirty="0" smtClean="0"/>
              <a:t>命名網卡的方式不太相同 </a:t>
            </a:r>
            <a:r>
              <a:rPr lang="en-US" altLang="zh-TW" dirty="0" smtClean="0"/>
              <a:t>-- </a:t>
            </a:r>
            <a:r>
              <a:rPr lang="zh-TW" altLang="en-US" dirty="0" smtClean="0"/>
              <a:t>例如有些把有線無線混在一起命名為 </a:t>
            </a:r>
            <a:r>
              <a:rPr lang="en-US" altLang="zh-TW" dirty="0" smtClean="0"/>
              <a:t>eth0</a:t>
            </a:r>
            <a:r>
              <a:rPr lang="zh-TW" altLang="en-US" dirty="0" smtClean="0"/>
              <a:t>、 </a:t>
            </a:r>
            <a:r>
              <a:rPr lang="en-US" altLang="zh-TW" dirty="0" smtClean="0"/>
              <a:t>eth1</a:t>
            </a:r>
            <a:r>
              <a:rPr lang="zh-TW" altLang="en-US" dirty="0" smtClean="0"/>
              <a:t>、 </a:t>
            </a:r>
            <a:r>
              <a:rPr lang="en-US" altLang="zh-TW" dirty="0" smtClean="0"/>
              <a:t>eth2 ... </a:t>
            </a:r>
            <a:r>
              <a:rPr lang="zh-TW" altLang="en-US" dirty="0" smtClean="0"/>
              <a:t>有些則把無線網卡命名為 </a:t>
            </a:r>
            <a:r>
              <a:rPr lang="en-US" altLang="zh-TW" dirty="0" smtClean="0"/>
              <a:t>wlan0</a:t>
            </a:r>
            <a:r>
              <a:rPr lang="zh-TW" altLang="en-US" dirty="0" smtClean="0"/>
              <a:t>、 </a:t>
            </a:r>
            <a:r>
              <a:rPr lang="en-US" altLang="zh-TW" dirty="0" smtClean="0"/>
              <a:t>wlan1</a:t>
            </a:r>
            <a:r>
              <a:rPr lang="zh-TW" altLang="en-US" dirty="0" smtClean="0"/>
              <a:t>、 </a:t>
            </a:r>
            <a:r>
              <a:rPr lang="en-US" altLang="zh-TW" dirty="0" smtClean="0"/>
              <a:t>... </a:t>
            </a:r>
            <a:r>
              <a:rPr lang="zh-TW" altLang="en-US" dirty="0" smtClean="0"/>
              <a:t>。 總之， 除了 </a:t>
            </a:r>
            <a:r>
              <a:rPr lang="en-US" altLang="zh-TW" dirty="0" smtClean="0"/>
              <a:t>lo </a:t>
            </a:r>
            <a:r>
              <a:rPr lang="zh-TW" altLang="en-US" dirty="0" smtClean="0"/>
              <a:t>之外， 如果看到的項目與你有線無線網卡數目相同，</a:t>
            </a:r>
          </a:p>
          <a:p>
            <a:r>
              <a:rPr lang="zh-TW" altLang="en-US" dirty="0" smtClean="0"/>
              <a:t> </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48</a:t>
            </a:fld>
            <a:endParaRPr lang="zh-TW" altLang="en-US"/>
          </a:p>
        </p:txBody>
      </p:sp>
    </p:spTree>
    <p:extLst>
      <p:ext uri="{BB962C8B-B14F-4D97-AF65-F5344CB8AC3E}">
        <p14:creationId xmlns:p14="http://schemas.microsoft.com/office/powerpoint/2010/main" val="15810554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49</a:t>
            </a:fld>
            <a:endParaRPr lang="zh-TW" altLang="en-US"/>
          </a:p>
        </p:txBody>
      </p:sp>
    </p:spTree>
    <p:extLst>
      <p:ext uri="{BB962C8B-B14F-4D97-AF65-F5344CB8AC3E}">
        <p14:creationId xmlns:p14="http://schemas.microsoft.com/office/powerpoint/2010/main" val="24329462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  </a:t>
            </a:r>
            <a:r>
              <a:rPr lang="en-US" altLang="zh-TW" sz="1200" b="0" i="0" kern="1200" dirty="0" smtClean="0">
                <a:solidFill>
                  <a:schemeClr val="tx1"/>
                </a:solidFill>
                <a:effectLst/>
                <a:latin typeface="+mn-lt"/>
                <a:ea typeface="+mn-ea"/>
                <a:cs typeface="+mn-cs"/>
              </a:rPr>
              <a:t>ppp0 </a:t>
            </a:r>
            <a:r>
              <a:rPr lang="zh-TW" altLang="en-US" sz="1200" b="0" i="0" kern="1200" dirty="0" smtClean="0">
                <a:solidFill>
                  <a:schemeClr val="tx1"/>
                </a:solidFill>
                <a:effectLst/>
                <a:latin typeface="+mn-lt"/>
                <a:ea typeface="+mn-ea"/>
                <a:cs typeface="+mn-cs"/>
              </a:rPr>
              <a:t>則是 </a:t>
            </a:r>
            <a:r>
              <a:rPr lang="en-US" altLang="zh-TW" sz="1200" b="0" i="0" kern="1200" dirty="0" smtClean="0">
                <a:solidFill>
                  <a:schemeClr val="tx1"/>
                </a:solidFill>
                <a:effectLst/>
                <a:latin typeface="+mn-lt"/>
                <a:ea typeface="+mn-ea"/>
                <a:cs typeface="+mn-cs"/>
              </a:rPr>
              <a:t>ADSL </a:t>
            </a:r>
            <a:r>
              <a:rPr lang="zh-TW" altLang="en-US" sz="1200" b="0" i="0" kern="1200" dirty="0" smtClean="0">
                <a:solidFill>
                  <a:schemeClr val="tx1"/>
                </a:solidFill>
                <a:effectLst/>
                <a:latin typeface="+mn-lt"/>
                <a:ea typeface="+mn-ea"/>
                <a:cs typeface="+mn-cs"/>
              </a:rPr>
              <a:t>撥接之後所產生的虛擬介面（對外的介面！）</a:t>
            </a:r>
            <a:endParaRPr lang="en-US" altLang="zh-TW" sz="1200" b="0" i="0" kern="1200" dirty="0" smtClean="0">
              <a:solidFill>
                <a:schemeClr val="tx1"/>
              </a:solidFill>
              <a:effectLst/>
              <a:latin typeface="+mn-lt"/>
              <a:ea typeface="+mn-ea"/>
              <a:cs typeface="+mn-cs"/>
            </a:endParaRPr>
          </a:p>
          <a:p>
            <a:r>
              <a:rPr lang="en-US" altLang="zh-TW" dirty="0" err="1" smtClean="0"/>
              <a:t>ifconfig</a:t>
            </a:r>
            <a:r>
              <a:rPr lang="en-US" altLang="zh-TW" dirty="0" smtClean="0"/>
              <a:t> -a</a:t>
            </a:r>
            <a:r>
              <a:rPr lang="zh-TW" altLang="en-US" sz="1200" b="0" i="0" kern="1200" dirty="0" smtClean="0">
                <a:solidFill>
                  <a:schemeClr val="tx1"/>
                </a:solidFill>
                <a:effectLst/>
                <a:latin typeface="+mn-lt"/>
                <a:ea typeface="+mn-ea"/>
                <a:cs typeface="+mn-cs"/>
              </a:rPr>
              <a:t> 只出現 </a:t>
            </a:r>
            <a:r>
              <a:rPr lang="en-US" altLang="zh-TW" sz="1200" b="0" i="0" kern="1200" dirty="0" smtClean="0">
                <a:solidFill>
                  <a:schemeClr val="tx1"/>
                </a:solidFill>
                <a:effectLst/>
                <a:latin typeface="+mn-lt"/>
                <a:ea typeface="+mn-ea"/>
                <a:cs typeface="+mn-cs"/>
              </a:rPr>
              <a:t>lo </a:t>
            </a:r>
            <a:r>
              <a:rPr lang="zh-TW" altLang="en-US" sz="1200" b="0" i="0" kern="1200" dirty="0" smtClean="0">
                <a:solidFill>
                  <a:schemeClr val="tx1"/>
                </a:solidFill>
                <a:effectLst/>
                <a:latin typeface="+mn-lt"/>
                <a:ea typeface="+mn-ea"/>
                <a:cs typeface="+mn-cs"/>
              </a:rPr>
              <a:t>一項， 那就是沒偵測到網卡。 這有可能是驅動失敗</a:t>
            </a:r>
            <a:endParaRPr lang="en-US" altLang="zh-TW" sz="1200" b="0" i="0" kern="1200" dirty="0" smtClean="0">
              <a:solidFill>
                <a:schemeClr val="tx1"/>
              </a:solidFill>
              <a:effectLst/>
              <a:latin typeface="+mn-lt"/>
              <a:ea typeface="+mn-ea"/>
              <a:cs typeface="+mn-cs"/>
            </a:endParaRPr>
          </a:p>
          <a:p>
            <a:r>
              <a:rPr lang="zh-TW" altLang="en-US" dirty="0" smtClean="0"/>
              <a:t>正常應該至少偵測到 </a:t>
            </a:r>
            <a:r>
              <a:rPr lang="en-US" altLang="zh-TW" dirty="0" smtClean="0"/>
              <a:t>lo(</a:t>
            </a:r>
            <a:r>
              <a:rPr lang="zh-TW" altLang="en-US" dirty="0" smtClean="0"/>
              <a:t>每部電腦都會有的、 假的網卡</a:t>
            </a:r>
            <a:r>
              <a:rPr lang="en-US" altLang="zh-TW" dirty="0" smtClean="0"/>
              <a:t>)</a:t>
            </a:r>
            <a:r>
              <a:rPr lang="zh-TW" altLang="en-US" dirty="0" smtClean="0"/>
              <a:t>， </a:t>
            </a:r>
            <a:r>
              <a:rPr lang="en-US" altLang="zh-TW" dirty="0" smtClean="0"/>
              <a:t>eth0 (</a:t>
            </a:r>
            <a:r>
              <a:rPr lang="zh-TW" altLang="en-US" dirty="0" smtClean="0"/>
              <a:t>有線網卡</a:t>
            </a:r>
            <a:r>
              <a:rPr lang="en-US" altLang="zh-TW" dirty="0" smtClean="0"/>
              <a:t>)</a:t>
            </a:r>
            <a:r>
              <a:rPr lang="zh-TW" altLang="en-US" dirty="0" smtClean="0"/>
              <a:t>， </a:t>
            </a:r>
            <a:r>
              <a:rPr lang="en-US" altLang="zh-TW" dirty="0" smtClean="0"/>
              <a:t>ath0 (</a:t>
            </a:r>
            <a:r>
              <a:rPr lang="zh-TW" altLang="en-US" dirty="0" smtClean="0"/>
              <a:t>無線網卡</a:t>
            </a:r>
            <a:r>
              <a:rPr lang="en-US" altLang="zh-TW" dirty="0" smtClean="0"/>
              <a:t>) </a:t>
            </a:r>
            <a:r>
              <a:rPr lang="zh-TW" altLang="en-US" dirty="0" smtClean="0"/>
              <a:t>三項。 不過， 不同版本的 </a:t>
            </a:r>
            <a:r>
              <a:rPr lang="en-US" altLang="zh-TW" dirty="0" err="1" smtClean="0"/>
              <a:t>linux</a:t>
            </a:r>
            <a:r>
              <a:rPr lang="en-US" altLang="zh-TW" dirty="0" smtClean="0"/>
              <a:t> </a:t>
            </a:r>
            <a:r>
              <a:rPr lang="zh-TW" altLang="en-US" dirty="0" smtClean="0"/>
              <a:t>命名網卡的方式不太相同 </a:t>
            </a:r>
            <a:r>
              <a:rPr lang="en-US" altLang="zh-TW" dirty="0" smtClean="0"/>
              <a:t>-- </a:t>
            </a:r>
            <a:r>
              <a:rPr lang="zh-TW" altLang="en-US" dirty="0" smtClean="0"/>
              <a:t>例如有些把有線無線混在一起命名為 </a:t>
            </a:r>
            <a:r>
              <a:rPr lang="en-US" altLang="zh-TW" dirty="0" smtClean="0"/>
              <a:t>eth0</a:t>
            </a:r>
            <a:r>
              <a:rPr lang="zh-TW" altLang="en-US" dirty="0" smtClean="0"/>
              <a:t>、 </a:t>
            </a:r>
            <a:r>
              <a:rPr lang="en-US" altLang="zh-TW" dirty="0" smtClean="0"/>
              <a:t>eth1</a:t>
            </a:r>
            <a:r>
              <a:rPr lang="zh-TW" altLang="en-US" dirty="0" smtClean="0"/>
              <a:t>、 </a:t>
            </a:r>
            <a:r>
              <a:rPr lang="en-US" altLang="zh-TW" dirty="0" smtClean="0"/>
              <a:t>eth2 ... </a:t>
            </a:r>
            <a:r>
              <a:rPr lang="zh-TW" altLang="en-US" dirty="0" smtClean="0"/>
              <a:t>有些則把無線網卡命名為 </a:t>
            </a:r>
            <a:r>
              <a:rPr lang="en-US" altLang="zh-TW" dirty="0" smtClean="0"/>
              <a:t>wlan0</a:t>
            </a:r>
            <a:r>
              <a:rPr lang="zh-TW" altLang="en-US" dirty="0" smtClean="0"/>
              <a:t>、 </a:t>
            </a:r>
            <a:r>
              <a:rPr lang="en-US" altLang="zh-TW" dirty="0" smtClean="0"/>
              <a:t>wlan1</a:t>
            </a:r>
            <a:r>
              <a:rPr lang="zh-TW" altLang="en-US" dirty="0" smtClean="0"/>
              <a:t>、 </a:t>
            </a:r>
            <a:r>
              <a:rPr lang="en-US" altLang="zh-TW" dirty="0" smtClean="0"/>
              <a:t>... </a:t>
            </a:r>
            <a:r>
              <a:rPr lang="zh-TW" altLang="en-US" dirty="0" smtClean="0"/>
              <a:t>。 總之， 除了 </a:t>
            </a:r>
            <a:r>
              <a:rPr lang="en-US" altLang="zh-TW" dirty="0" smtClean="0"/>
              <a:t>lo </a:t>
            </a:r>
            <a:r>
              <a:rPr lang="zh-TW" altLang="en-US" dirty="0" smtClean="0"/>
              <a:t>之外， 如果看到的項目與你有線無線網卡數目相同，</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52</a:t>
            </a:fld>
            <a:endParaRPr lang="zh-TW" altLang="en-US"/>
          </a:p>
        </p:txBody>
      </p:sp>
    </p:spTree>
    <p:extLst>
      <p:ext uri="{BB962C8B-B14F-4D97-AF65-F5344CB8AC3E}">
        <p14:creationId xmlns:p14="http://schemas.microsoft.com/office/powerpoint/2010/main" val="7305019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kern="1200" dirty="0" smtClean="0">
                <a:solidFill>
                  <a:schemeClr val="tx1"/>
                </a:solidFill>
                <a:effectLst/>
                <a:latin typeface="+mn-lt"/>
                <a:ea typeface="+mn-ea"/>
                <a:cs typeface="+mn-cs"/>
              </a:rPr>
              <a:t>如果不加任何其他參數，則系統會依照該 </a:t>
            </a:r>
            <a:r>
              <a:rPr lang="en-US" altLang="zh-TW" sz="1200" kern="1200" dirty="0" smtClean="0">
                <a:solidFill>
                  <a:schemeClr val="tx1"/>
                </a:solidFill>
                <a:effectLst/>
                <a:latin typeface="+mn-lt"/>
                <a:ea typeface="+mn-ea"/>
                <a:cs typeface="+mn-cs"/>
              </a:rPr>
              <a:t>IP </a:t>
            </a:r>
            <a:r>
              <a:rPr lang="zh-TW" altLang="en-US" sz="1200" kern="1200" dirty="0" smtClean="0">
                <a:solidFill>
                  <a:schemeClr val="tx1"/>
                </a:solidFill>
                <a:effectLst/>
                <a:latin typeface="+mn-lt"/>
                <a:ea typeface="+mn-ea"/>
                <a:cs typeface="+mn-cs"/>
              </a:rPr>
              <a:t>所在的 </a:t>
            </a:r>
            <a:r>
              <a:rPr lang="en-US" altLang="zh-TW" sz="1200" kern="1200" dirty="0" smtClean="0">
                <a:solidFill>
                  <a:schemeClr val="tx1"/>
                </a:solidFill>
                <a:effectLst/>
                <a:latin typeface="+mn-lt"/>
                <a:ea typeface="+mn-ea"/>
                <a:cs typeface="+mn-cs"/>
              </a:rPr>
              <a:t>class </a:t>
            </a:r>
            <a:r>
              <a:rPr lang="zh-TW" altLang="en-US" sz="1200" kern="1200" dirty="0" smtClean="0">
                <a:solidFill>
                  <a:schemeClr val="tx1"/>
                </a:solidFill>
                <a:effectLst/>
                <a:latin typeface="+mn-lt"/>
                <a:ea typeface="+mn-ea"/>
                <a:cs typeface="+mn-cs"/>
              </a:rPr>
              <a:t>範圍，自動的計算出 </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netmask</a:t>
            </a:r>
            <a:r>
              <a:rPr lang="en-US" altLang="zh-TW" sz="1200" kern="1200" dirty="0" smtClean="0">
                <a:solidFill>
                  <a:schemeClr val="tx1"/>
                </a:solidFill>
                <a:effectLst/>
                <a:latin typeface="+mn-lt"/>
                <a:ea typeface="+mn-ea"/>
                <a:cs typeface="+mn-cs"/>
              </a:rPr>
              <a:t> </a:t>
            </a:r>
            <a:r>
              <a:rPr lang="zh-TW" altLang="en-US" sz="1200" kern="1200" dirty="0" smtClean="0">
                <a:solidFill>
                  <a:schemeClr val="tx1"/>
                </a:solidFill>
                <a:effectLst/>
                <a:latin typeface="+mn-lt"/>
                <a:ea typeface="+mn-ea"/>
                <a:cs typeface="+mn-cs"/>
              </a:rPr>
              <a:t>以及 </a:t>
            </a:r>
            <a:r>
              <a:rPr lang="en-US" altLang="zh-TW" sz="1200" kern="1200" dirty="0" smtClean="0">
                <a:solidFill>
                  <a:schemeClr val="tx1"/>
                </a:solidFill>
                <a:effectLst/>
                <a:latin typeface="+mn-lt"/>
                <a:ea typeface="+mn-ea"/>
                <a:cs typeface="+mn-cs"/>
              </a:rPr>
              <a:t>network, broadcast </a:t>
            </a:r>
            <a:r>
              <a:rPr lang="zh-TW" altLang="en-US" sz="1200" kern="1200" dirty="0" smtClean="0">
                <a:solidFill>
                  <a:schemeClr val="tx1"/>
                </a:solidFill>
                <a:effectLst/>
                <a:latin typeface="+mn-lt"/>
                <a:ea typeface="+mn-ea"/>
                <a:cs typeface="+mn-cs"/>
              </a:rPr>
              <a:t>等 </a:t>
            </a:r>
            <a:r>
              <a:rPr lang="en-US" altLang="zh-TW" sz="1200" kern="1200" dirty="0" smtClean="0">
                <a:solidFill>
                  <a:schemeClr val="tx1"/>
                </a:solidFill>
                <a:effectLst/>
                <a:latin typeface="+mn-lt"/>
                <a:ea typeface="+mn-ea"/>
                <a:cs typeface="+mn-cs"/>
              </a:rPr>
              <a:t>IP </a:t>
            </a:r>
            <a:r>
              <a:rPr lang="zh-TW" altLang="en-US" sz="1200" kern="1200" dirty="0" smtClean="0">
                <a:solidFill>
                  <a:schemeClr val="tx1"/>
                </a:solidFill>
                <a:effectLst/>
                <a:latin typeface="+mn-lt"/>
                <a:ea typeface="+mn-ea"/>
                <a:cs typeface="+mn-cs"/>
              </a:rPr>
              <a:t>參數</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56</a:t>
            </a:fld>
            <a:endParaRPr lang="zh-TW" altLang="en-US"/>
          </a:p>
        </p:txBody>
      </p:sp>
    </p:spTree>
    <p:extLst>
      <p:ext uri="{BB962C8B-B14F-4D97-AF65-F5344CB8AC3E}">
        <p14:creationId xmlns:p14="http://schemas.microsoft.com/office/powerpoint/2010/main" val="39232558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smtClean="0">
                <a:solidFill>
                  <a:schemeClr val="tx1"/>
                </a:solidFill>
                <a:effectLst/>
                <a:latin typeface="+mn-lt"/>
                <a:ea typeface="+mn-ea"/>
                <a:cs typeface="+mn-cs"/>
              </a:rPr>
              <a:t>==============</a:t>
            </a:r>
          </a:p>
          <a:p>
            <a:pPr fontAlgn="base"/>
            <a:r>
              <a:rPr lang="zh-TW" altLang="en-US" sz="1200" b="1" i="0" kern="1200" dirty="0" smtClean="0">
                <a:solidFill>
                  <a:schemeClr val="tx1"/>
                </a:solidFill>
                <a:effectLst/>
                <a:latin typeface="+mn-lt"/>
                <a:ea typeface="+mn-ea"/>
                <a:cs typeface="+mn-cs"/>
              </a:rPr>
              <a:t>網站回應時間：</a:t>
            </a:r>
            <a:r>
              <a:rPr lang="zh-TW" altLang="en-US" sz="1200" b="0" i="0" kern="1200" dirty="0" smtClean="0">
                <a:solidFill>
                  <a:schemeClr val="tx1"/>
                </a:solidFill>
                <a:effectLst/>
                <a:latin typeface="+mn-lt"/>
                <a:ea typeface="+mn-ea"/>
                <a:cs typeface="+mn-cs"/>
              </a:rPr>
              <a:t>回應時間越短，表示網站回應速度越快，有時也代表主機距離較近</a:t>
            </a:r>
          </a:p>
          <a:p>
            <a:pPr fontAlgn="base"/>
            <a:r>
              <a:rPr lang="zh-TW" altLang="en-US" sz="1200" b="1" i="0" kern="1200" dirty="0" smtClean="0">
                <a:solidFill>
                  <a:schemeClr val="tx1"/>
                </a:solidFill>
                <a:effectLst/>
                <a:latin typeface="+mn-lt"/>
                <a:ea typeface="+mn-ea"/>
                <a:cs typeface="+mn-cs"/>
              </a:rPr>
              <a:t>封包遺失問題：</a:t>
            </a:r>
            <a:r>
              <a:rPr lang="zh-TW" altLang="en-US" sz="1200" b="0" i="0" kern="1200" dirty="0" smtClean="0">
                <a:solidFill>
                  <a:schemeClr val="tx1"/>
                </a:solidFill>
                <a:effectLst/>
                <a:latin typeface="+mn-lt"/>
                <a:ea typeface="+mn-ea"/>
                <a:cs typeface="+mn-cs"/>
              </a:rPr>
              <a:t>如果</a:t>
            </a:r>
            <a:r>
              <a:rPr lang="en-US" altLang="zh-TW" sz="1200" b="1" i="0" kern="1200" dirty="0" smtClean="0">
                <a:solidFill>
                  <a:schemeClr val="tx1"/>
                </a:solidFill>
                <a:effectLst/>
                <a:latin typeface="+mn-lt"/>
                <a:ea typeface="+mn-ea"/>
                <a:cs typeface="+mn-cs"/>
              </a:rPr>
              <a:t>0%</a:t>
            </a:r>
            <a:r>
              <a:rPr lang="zh-TW" altLang="en-US" sz="1200" b="1" i="0" kern="1200" dirty="0" smtClean="0">
                <a:solidFill>
                  <a:schemeClr val="tx1"/>
                </a:solidFill>
                <a:effectLst/>
                <a:latin typeface="+mn-lt"/>
                <a:ea typeface="+mn-ea"/>
                <a:cs typeface="+mn-cs"/>
              </a:rPr>
              <a:t>遺失</a:t>
            </a:r>
            <a:r>
              <a:rPr lang="zh-TW" altLang="en-US" sz="1200" b="0" i="0" kern="1200" dirty="0" smtClean="0">
                <a:solidFill>
                  <a:schemeClr val="tx1"/>
                </a:solidFill>
                <a:effectLst/>
                <a:latin typeface="+mn-lt"/>
                <a:ea typeface="+mn-ea"/>
                <a:cs typeface="+mn-cs"/>
              </a:rPr>
              <a:t>表示網路連線正常，如果遺失很多筆表示你的網路或該網站的網路可能有問題</a:t>
            </a:r>
          </a:p>
          <a:p>
            <a:r>
              <a:rPr lang="en-US" altLang="zh-TW" sz="1200" b="0" i="0" kern="1200" dirty="0" smtClean="0">
                <a:solidFill>
                  <a:schemeClr val="tx1"/>
                </a:solidFill>
                <a:effectLst/>
                <a:latin typeface="+mn-lt"/>
                <a:ea typeface="+mn-ea"/>
                <a:cs typeface="+mn-cs"/>
              </a:rPr>
              <a:t>==========</a:t>
            </a:r>
          </a:p>
          <a:p>
            <a:r>
              <a:rPr lang="en-US" altLang="zh-TW" sz="1200" b="0" i="0" kern="1200" dirty="0" smtClean="0">
                <a:solidFill>
                  <a:schemeClr val="tx1"/>
                </a:solidFill>
                <a:effectLst/>
                <a:latin typeface="+mn-lt"/>
                <a:ea typeface="+mn-ea"/>
                <a:cs typeface="+mn-cs"/>
              </a:rPr>
              <a:t>ping</a:t>
            </a:r>
            <a:r>
              <a:rPr lang="zh-TW" altLang="en-US" sz="1200" b="0" i="0" kern="1200" dirty="0" smtClean="0">
                <a:solidFill>
                  <a:schemeClr val="tx1"/>
                </a:solidFill>
                <a:effectLst/>
                <a:latin typeface="+mn-lt"/>
                <a:ea typeface="+mn-ea"/>
                <a:cs typeface="+mn-cs"/>
              </a:rPr>
              <a:t>一下某機器，看是不是開著”、不能打開網頁時會說“你先</a:t>
            </a:r>
            <a:r>
              <a:rPr lang="en-US" altLang="zh-TW" sz="1200" b="0" i="0" kern="1200" dirty="0" smtClean="0">
                <a:solidFill>
                  <a:schemeClr val="tx1"/>
                </a:solidFill>
                <a:effectLst/>
                <a:latin typeface="+mn-lt"/>
                <a:ea typeface="+mn-ea"/>
                <a:cs typeface="+mn-cs"/>
              </a:rPr>
              <a:t>ping</a:t>
            </a:r>
            <a:r>
              <a:rPr lang="zh-TW" altLang="en-US" sz="1200" b="0" i="0" kern="1200" dirty="0" smtClean="0">
                <a:solidFill>
                  <a:schemeClr val="tx1"/>
                </a:solidFill>
                <a:effectLst/>
                <a:latin typeface="+mn-lt"/>
                <a:ea typeface="+mn-ea"/>
                <a:cs typeface="+mn-cs"/>
              </a:rPr>
              <a:t>閘道地址</a:t>
            </a:r>
            <a:r>
              <a:rPr lang="en-US" altLang="zh-TW" sz="1200" b="0" i="0" kern="1200" dirty="0" smtClean="0">
                <a:solidFill>
                  <a:schemeClr val="tx1"/>
                </a:solidFill>
                <a:effectLst/>
                <a:latin typeface="+mn-lt"/>
                <a:ea typeface="+mn-ea"/>
                <a:cs typeface="+mn-cs"/>
              </a:rPr>
              <a:t>192.168.1.1</a:t>
            </a:r>
            <a:r>
              <a:rPr lang="zh-TW" altLang="en-US" sz="1200" b="0" i="0" kern="1200" dirty="0" smtClean="0">
                <a:solidFill>
                  <a:schemeClr val="tx1"/>
                </a:solidFill>
                <a:effectLst/>
                <a:latin typeface="+mn-lt"/>
                <a:ea typeface="+mn-ea"/>
                <a:cs typeface="+mn-cs"/>
              </a:rPr>
              <a:t>試試”。它通過發送</a:t>
            </a:r>
            <a:r>
              <a:rPr lang="en-US" altLang="zh-TW" sz="1200" b="0" i="0" kern="1200" dirty="0" smtClean="0">
                <a:solidFill>
                  <a:schemeClr val="tx1"/>
                </a:solidFill>
                <a:effectLst/>
                <a:latin typeface="+mn-lt"/>
                <a:ea typeface="+mn-ea"/>
                <a:cs typeface="+mn-cs"/>
              </a:rPr>
              <a:t>ICMP ECHO_REQUEST</a:t>
            </a:r>
            <a:r>
              <a:rPr lang="zh-TW" altLang="en-US" sz="1200" b="0" i="0" kern="1200" dirty="0" smtClean="0">
                <a:solidFill>
                  <a:schemeClr val="tx1"/>
                </a:solidFill>
                <a:effectLst/>
                <a:latin typeface="+mn-lt"/>
                <a:ea typeface="+mn-ea"/>
                <a:cs typeface="+mn-cs"/>
              </a:rPr>
              <a:t>資料包到網路主機（</a:t>
            </a:r>
            <a:r>
              <a:rPr lang="en-US" altLang="zh-TW" sz="1200" b="0" i="0" kern="1200" dirty="0" smtClean="0">
                <a:solidFill>
                  <a:schemeClr val="tx1"/>
                </a:solidFill>
                <a:effectLst/>
                <a:latin typeface="+mn-lt"/>
                <a:ea typeface="+mn-ea"/>
                <a:cs typeface="+mn-cs"/>
              </a:rPr>
              <a:t>send ICMP ECHO_REQUEST to network hosts</a:t>
            </a:r>
            <a:r>
              <a:rPr lang="zh-TW" altLang="en-US" sz="1200" b="0" i="0" kern="1200" dirty="0" smtClean="0">
                <a:solidFill>
                  <a:schemeClr val="tx1"/>
                </a:solidFill>
                <a:effectLst/>
                <a:latin typeface="+mn-lt"/>
                <a:ea typeface="+mn-ea"/>
                <a:cs typeface="+mn-cs"/>
              </a:rPr>
              <a:t>），並顯示回應情況，這樣我們就可以根據它輸出的資訊來確定目標主機是否可訪問（但這不是絕對的）。</a:t>
            </a:r>
            <a:endParaRPr lang="en-US" altLang="zh-TW" sz="1200" b="0" i="0" kern="1200" dirty="0" smtClean="0">
              <a:solidFill>
                <a:schemeClr val="tx1"/>
              </a:solidFill>
              <a:effectLst/>
              <a:latin typeface="+mn-lt"/>
              <a:ea typeface="+mn-ea"/>
              <a:cs typeface="+mn-cs"/>
            </a:endParaRPr>
          </a:p>
          <a:p>
            <a:r>
              <a:rPr lang="en-US" altLang="zh-TW" sz="1200" b="0" i="0" kern="1200" dirty="0" smtClean="0">
                <a:solidFill>
                  <a:schemeClr val="tx1"/>
                </a:solidFill>
                <a:effectLst/>
                <a:latin typeface="+mn-lt"/>
                <a:ea typeface="+mn-ea"/>
                <a:cs typeface="+mn-cs"/>
              </a:rPr>
              <a:t>===============</a:t>
            </a:r>
          </a:p>
          <a:p>
            <a:r>
              <a:rPr lang="en-US" altLang="zh-TW" sz="1200" b="0" i="0" kern="1200" dirty="0" smtClean="0">
                <a:solidFill>
                  <a:schemeClr val="tx1"/>
                </a:solidFill>
                <a:effectLst/>
                <a:latin typeface="+mn-lt"/>
                <a:ea typeface="+mn-ea"/>
                <a:cs typeface="+mn-cs"/>
              </a:rPr>
              <a:t>ping </a:t>
            </a:r>
            <a:r>
              <a:rPr lang="zh-TW" altLang="en-US" sz="1200" b="0" i="0" kern="1200" dirty="0" smtClean="0">
                <a:solidFill>
                  <a:schemeClr val="tx1"/>
                </a:solidFill>
                <a:effectLst/>
                <a:latin typeface="+mn-lt"/>
                <a:ea typeface="+mn-ea"/>
                <a:cs typeface="+mn-cs"/>
              </a:rPr>
              <a:t>會算出基本的統計資料，包含已傳送封包數、已收到封包數、遺失封包數，還有來回通訊延遲時間的最大值、最小值與平均值。</a:t>
            </a:r>
          </a:p>
          <a:p>
            <a:r>
              <a:rPr lang="zh-TW" altLang="en-US" sz="1200" b="0" i="0" kern="1200" dirty="0" smtClean="0">
                <a:solidFill>
                  <a:schemeClr val="tx1"/>
                </a:solidFill>
                <a:effectLst/>
                <a:latin typeface="+mn-lt"/>
                <a:ea typeface="+mn-ea"/>
                <a:cs typeface="+mn-cs"/>
              </a:rPr>
              <a:t>以正常的網路狀況來說，應該所有送出的 </a:t>
            </a:r>
            <a:r>
              <a:rPr lang="en-US" altLang="zh-TW" sz="1200" b="0" i="0" kern="1200" dirty="0" smtClean="0">
                <a:solidFill>
                  <a:schemeClr val="tx1"/>
                </a:solidFill>
                <a:effectLst/>
                <a:latin typeface="+mn-lt"/>
                <a:ea typeface="+mn-ea"/>
                <a:cs typeface="+mn-cs"/>
              </a:rPr>
              <a:t>ICMP </a:t>
            </a:r>
            <a:r>
              <a:rPr lang="zh-TW" altLang="en-US" sz="1200" b="0" i="0" kern="1200" dirty="0" smtClean="0">
                <a:solidFill>
                  <a:schemeClr val="tx1"/>
                </a:solidFill>
                <a:effectLst/>
                <a:latin typeface="+mn-lt"/>
                <a:ea typeface="+mn-ea"/>
                <a:cs typeface="+mn-cs"/>
              </a:rPr>
              <a:t>封包都要收到才對，也就是沒有遺失任何封包，而且來回通訊延遲時間應該都要很穩定維持在一定的數值，如果發現來回通訊延遲時間亂跳，就表示網路品值不太好，通訊不是很順，更嚴重一點甚至會出現封包遺失的的情況，最差的情況就是完全斷線，沒有任何回應。</a:t>
            </a:r>
          </a:p>
          <a:p>
            <a:r>
              <a:rPr lang="en-US" altLang="zh-TW" dirty="0" smtClean="0"/>
              <a:t>-------------</a:t>
            </a:r>
          </a:p>
          <a:p>
            <a:r>
              <a:rPr lang="zh-TW" altLang="zh-TW" sz="1200" kern="1200" dirty="0" smtClean="0">
                <a:solidFill>
                  <a:schemeClr val="tx1"/>
                </a:solidFill>
                <a:effectLst/>
                <a:latin typeface="+mn-lt"/>
                <a:ea typeface="+mn-ea"/>
                <a:cs typeface="+mn-cs"/>
              </a:rPr>
              <a:t>這裡介紹</a:t>
            </a:r>
            <a:r>
              <a:rPr lang="en-US" altLang="zh-TW" sz="1200" kern="1200" dirty="0" smtClean="0">
                <a:solidFill>
                  <a:schemeClr val="tx1"/>
                </a:solidFill>
                <a:effectLst/>
                <a:latin typeface="+mn-lt"/>
                <a:ea typeface="+mn-ea"/>
                <a:cs typeface="+mn-cs"/>
              </a:rPr>
              <a:t> Windows </a:t>
            </a:r>
            <a:r>
              <a:rPr lang="zh-TW" altLang="zh-TW" sz="1200" kern="1200" dirty="0" smtClean="0">
                <a:solidFill>
                  <a:schemeClr val="tx1"/>
                </a:solidFill>
                <a:effectLst/>
                <a:latin typeface="+mn-lt"/>
                <a:ea typeface="+mn-ea"/>
                <a:cs typeface="+mn-cs"/>
              </a:rPr>
              <a:t>與</a:t>
            </a:r>
            <a:r>
              <a:rPr lang="en-US" altLang="zh-TW" sz="1200" kern="1200" dirty="0" smtClean="0">
                <a:solidFill>
                  <a:schemeClr val="tx1"/>
                </a:solidFill>
                <a:effectLst/>
                <a:latin typeface="+mn-lt"/>
                <a:ea typeface="+mn-ea"/>
                <a:cs typeface="+mn-cs"/>
              </a:rPr>
              <a:t> Linux </a:t>
            </a:r>
            <a:r>
              <a:rPr lang="zh-TW" altLang="zh-TW" sz="1200" kern="1200" dirty="0" smtClean="0">
                <a:solidFill>
                  <a:schemeClr val="tx1"/>
                </a:solidFill>
                <a:effectLst/>
                <a:latin typeface="+mn-lt"/>
                <a:ea typeface="+mn-ea"/>
                <a:cs typeface="+mn-cs"/>
              </a:rPr>
              <a:t>系統中的</a:t>
            </a:r>
            <a:r>
              <a:rPr lang="en-US" altLang="zh-TW" sz="1200" kern="1200" dirty="0" smtClean="0">
                <a:solidFill>
                  <a:schemeClr val="tx1"/>
                </a:solidFill>
                <a:effectLst/>
                <a:latin typeface="+mn-lt"/>
                <a:ea typeface="+mn-ea"/>
                <a:cs typeface="+mn-cs"/>
              </a:rPr>
              <a:t> ping </a:t>
            </a:r>
            <a:r>
              <a:rPr lang="zh-TW" altLang="zh-TW" sz="1200" kern="1200" dirty="0" smtClean="0">
                <a:solidFill>
                  <a:schemeClr val="tx1"/>
                </a:solidFill>
                <a:effectLst/>
                <a:latin typeface="+mn-lt"/>
                <a:ea typeface="+mn-ea"/>
                <a:cs typeface="+mn-cs"/>
              </a:rPr>
              <a:t>指令用法，以及各種實用的網路檢測範例。</a:t>
            </a:r>
          </a:p>
          <a:p>
            <a:r>
              <a:rPr lang="en-US" altLang="zh-TW" sz="1200" kern="1200" dirty="0" smtClean="0">
                <a:solidFill>
                  <a:schemeClr val="tx1"/>
                </a:solidFill>
                <a:effectLst/>
                <a:latin typeface="+mn-lt"/>
                <a:ea typeface="+mn-ea"/>
                <a:cs typeface="+mn-cs"/>
              </a:rPr>
              <a:t>ping </a:t>
            </a:r>
            <a:r>
              <a:rPr lang="zh-TW" altLang="zh-TW" sz="1200" kern="1200" dirty="0" smtClean="0">
                <a:solidFill>
                  <a:schemeClr val="tx1"/>
                </a:solidFill>
                <a:effectLst/>
                <a:latin typeface="+mn-lt"/>
                <a:ea typeface="+mn-ea"/>
                <a:cs typeface="+mn-cs"/>
              </a:rPr>
              <a:t>這個指令是一個最常用的網路檢測工具，它可以藉由發送</a:t>
            </a:r>
            <a:r>
              <a:rPr lang="en-US" altLang="zh-TW" sz="1200" kern="1200" dirty="0" smtClean="0">
                <a:solidFill>
                  <a:schemeClr val="tx1"/>
                </a:solidFill>
                <a:effectLst/>
                <a:latin typeface="+mn-lt"/>
                <a:ea typeface="+mn-ea"/>
                <a:cs typeface="+mn-cs"/>
              </a:rPr>
              <a:t> ICMP ECHO_REQUEST </a:t>
            </a:r>
            <a:r>
              <a:rPr lang="zh-TW" altLang="zh-TW" sz="1200" kern="1200" dirty="0" smtClean="0">
                <a:solidFill>
                  <a:schemeClr val="tx1"/>
                </a:solidFill>
                <a:effectLst/>
                <a:latin typeface="+mn-lt"/>
                <a:ea typeface="+mn-ea"/>
                <a:cs typeface="+mn-cs"/>
              </a:rPr>
              <a:t>的封包，檢查自己與特定設備之間的網路是否暢通，並同時測量網路連線的</a:t>
            </a:r>
            <a:r>
              <a:rPr lang="en-US" altLang="zh-TW" sz="1200" kern="1200" dirty="0" err="1" smtClean="0">
                <a:solidFill>
                  <a:schemeClr val="tx1"/>
                </a:solidFill>
                <a:effectLst/>
                <a:latin typeface="+mn-lt"/>
                <a:ea typeface="+mn-ea"/>
                <a:cs typeface="+mn-cs"/>
                <a:hlinkClick r:id="rId3"/>
              </a:rPr>
              <a:t>來回通訊延遲時間（round-trip</a:t>
            </a:r>
            <a:r>
              <a:rPr lang="en-US" altLang="zh-TW" sz="1200" kern="1200" dirty="0" smtClean="0">
                <a:solidFill>
                  <a:schemeClr val="tx1"/>
                </a:solidFill>
                <a:effectLst/>
                <a:latin typeface="+mn-lt"/>
                <a:ea typeface="+mn-ea"/>
                <a:cs typeface="+mn-cs"/>
                <a:hlinkClick r:id="rId3"/>
              </a:rPr>
              <a:t> delay time）</a:t>
            </a:r>
            <a:r>
              <a:rPr lang="zh-TW" altLang="zh-TW" sz="1200" kern="1200" dirty="0" smtClean="0">
                <a:solidFill>
                  <a:schemeClr val="tx1"/>
                </a:solidFill>
                <a:effectLst/>
                <a:latin typeface="+mn-lt"/>
                <a:ea typeface="+mn-ea"/>
                <a:cs typeface="+mn-cs"/>
              </a:rPr>
              <a:t>，通常如果網路出問題時，我們都會使用</a:t>
            </a:r>
            <a:r>
              <a:rPr lang="en-US" altLang="zh-TW" sz="1200" kern="1200" dirty="0" smtClean="0">
                <a:solidFill>
                  <a:schemeClr val="tx1"/>
                </a:solidFill>
                <a:effectLst/>
                <a:latin typeface="+mn-lt"/>
                <a:ea typeface="+mn-ea"/>
                <a:cs typeface="+mn-cs"/>
              </a:rPr>
              <a:t> ping </a:t>
            </a:r>
            <a:r>
              <a:rPr lang="zh-TW" altLang="zh-TW" sz="1200" kern="1200" dirty="0" smtClean="0">
                <a:solidFill>
                  <a:schemeClr val="tx1"/>
                </a:solidFill>
                <a:effectLst/>
                <a:latin typeface="+mn-lt"/>
                <a:ea typeface="+mn-ea"/>
                <a:cs typeface="+mn-cs"/>
              </a:rPr>
              <a:t>這個指令來做初步的檢查。</a:t>
            </a:r>
          </a:p>
          <a:p>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zh-TW" altLang="zh-TW" sz="1200" kern="1200" dirty="0" smtClean="0">
                <a:solidFill>
                  <a:schemeClr val="tx1"/>
                </a:solidFill>
                <a:effectLst/>
                <a:latin typeface="+mn-lt"/>
                <a:ea typeface="+mn-ea"/>
                <a:cs typeface="+mn-cs"/>
              </a:rPr>
              <a:t>除了檢測網路是否正常之外，</a:t>
            </a:r>
            <a:r>
              <a:rPr lang="en-US" altLang="zh-TW" sz="1200" kern="1200" dirty="0" smtClean="0">
                <a:solidFill>
                  <a:schemeClr val="tx1"/>
                </a:solidFill>
                <a:effectLst/>
                <a:latin typeface="+mn-lt"/>
                <a:ea typeface="+mn-ea"/>
                <a:cs typeface="+mn-cs"/>
              </a:rPr>
              <a:t>ping </a:t>
            </a:r>
            <a:r>
              <a:rPr lang="zh-TW" altLang="zh-TW" sz="1200" kern="1200" dirty="0" smtClean="0">
                <a:solidFill>
                  <a:schemeClr val="tx1"/>
                </a:solidFill>
                <a:effectLst/>
                <a:latin typeface="+mn-lt"/>
                <a:ea typeface="+mn-ea"/>
                <a:cs typeface="+mn-cs"/>
              </a:rPr>
              <a:t>也可以與</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arp</a:t>
            </a:r>
            <a:r>
              <a:rPr lang="en-US" altLang="zh-TW" sz="1200" kern="1200" dirty="0" smtClean="0">
                <a:solidFill>
                  <a:schemeClr val="tx1"/>
                </a:solidFill>
                <a:effectLst/>
                <a:latin typeface="+mn-lt"/>
                <a:ea typeface="+mn-ea"/>
                <a:cs typeface="+mn-cs"/>
              </a:rPr>
              <a:t> </a:t>
            </a:r>
            <a:r>
              <a:rPr lang="zh-TW" altLang="zh-TW" sz="1200" kern="1200" dirty="0" smtClean="0">
                <a:solidFill>
                  <a:schemeClr val="tx1"/>
                </a:solidFill>
                <a:effectLst/>
                <a:latin typeface="+mn-lt"/>
                <a:ea typeface="+mn-ea"/>
                <a:cs typeface="+mn-cs"/>
              </a:rPr>
              <a:t>指令配合，</a:t>
            </a:r>
            <a:r>
              <a:rPr lang="en-US" altLang="zh-TW" sz="1200" kern="1200" dirty="0" err="1" smtClean="0">
                <a:solidFill>
                  <a:schemeClr val="tx1"/>
                </a:solidFill>
                <a:effectLst/>
                <a:latin typeface="+mn-lt"/>
                <a:ea typeface="+mn-ea"/>
                <a:cs typeface="+mn-cs"/>
                <a:hlinkClick r:id="rId4"/>
              </a:rPr>
              <a:t>掃瞄區域網路設備，產生</a:t>
            </a:r>
            <a:r>
              <a:rPr lang="en-US" altLang="zh-TW" sz="1200" kern="1200" dirty="0" smtClean="0">
                <a:solidFill>
                  <a:schemeClr val="tx1"/>
                </a:solidFill>
                <a:effectLst/>
                <a:latin typeface="+mn-lt"/>
                <a:ea typeface="+mn-ea"/>
                <a:cs typeface="+mn-cs"/>
                <a:hlinkClick r:id="rId4"/>
              </a:rPr>
              <a:t> IP 與 MAC </a:t>
            </a:r>
            <a:r>
              <a:rPr lang="en-US" altLang="zh-TW" sz="1200" kern="1200" dirty="0" err="1" smtClean="0">
                <a:solidFill>
                  <a:schemeClr val="tx1"/>
                </a:solidFill>
                <a:effectLst/>
                <a:latin typeface="+mn-lt"/>
                <a:ea typeface="+mn-ea"/>
                <a:cs typeface="+mn-cs"/>
                <a:hlinkClick r:id="rId4"/>
              </a:rPr>
              <a:t>卡號對應表</a:t>
            </a:r>
            <a:r>
              <a:rPr lang="zh-TW" altLang="zh-TW" sz="1200" kern="1200" dirty="0" smtClean="0">
                <a:solidFill>
                  <a:schemeClr val="tx1"/>
                </a:solidFill>
                <a:effectLst/>
                <a:latin typeface="+mn-lt"/>
                <a:ea typeface="+mn-ea"/>
                <a:cs typeface="+mn-cs"/>
              </a:rPr>
              <a:t>。</a:t>
            </a:r>
          </a:p>
          <a:p>
            <a:r>
              <a:rPr lang="en-US" altLang="zh-TW" sz="1200" b="1" kern="1200" dirty="0" smtClean="0">
                <a:solidFill>
                  <a:schemeClr val="tx1"/>
                </a:solidFill>
                <a:effectLst/>
                <a:latin typeface="+mn-lt"/>
                <a:ea typeface="+mn-ea"/>
                <a:cs typeface="+mn-cs"/>
              </a:rPr>
              <a:t>Windows</a:t>
            </a:r>
            <a:endParaRPr lang="zh-TW"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在</a:t>
            </a:r>
            <a:r>
              <a:rPr lang="en-US" altLang="zh-TW" sz="1200" kern="1200" dirty="0" smtClean="0">
                <a:solidFill>
                  <a:schemeClr val="tx1"/>
                </a:solidFill>
                <a:effectLst/>
                <a:latin typeface="+mn-lt"/>
                <a:ea typeface="+mn-ea"/>
                <a:cs typeface="+mn-cs"/>
              </a:rPr>
              <a:t> Windows </a:t>
            </a:r>
            <a:r>
              <a:rPr lang="zh-TW" altLang="zh-TW" sz="1200" kern="1200" dirty="0" smtClean="0">
                <a:solidFill>
                  <a:schemeClr val="tx1"/>
                </a:solidFill>
                <a:effectLst/>
                <a:latin typeface="+mn-lt"/>
                <a:ea typeface="+mn-ea"/>
                <a:cs typeface="+mn-cs"/>
              </a:rPr>
              <a:t>中若要使用</a:t>
            </a:r>
            <a:r>
              <a:rPr lang="en-US" altLang="zh-TW" sz="1200" kern="1200" dirty="0" smtClean="0">
                <a:solidFill>
                  <a:schemeClr val="tx1"/>
                </a:solidFill>
                <a:effectLst/>
                <a:latin typeface="+mn-lt"/>
                <a:ea typeface="+mn-ea"/>
                <a:cs typeface="+mn-cs"/>
              </a:rPr>
              <a:t> ping </a:t>
            </a:r>
            <a:r>
              <a:rPr lang="zh-TW" altLang="zh-TW" sz="1200" kern="1200" dirty="0" smtClean="0">
                <a:solidFill>
                  <a:schemeClr val="tx1"/>
                </a:solidFill>
                <a:effectLst/>
                <a:latin typeface="+mn-lt"/>
                <a:ea typeface="+mn-ea"/>
                <a:cs typeface="+mn-cs"/>
              </a:rPr>
              <a:t>檢查網路，只要打開「命令提示字元」後輸入</a:t>
            </a:r>
            <a:r>
              <a:rPr lang="en-US" altLang="zh-TW" sz="1200" kern="1200" dirty="0" smtClean="0">
                <a:solidFill>
                  <a:schemeClr val="tx1"/>
                </a:solidFill>
                <a:effectLst/>
                <a:latin typeface="+mn-lt"/>
                <a:ea typeface="+mn-ea"/>
                <a:cs typeface="+mn-cs"/>
              </a:rPr>
              <a:t> ping </a:t>
            </a:r>
            <a:r>
              <a:rPr lang="zh-TW" altLang="zh-TW" sz="1200" kern="1200" dirty="0" smtClean="0">
                <a:solidFill>
                  <a:schemeClr val="tx1"/>
                </a:solidFill>
                <a:effectLst/>
                <a:latin typeface="+mn-lt"/>
                <a:ea typeface="+mn-ea"/>
                <a:cs typeface="+mn-cs"/>
              </a:rPr>
              <a:t>的指令加上主機的位址即可使用，若不加任何額外參數的話，</a:t>
            </a:r>
            <a:r>
              <a:rPr lang="en-US" altLang="zh-TW" sz="1200" kern="1200" dirty="0" smtClean="0">
                <a:solidFill>
                  <a:schemeClr val="tx1"/>
                </a:solidFill>
                <a:effectLst/>
                <a:latin typeface="+mn-lt"/>
                <a:ea typeface="+mn-ea"/>
                <a:cs typeface="+mn-cs"/>
              </a:rPr>
              <a:t>ping </a:t>
            </a:r>
            <a:r>
              <a:rPr lang="zh-TW" altLang="zh-TW" sz="1200" kern="1200" dirty="0" smtClean="0">
                <a:solidFill>
                  <a:schemeClr val="tx1"/>
                </a:solidFill>
                <a:effectLst/>
                <a:latin typeface="+mn-lt"/>
                <a:ea typeface="+mn-ea"/>
                <a:cs typeface="+mn-cs"/>
              </a:rPr>
              <a:t>預設會送出</a:t>
            </a:r>
            <a:r>
              <a:rPr lang="en-US" altLang="zh-TW" sz="1200" kern="1200" dirty="0" smtClean="0">
                <a:solidFill>
                  <a:schemeClr val="tx1"/>
                </a:solidFill>
                <a:effectLst/>
                <a:latin typeface="+mn-lt"/>
                <a:ea typeface="+mn-ea"/>
                <a:cs typeface="+mn-cs"/>
              </a:rPr>
              <a:t> 4 </a:t>
            </a:r>
            <a:r>
              <a:rPr lang="zh-TW" altLang="zh-TW" sz="1200" kern="1200" dirty="0" smtClean="0">
                <a:solidFill>
                  <a:schemeClr val="tx1"/>
                </a:solidFill>
                <a:effectLst/>
                <a:latin typeface="+mn-lt"/>
                <a:ea typeface="+mn-ea"/>
                <a:cs typeface="+mn-cs"/>
              </a:rPr>
              <a:t>個</a:t>
            </a:r>
            <a:r>
              <a:rPr lang="en-US" altLang="zh-TW" sz="1200" kern="1200" dirty="0" smtClean="0">
                <a:solidFill>
                  <a:schemeClr val="tx1"/>
                </a:solidFill>
                <a:effectLst/>
                <a:latin typeface="+mn-lt"/>
                <a:ea typeface="+mn-ea"/>
                <a:cs typeface="+mn-cs"/>
              </a:rPr>
              <a:t> ICMP ECHO_REQUEST </a:t>
            </a:r>
            <a:r>
              <a:rPr lang="zh-TW" altLang="zh-TW" sz="1200" kern="1200" dirty="0" smtClean="0">
                <a:solidFill>
                  <a:schemeClr val="tx1"/>
                </a:solidFill>
                <a:effectLst/>
                <a:latin typeface="+mn-lt"/>
                <a:ea typeface="+mn-ea"/>
                <a:cs typeface="+mn-cs"/>
              </a:rPr>
              <a:t>封包，並統計測試結果。</a:t>
            </a:r>
          </a:p>
          <a:p>
            <a:r>
              <a:rPr lang="en-US" altLang="zh-TW" sz="1200" kern="1200" dirty="0" smtClean="0">
                <a:solidFill>
                  <a:schemeClr val="tx1"/>
                </a:solidFill>
                <a:effectLst/>
                <a:latin typeface="+mn-lt"/>
                <a:ea typeface="+mn-ea"/>
                <a:cs typeface="+mn-cs"/>
              </a:rPr>
              <a:t>ping blog.gtwang.org</a:t>
            </a:r>
            <a:endParaRPr lang="zh-TW" altLang="zh-TW" sz="1200" kern="1200" dirty="0" smtClean="0">
              <a:solidFill>
                <a:schemeClr val="tx1"/>
              </a:solidFill>
              <a:effectLst/>
              <a:latin typeface="+mn-lt"/>
              <a:ea typeface="+mn-ea"/>
              <a:cs typeface="+mn-cs"/>
            </a:endParaRPr>
          </a:p>
          <a:p>
            <a:r>
              <a:rPr lang="zh-TW" altLang="zh-TW" sz="1200" b="1" kern="1200" dirty="0" smtClean="0">
                <a:solidFill>
                  <a:schemeClr val="tx1"/>
                </a:solidFill>
                <a:effectLst/>
                <a:latin typeface="+mn-lt"/>
                <a:ea typeface="+mn-ea"/>
                <a:cs typeface="+mn-cs"/>
              </a:rPr>
              <a:t>命令提示字元</a:t>
            </a:r>
            <a:endParaRPr lang="zh-TW"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以這個例子來說，我們檢查本機連線至</a:t>
            </a:r>
            <a:r>
              <a:rPr lang="en-US" altLang="zh-TW" sz="1200" kern="1200" dirty="0" smtClean="0">
                <a:solidFill>
                  <a:schemeClr val="tx1"/>
                </a:solidFill>
                <a:effectLst/>
                <a:latin typeface="+mn-lt"/>
                <a:ea typeface="+mn-ea"/>
                <a:cs typeface="+mn-cs"/>
              </a:rPr>
              <a:t> blog.gtwang.org </a:t>
            </a:r>
            <a:r>
              <a:rPr lang="zh-TW" altLang="zh-TW" sz="1200" kern="1200" dirty="0" smtClean="0">
                <a:solidFill>
                  <a:schemeClr val="tx1"/>
                </a:solidFill>
                <a:effectLst/>
                <a:latin typeface="+mn-lt"/>
                <a:ea typeface="+mn-ea"/>
                <a:cs typeface="+mn-cs"/>
              </a:rPr>
              <a:t>的網路情況，正常了收到</a:t>
            </a:r>
            <a:r>
              <a:rPr lang="en-US" altLang="zh-TW" sz="1200" kern="1200" dirty="0" smtClean="0">
                <a:solidFill>
                  <a:schemeClr val="tx1"/>
                </a:solidFill>
                <a:effectLst/>
                <a:latin typeface="+mn-lt"/>
                <a:ea typeface="+mn-ea"/>
                <a:cs typeface="+mn-cs"/>
              </a:rPr>
              <a:t> 4 </a:t>
            </a:r>
            <a:r>
              <a:rPr lang="zh-TW" altLang="zh-TW" sz="1200" kern="1200" dirty="0" smtClean="0">
                <a:solidFill>
                  <a:schemeClr val="tx1"/>
                </a:solidFill>
                <a:effectLst/>
                <a:latin typeface="+mn-lt"/>
                <a:ea typeface="+mn-ea"/>
                <a:cs typeface="+mn-cs"/>
              </a:rPr>
              <a:t>個</a:t>
            </a:r>
            <a:r>
              <a:rPr lang="en-US" altLang="zh-TW" sz="1200" kern="1200" dirty="0" smtClean="0">
                <a:solidFill>
                  <a:schemeClr val="tx1"/>
                </a:solidFill>
                <a:effectLst/>
                <a:latin typeface="+mn-lt"/>
                <a:ea typeface="+mn-ea"/>
                <a:cs typeface="+mn-cs"/>
              </a:rPr>
              <a:t> ICMP ECHO_RESPONSE </a:t>
            </a:r>
            <a:r>
              <a:rPr lang="zh-TW" altLang="zh-TW" sz="1200" kern="1200" dirty="0" smtClean="0">
                <a:solidFill>
                  <a:schemeClr val="tx1"/>
                </a:solidFill>
                <a:effectLst/>
                <a:latin typeface="+mn-lt"/>
                <a:ea typeface="+mn-ea"/>
                <a:cs typeface="+mn-cs"/>
              </a:rPr>
              <a:t>回應，來回通訊延遲時間分別為</a:t>
            </a:r>
            <a:r>
              <a:rPr lang="en-US" altLang="zh-TW" sz="1200" kern="1200" dirty="0" smtClean="0">
                <a:solidFill>
                  <a:schemeClr val="tx1"/>
                </a:solidFill>
                <a:effectLst/>
                <a:latin typeface="+mn-lt"/>
                <a:ea typeface="+mn-ea"/>
                <a:cs typeface="+mn-cs"/>
              </a:rPr>
              <a:t> 60ms</a:t>
            </a:r>
            <a:r>
              <a:rPr lang="zh-TW" altLang="zh-TW" sz="1200" kern="1200" dirty="0" smtClean="0">
                <a:solidFill>
                  <a:schemeClr val="tx1"/>
                </a:solidFill>
                <a:effectLst/>
                <a:latin typeface="+mn-lt"/>
                <a:ea typeface="+mn-ea"/>
                <a:cs typeface="+mn-cs"/>
              </a:rPr>
              <a:t>、</a:t>
            </a:r>
            <a:r>
              <a:rPr lang="en-US" altLang="zh-TW" sz="1200" kern="1200" dirty="0" smtClean="0">
                <a:solidFill>
                  <a:schemeClr val="tx1"/>
                </a:solidFill>
                <a:effectLst/>
                <a:latin typeface="+mn-lt"/>
                <a:ea typeface="+mn-ea"/>
                <a:cs typeface="+mn-cs"/>
              </a:rPr>
              <a:t>61ms</a:t>
            </a:r>
            <a:r>
              <a:rPr lang="zh-TW" altLang="zh-TW" sz="1200" kern="1200" dirty="0" smtClean="0">
                <a:solidFill>
                  <a:schemeClr val="tx1"/>
                </a:solidFill>
                <a:effectLst/>
                <a:latin typeface="+mn-lt"/>
                <a:ea typeface="+mn-ea"/>
                <a:cs typeface="+mn-cs"/>
              </a:rPr>
              <a:t>、</a:t>
            </a:r>
            <a:r>
              <a:rPr lang="en-US" altLang="zh-TW" sz="1200" kern="1200" dirty="0" smtClean="0">
                <a:solidFill>
                  <a:schemeClr val="tx1"/>
                </a:solidFill>
                <a:effectLst/>
                <a:latin typeface="+mn-lt"/>
                <a:ea typeface="+mn-ea"/>
                <a:cs typeface="+mn-cs"/>
              </a:rPr>
              <a:t>60ms </a:t>
            </a:r>
            <a:r>
              <a:rPr lang="zh-TW" altLang="zh-TW" sz="1200" kern="1200" dirty="0" smtClean="0">
                <a:solidFill>
                  <a:schemeClr val="tx1"/>
                </a:solidFill>
                <a:effectLst/>
                <a:latin typeface="+mn-lt"/>
                <a:ea typeface="+mn-ea"/>
                <a:cs typeface="+mn-cs"/>
              </a:rPr>
              <a:t>與</a:t>
            </a:r>
            <a:r>
              <a:rPr lang="en-US" altLang="zh-TW" sz="1200" kern="1200" dirty="0" smtClean="0">
                <a:solidFill>
                  <a:schemeClr val="tx1"/>
                </a:solidFill>
                <a:effectLst/>
                <a:latin typeface="+mn-lt"/>
                <a:ea typeface="+mn-ea"/>
                <a:cs typeface="+mn-cs"/>
              </a:rPr>
              <a:t> 69ms</a:t>
            </a:r>
            <a:r>
              <a:rPr lang="zh-TW" altLang="zh-TW" sz="1200" kern="1200" dirty="0" smtClean="0">
                <a:solidFill>
                  <a:schemeClr val="tx1"/>
                </a:solidFill>
                <a:effectLst/>
                <a:latin typeface="+mn-lt"/>
                <a:ea typeface="+mn-ea"/>
                <a:cs typeface="+mn-cs"/>
              </a:rPr>
              <a:t>， 最後</a:t>
            </a:r>
            <a:r>
              <a:rPr lang="en-US" altLang="zh-TW" sz="1200" kern="1200" dirty="0" smtClean="0">
                <a:solidFill>
                  <a:schemeClr val="tx1"/>
                </a:solidFill>
                <a:effectLst/>
                <a:latin typeface="+mn-lt"/>
                <a:ea typeface="+mn-ea"/>
                <a:cs typeface="+mn-cs"/>
              </a:rPr>
              <a:t> ping </a:t>
            </a:r>
            <a:r>
              <a:rPr lang="zh-TW" altLang="zh-TW" sz="1200" kern="1200" dirty="0" smtClean="0">
                <a:solidFill>
                  <a:schemeClr val="tx1"/>
                </a:solidFill>
                <a:effectLst/>
                <a:latin typeface="+mn-lt"/>
                <a:ea typeface="+mn-ea"/>
                <a:cs typeface="+mn-cs"/>
              </a:rPr>
              <a:t>會算出基本的統計資料，包含已傳送封包數、已收到封包數、遺失封包數，還有來回通訊延遲時間的最大值、最小值與平均值。</a:t>
            </a:r>
          </a:p>
          <a:p>
            <a:r>
              <a:rPr lang="zh-TW" altLang="zh-TW" sz="1200" kern="1200" dirty="0" smtClean="0">
                <a:solidFill>
                  <a:schemeClr val="tx1"/>
                </a:solidFill>
                <a:effectLst/>
                <a:latin typeface="+mn-lt"/>
                <a:ea typeface="+mn-ea"/>
                <a:cs typeface="+mn-cs"/>
              </a:rPr>
              <a:t>以正常的網路狀況來說，應該所有送出的</a:t>
            </a:r>
            <a:r>
              <a:rPr lang="en-US" altLang="zh-TW" sz="1200" kern="1200" dirty="0" smtClean="0">
                <a:solidFill>
                  <a:schemeClr val="tx1"/>
                </a:solidFill>
                <a:effectLst/>
                <a:latin typeface="+mn-lt"/>
                <a:ea typeface="+mn-ea"/>
                <a:cs typeface="+mn-cs"/>
              </a:rPr>
              <a:t> ICMP </a:t>
            </a:r>
            <a:r>
              <a:rPr lang="zh-TW" altLang="zh-TW" sz="1200" kern="1200" dirty="0" smtClean="0">
                <a:solidFill>
                  <a:schemeClr val="tx1"/>
                </a:solidFill>
                <a:effectLst/>
                <a:latin typeface="+mn-lt"/>
                <a:ea typeface="+mn-ea"/>
                <a:cs typeface="+mn-cs"/>
              </a:rPr>
              <a:t>封包都要收到才對，也就是沒有遺失任何封包，而且來回通訊延遲時間應該都要很穩定維持在一定的數值，如果發現來回通訊延遲時間亂跳，就表示網路品值不太好，通訊不是很順，更嚴重一點甚至會出現封包遺失的的情況，最差的情況就是完全斷線，沒有任何回應。</a:t>
            </a:r>
          </a:p>
          <a:p>
            <a:r>
              <a:rPr lang="zh-TW" altLang="zh-TW" sz="1200" b="1" kern="1200" dirty="0" smtClean="0">
                <a:solidFill>
                  <a:schemeClr val="tx1"/>
                </a:solidFill>
                <a:effectLst/>
                <a:latin typeface="+mn-lt"/>
                <a:ea typeface="+mn-ea"/>
                <a:cs typeface="+mn-cs"/>
              </a:rPr>
              <a:t>命令提示字元</a:t>
            </a:r>
            <a:endParaRPr lang="zh-TW" altLang="zh-TW" sz="1200" kern="1200" dirty="0" smtClean="0">
              <a:solidFill>
                <a:schemeClr val="tx1"/>
              </a:solidFill>
              <a:effectLst/>
              <a:latin typeface="+mn-lt"/>
              <a:ea typeface="+mn-ea"/>
              <a:cs typeface="+mn-cs"/>
            </a:endParaRPr>
          </a:p>
          <a:p>
            <a:r>
              <a:rPr lang="zh-TW" altLang="zh-TW" sz="1200" b="1" kern="1200" dirty="0" smtClean="0">
                <a:solidFill>
                  <a:schemeClr val="tx1"/>
                </a:solidFill>
                <a:effectLst/>
                <a:latin typeface="+mn-lt"/>
                <a:ea typeface="+mn-ea"/>
                <a:cs typeface="+mn-cs"/>
              </a:rPr>
              <a:t>指定</a:t>
            </a:r>
            <a:r>
              <a:rPr lang="en-US" altLang="zh-TW" sz="1200" b="1" kern="1200" dirty="0" smtClean="0">
                <a:solidFill>
                  <a:schemeClr val="tx1"/>
                </a:solidFill>
                <a:effectLst/>
                <a:latin typeface="+mn-lt"/>
                <a:ea typeface="+mn-ea"/>
                <a:cs typeface="+mn-cs"/>
              </a:rPr>
              <a:t> ICMP </a:t>
            </a:r>
            <a:r>
              <a:rPr lang="zh-TW" altLang="zh-TW" sz="1200" b="1" kern="1200" dirty="0" smtClean="0">
                <a:solidFill>
                  <a:schemeClr val="tx1"/>
                </a:solidFill>
                <a:effectLst/>
                <a:latin typeface="+mn-lt"/>
                <a:ea typeface="+mn-ea"/>
                <a:cs typeface="+mn-cs"/>
              </a:rPr>
              <a:t>封包數</a:t>
            </a:r>
            <a:endParaRPr lang="zh-TW"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如果覺得</a:t>
            </a:r>
            <a:r>
              <a:rPr lang="en-US" altLang="zh-TW" sz="1200" kern="1200" dirty="0" smtClean="0">
                <a:solidFill>
                  <a:schemeClr val="tx1"/>
                </a:solidFill>
                <a:effectLst/>
                <a:latin typeface="+mn-lt"/>
                <a:ea typeface="+mn-ea"/>
                <a:cs typeface="+mn-cs"/>
              </a:rPr>
              <a:t> 4 </a:t>
            </a:r>
            <a:r>
              <a:rPr lang="zh-TW" altLang="zh-TW" sz="1200" kern="1200" dirty="0" smtClean="0">
                <a:solidFill>
                  <a:schemeClr val="tx1"/>
                </a:solidFill>
                <a:effectLst/>
                <a:latin typeface="+mn-lt"/>
                <a:ea typeface="+mn-ea"/>
                <a:cs typeface="+mn-cs"/>
              </a:rPr>
              <a:t>個</a:t>
            </a:r>
            <a:r>
              <a:rPr lang="en-US" altLang="zh-TW" sz="1200" kern="1200" dirty="0" smtClean="0">
                <a:solidFill>
                  <a:schemeClr val="tx1"/>
                </a:solidFill>
                <a:effectLst/>
                <a:latin typeface="+mn-lt"/>
                <a:ea typeface="+mn-ea"/>
                <a:cs typeface="+mn-cs"/>
              </a:rPr>
              <a:t> ICMP </a:t>
            </a:r>
            <a:r>
              <a:rPr lang="zh-TW" altLang="zh-TW" sz="1200" kern="1200" dirty="0" smtClean="0">
                <a:solidFill>
                  <a:schemeClr val="tx1"/>
                </a:solidFill>
                <a:effectLst/>
                <a:latin typeface="+mn-lt"/>
                <a:ea typeface="+mn-ea"/>
                <a:cs typeface="+mn-cs"/>
              </a:rPr>
              <a:t>封包太少，可以使用</a:t>
            </a:r>
            <a:r>
              <a:rPr lang="en-US" altLang="zh-TW" sz="1200" kern="1200" dirty="0" smtClean="0">
                <a:solidFill>
                  <a:schemeClr val="tx1"/>
                </a:solidFill>
                <a:effectLst/>
                <a:latin typeface="+mn-lt"/>
                <a:ea typeface="+mn-ea"/>
                <a:cs typeface="+mn-cs"/>
              </a:rPr>
              <a:t> -n </a:t>
            </a:r>
            <a:r>
              <a:rPr lang="zh-TW" altLang="zh-TW" sz="1200" kern="1200" dirty="0" smtClean="0">
                <a:solidFill>
                  <a:schemeClr val="tx1"/>
                </a:solidFill>
                <a:effectLst/>
                <a:latin typeface="+mn-lt"/>
                <a:ea typeface="+mn-ea"/>
                <a:cs typeface="+mn-cs"/>
              </a:rPr>
              <a:t>參數指定封包數，例如發送</a:t>
            </a:r>
            <a:r>
              <a:rPr lang="en-US" altLang="zh-TW" sz="1200" kern="1200" dirty="0" smtClean="0">
                <a:solidFill>
                  <a:schemeClr val="tx1"/>
                </a:solidFill>
                <a:effectLst/>
                <a:latin typeface="+mn-lt"/>
                <a:ea typeface="+mn-ea"/>
                <a:cs typeface="+mn-cs"/>
              </a:rPr>
              <a:t> 10 </a:t>
            </a:r>
            <a:r>
              <a:rPr lang="zh-TW" altLang="zh-TW" sz="1200" kern="1200" dirty="0" smtClean="0">
                <a:solidFill>
                  <a:schemeClr val="tx1"/>
                </a:solidFill>
                <a:effectLst/>
                <a:latin typeface="+mn-lt"/>
                <a:ea typeface="+mn-ea"/>
                <a:cs typeface="+mn-cs"/>
              </a:rPr>
              <a:t>個</a:t>
            </a:r>
            <a:r>
              <a:rPr lang="en-US" altLang="zh-TW" sz="1200" kern="1200" dirty="0" smtClean="0">
                <a:solidFill>
                  <a:schemeClr val="tx1"/>
                </a:solidFill>
                <a:effectLst/>
                <a:latin typeface="+mn-lt"/>
                <a:ea typeface="+mn-ea"/>
                <a:cs typeface="+mn-cs"/>
              </a:rPr>
              <a:t> ICMP </a:t>
            </a:r>
            <a:r>
              <a:rPr lang="zh-TW" altLang="zh-TW" sz="1200" kern="1200" dirty="0" smtClean="0">
                <a:solidFill>
                  <a:schemeClr val="tx1"/>
                </a:solidFill>
                <a:effectLst/>
                <a:latin typeface="+mn-lt"/>
                <a:ea typeface="+mn-ea"/>
                <a:cs typeface="+mn-cs"/>
              </a:rPr>
              <a:t>封包：</a:t>
            </a:r>
          </a:p>
          <a:p>
            <a:r>
              <a:rPr lang="en-US" altLang="zh-TW" sz="1200" kern="1200" dirty="0" smtClean="0">
                <a:solidFill>
                  <a:schemeClr val="tx1"/>
                </a:solidFill>
                <a:effectLst/>
                <a:latin typeface="+mn-lt"/>
                <a:ea typeface="+mn-ea"/>
                <a:cs typeface="+mn-cs"/>
              </a:rPr>
              <a:t>ping -n 10 blog.gtwang.org</a:t>
            </a:r>
            <a:endParaRPr lang="zh-TW" altLang="zh-TW" sz="1200" kern="1200" dirty="0" smtClean="0">
              <a:solidFill>
                <a:schemeClr val="tx1"/>
              </a:solidFill>
              <a:effectLst/>
              <a:latin typeface="+mn-lt"/>
              <a:ea typeface="+mn-ea"/>
              <a:cs typeface="+mn-cs"/>
            </a:endParaRPr>
          </a:p>
          <a:p>
            <a:r>
              <a:rPr lang="zh-TW" altLang="zh-TW" sz="1200" b="1" kern="1200" dirty="0" smtClean="0">
                <a:solidFill>
                  <a:schemeClr val="tx1"/>
                </a:solidFill>
                <a:effectLst/>
                <a:latin typeface="+mn-lt"/>
                <a:ea typeface="+mn-ea"/>
                <a:cs typeface="+mn-cs"/>
              </a:rPr>
              <a:t>持續不斷</a:t>
            </a:r>
            <a:r>
              <a:rPr lang="en-US" altLang="zh-TW" sz="1200" b="1" kern="1200" dirty="0" smtClean="0">
                <a:solidFill>
                  <a:schemeClr val="tx1"/>
                </a:solidFill>
                <a:effectLst/>
                <a:latin typeface="+mn-lt"/>
                <a:ea typeface="+mn-ea"/>
                <a:cs typeface="+mn-cs"/>
              </a:rPr>
              <a:t> Ping </a:t>
            </a:r>
            <a:r>
              <a:rPr lang="zh-TW" altLang="zh-TW" sz="1200" b="1" kern="1200" dirty="0" smtClean="0">
                <a:solidFill>
                  <a:schemeClr val="tx1"/>
                </a:solidFill>
                <a:effectLst/>
                <a:latin typeface="+mn-lt"/>
                <a:ea typeface="+mn-ea"/>
                <a:cs typeface="+mn-cs"/>
              </a:rPr>
              <a:t>主機</a:t>
            </a:r>
            <a:endParaRPr lang="zh-TW"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有時候在測試與檢修網路時，我們需要持續監看網路是否正常，這時候可以加上</a:t>
            </a:r>
            <a:r>
              <a:rPr lang="en-US" altLang="zh-TW" sz="1200" kern="1200" dirty="0" smtClean="0">
                <a:solidFill>
                  <a:schemeClr val="tx1"/>
                </a:solidFill>
                <a:effectLst/>
                <a:latin typeface="+mn-lt"/>
                <a:ea typeface="+mn-ea"/>
                <a:cs typeface="+mn-cs"/>
              </a:rPr>
              <a:t> -t </a:t>
            </a:r>
            <a:r>
              <a:rPr lang="zh-TW" altLang="zh-TW" sz="1200" kern="1200" dirty="0" smtClean="0">
                <a:solidFill>
                  <a:schemeClr val="tx1"/>
                </a:solidFill>
                <a:effectLst/>
                <a:latin typeface="+mn-lt"/>
                <a:ea typeface="+mn-ea"/>
                <a:cs typeface="+mn-cs"/>
              </a:rPr>
              <a:t>參數，讓</a:t>
            </a:r>
            <a:r>
              <a:rPr lang="en-US" altLang="zh-TW" sz="1200" kern="1200" dirty="0" smtClean="0">
                <a:solidFill>
                  <a:schemeClr val="tx1"/>
                </a:solidFill>
                <a:effectLst/>
                <a:latin typeface="+mn-lt"/>
                <a:ea typeface="+mn-ea"/>
                <a:cs typeface="+mn-cs"/>
              </a:rPr>
              <a:t> ping </a:t>
            </a:r>
            <a:r>
              <a:rPr lang="zh-TW" altLang="zh-TW" sz="1200" kern="1200" dirty="0" smtClean="0">
                <a:solidFill>
                  <a:schemeClr val="tx1"/>
                </a:solidFill>
                <a:effectLst/>
                <a:latin typeface="+mn-lt"/>
                <a:ea typeface="+mn-ea"/>
                <a:cs typeface="+mn-cs"/>
              </a:rPr>
              <a:t>持續不斷的</a:t>
            </a:r>
            <a:r>
              <a:rPr lang="en-US" altLang="zh-TW" sz="1200" kern="1200" dirty="0" smtClean="0">
                <a:solidFill>
                  <a:schemeClr val="tx1"/>
                </a:solidFill>
                <a:effectLst/>
                <a:latin typeface="+mn-lt"/>
                <a:ea typeface="+mn-ea"/>
                <a:cs typeface="+mn-cs"/>
              </a:rPr>
              <a:t> ping </a:t>
            </a:r>
            <a:r>
              <a:rPr lang="zh-TW" altLang="zh-TW" sz="1200" kern="1200" dirty="0" smtClean="0">
                <a:solidFill>
                  <a:schemeClr val="tx1"/>
                </a:solidFill>
                <a:effectLst/>
                <a:latin typeface="+mn-lt"/>
                <a:ea typeface="+mn-ea"/>
                <a:cs typeface="+mn-cs"/>
              </a:rPr>
              <a:t>特定主機，直到手動按下</a:t>
            </a:r>
            <a:r>
              <a:rPr lang="en-US" altLang="zh-TW" sz="1200" kern="1200" dirty="0" smtClean="0">
                <a:solidFill>
                  <a:schemeClr val="tx1"/>
                </a:solidFill>
                <a:effectLst/>
                <a:latin typeface="+mn-lt"/>
                <a:ea typeface="+mn-ea"/>
                <a:cs typeface="+mn-cs"/>
              </a:rPr>
              <a:t> Ctrl + c </a:t>
            </a:r>
            <a:r>
              <a:rPr lang="zh-TW" altLang="zh-TW" sz="1200" kern="1200" dirty="0" smtClean="0">
                <a:solidFill>
                  <a:schemeClr val="tx1"/>
                </a:solidFill>
                <a:effectLst/>
                <a:latin typeface="+mn-lt"/>
                <a:ea typeface="+mn-ea"/>
                <a:cs typeface="+mn-cs"/>
              </a:rPr>
              <a:t>為止：</a:t>
            </a:r>
          </a:p>
          <a:p>
            <a:r>
              <a:rPr lang="en-US" altLang="zh-TW" sz="1200" kern="1200" dirty="0" smtClean="0">
                <a:solidFill>
                  <a:schemeClr val="tx1"/>
                </a:solidFill>
                <a:effectLst/>
                <a:latin typeface="+mn-lt"/>
                <a:ea typeface="+mn-ea"/>
                <a:cs typeface="+mn-cs"/>
              </a:rPr>
              <a:t>ping -t blog.gtwang.org</a:t>
            </a:r>
            <a:endParaRPr lang="zh-TW"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這個狀況其實很常會遇到，在網路不通時我們會檢查各種可能出問題的地方，例如防火牆是否有設定錯誤、網路卡是否正常、網路線是否脫落、路由器是否當機等等，在檢查與修正之前我們通常會先執行這種持續性的</a:t>
            </a:r>
            <a:r>
              <a:rPr lang="en-US" altLang="zh-TW" sz="1200" kern="1200" dirty="0" smtClean="0">
                <a:solidFill>
                  <a:schemeClr val="tx1"/>
                </a:solidFill>
                <a:effectLst/>
                <a:latin typeface="+mn-lt"/>
                <a:ea typeface="+mn-ea"/>
                <a:cs typeface="+mn-cs"/>
              </a:rPr>
              <a:t> ping </a:t>
            </a:r>
            <a:r>
              <a:rPr lang="zh-TW" altLang="zh-TW" sz="1200" kern="1200" dirty="0" smtClean="0">
                <a:solidFill>
                  <a:schemeClr val="tx1"/>
                </a:solidFill>
                <a:effectLst/>
                <a:latin typeface="+mn-lt"/>
                <a:ea typeface="+mn-ea"/>
                <a:cs typeface="+mn-cs"/>
              </a:rPr>
              <a:t>指令（通常這時候是沒有回應的），然後才進行各種嘗試，直到</a:t>
            </a:r>
            <a:r>
              <a:rPr lang="en-US" altLang="zh-TW" sz="1200" kern="1200" dirty="0" smtClean="0">
                <a:solidFill>
                  <a:schemeClr val="tx1"/>
                </a:solidFill>
                <a:effectLst/>
                <a:latin typeface="+mn-lt"/>
                <a:ea typeface="+mn-ea"/>
                <a:cs typeface="+mn-cs"/>
              </a:rPr>
              <a:t> ping </a:t>
            </a:r>
            <a:r>
              <a:rPr lang="zh-TW" altLang="zh-TW" sz="1200" kern="1200" dirty="0" smtClean="0">
                <a:solidFill>
                  <a:schemeClr val="tx1"/>
                </a:solidFill>
                <a:effectLst/>
                <a:latin typeface="+mn-lt"/>
                <a:ea typeface="+mn-ea"/>
                <a:cs typeface="+mn-cs"/>
              </a:rPr>
              <a:t>的結果出現回應為止。</a:t>
            </a:r>
          </a:p>
          <a:p>
            <a:r>
              <a:rPr lang="en-US" altLang="zh-TW" sz="1200" b="1" kern="1200" dirty="0" smtClean="0">
                <a:solidFill>
                  <a:schemeClr val="tx1"/>
                </a:solidFill>
                <a:effectLst/>
                <a:latin typeface="+mn-lt"/>
                <a:ea typeface="+mn-ea"/>
                <a:cs typeface="+mn-cs"/>
              </a:rPr>
              <a:t>IPv4 </a:t>
            </a:r>
            <a:r>
              <a:rPr lang="zh-TW" altLang="zh-TW" sz="1200" b="1" kern="1200" dirty="0" smtClean="0">
                <a:solidFill>
                  <a:schemeClr val="tx1"/>
                </a:solidFill>
                <a:effectLst/>
                <a:latin typeface="+mn-lt"/>
                <a:ea typeface="+mn-ea"/>
                <a:cs typeface="+mn-cs"/>
              </a:rPr>
              <a:t>與</a:t>
            </a:r>
            <a:r>
              <a:rPr lang="en-US" altLang="zh-TW" sz="1200" b="1" kern="1200" dirty="0" smtClean="0">
                <a:solidFill>
                  <a:schemeClr val="tx1"/>
                </a:solidFill>
                <a:effectLst/>
                <a:latin typeface="+mn-lt"/>
                <a:ea typeface="+mn-ea"/>
                <a:cs typeface="+mn-cs"/>
              </a:rPr>
              <a:t> IPv6</a:t>
            </a:r>
            <a:endParaRPr lang="zh-TW"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如果要針對測試</a:t>
            </a:r>
            <a:r>
              <a:rPr lang="en-US" altLang="zh-TW" sz="1200" kern="1200" dirty="0" smtClean="0">
                <a:solidFill>
                  <a:schemeClr val="tx1"/>
                </a:solidFill>
                <a:effectLst/>
                <a:latin typeface="+mn-lt"/>
                <a:ea typeface="+mn-ea"/>
                <a:cs typeface="+mn-cs"/>
              </a:rPr>
              <a:t> IPv4 </a:t>
            </a:r>
            <a:r>
              <a:rPr lang="zh-TW" altLang="zh-TW" sz="1200" kern="1200" dirty="0" smtClean="0">
                <a:solidFill>
                  <a:schemeClr val="tx1"/>
                </a:solidFill>
                <a:effectLst/>
                <a:latin typeface="+mn-lt"/>
                <a:ea typeface="+mn-ea"/>
                <a:cs typeface="+mn-cs"/>
              </a:rPr>
              <a:t>的位址進行測試，可以使用</a:t>
            </a:r>
            <a:r>
              <a:rPr lang="en-US" altLang="zh-TW" sz="1200" kern="1200" dirty="0" smtClean="0">
                <a:solidFill>
                  <a:schemeClr val="tx1"/>
                </a:solidFill>
                <a:effectLst/>
                <a:latin typeface="+mn-lt"/>
                <a:ea typeface="+mn-ea"/>
                <a:cs typeface="+mn-cs"/>
              </a:rPr>
              <a:t> -4 </a:t>
            </a:r>
            <a:r>
              <a:rPr lang="zh-TW" altLang="zh-TW" sz="1200" kern="1200" dirty="0" smtClean="0">
                <a:solidFill>
                  <a:schemeClr val="tx1"/>
                </a:solidFill>
                <a:effectLst/>
                <a:latin typeface="+mn-lt"/>
                <a:ea typeface="+mn-ea"/>
                <a:cs typeface="+mn-cs"/>
              </a:rPr>
              <a:t>參數：</a:t>
            </a:r>
          </a:p>
          <a:p>
            <a:r>
              <a:rPr lang="en-US" altLang="zh-TW" sz="1200" kern="1200" dirty="0" smtClean="0">
                <a:solidFill>
                  <a:schemeClr val="tx1"/>
                </a:solidFill>
                <a:effectLst/>
                <a:latin typeface="+mn-lt"/>
                <a:ea typeface="+mn-ea"/>
                <a:cs typeface="+mn-cs"/>
              </a:rPr>
              <a:t>ping -4 blog.gtwang.org</a:t>
            </a:r>
            <a:endParaRPr lang="zh-TW"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而若要測試</a:t>
            </a:r>
            <a:r>
              <a:rPr lang="en-US" altLang="zh-TW" sz="1200" kern="1200" dirty="0" smtClean="0">
                <a:solidFill>
                  <a:schemeClr val="tx1"/>
                </a:solidFill>
                <a:effectLst/>
                <a:latin typeface="+mn-lt"/>
                <a:ea typeface="+mn-ea"/>
                <a:cs typeface="+mn-cs"/>
              </a:rPr>
              <a:t> IPv6 </a:t>
            </a:r>
            <a:r>
              <a:rPr lang="zh-TW" altLang="zh-TW" sz="1200" kern="1200" dirty="0" smtClean="0">
                <a:solidFill>
                  <a:schemeClr val="tx1"/>
                </a:solidFill>
                <a:effectLst/>
                <a:latin typeface="+mn-lt"/>
                <a:ea typeface="+mn-ea"/>
                <a:cs typeface="+mn-cs"/>
              </a:rPr>
              <a:t>的位址，則可使用</a:t>
            </a:r>
            <a:r>
              <a:rPr lang="en-US" altLang="zh-TW" sz="1200" kern="1200" dirty="0" smtClean="0">
                <a:solidFill>
                  <a:schemeClr val="tx1"/>
                </a:solidFill>
                <a:effectLst/>
                <a:latin typeface="+mn-lt"/>
                <a:ea typeface="+mn-ea"/>
                <a:cs typeface="+mn-cs"/>
              </a:rPr>
              <a:t> -6 </a:t>
            </a:r>
            <a:r>
              <a:rPr lang="zh-TW" altLang="zh-TW" sz="1200" kern="1200" dirty="0" smtClean="0">
                <a:solidFill>
                  <a:schemeClr val="tx1"/>
                </a:solidFill>
                <a:effectLst/>
                <a:latin typeface="+mn-lt"/>
                <a:ea typeface="+mn-ea"/>
                <a:cs typeface="+mn-cs"/>
              </a:rPr>
              <a:t>參數：</a:t>
            </a:r>
          </a:p>
          <a:p>
            <a:r>
              <a:rPr lang="en-US" altLang="zh-TW" sz="1200" kern="1200" dirty="0" smtClean="0">
                <a:solidFill>
                  <a:schemeClr val="tx1"/>
                </a:solidFill>
                <a:effectLst/>
                <a:latin typeface="+mn-lt"/>
                <a:ea typeface="+mn-ea"/>
                <a:cs typeface="+mn-cs"/>
              </a:rPr>
              <a:t>ping -6 blog.gtwang.org</a:t>
            </a:r>
            <a:endParaRPr lang="zh-TW" altLang="zh-TW" sz="1200" kern="1200" dirty="0" smtClean="0">
              <a:solidFill>
                <a:schemeClr val="tx1"/>
              </a:solidFill>
              <a:effectLst/>
              <a:latin typeface="+mn-lt"/>
              <a:ea typeface="+mn-ea"/>
              <a:cs typeface="+mn-cs"/>
            </a:endParaRPr>
          </a:p>
          <a:p>
            <a:r>
              <a:rPr lang="zh-TW" altLang="zh-TW" sz="1200" b="1" kern="1200" dirty="0" smtClean="0">
                <a:solidFill>
                  <a:schemeClr val="tx1"/>
                </a:solidFill>
                <a:effectLst/>
                <a:latin typeface="+mn-lt"/>
                <a:ea typeface="+mn-ea"/>
                <a:cs typeface="+mn-cs"/>
              </a:rPr>
              <a:t>查詢</a:t>
            </a:r>
            <a:r>
              <a:rPr lang="en-US" altLang="zh-TW" sz="1200" b="1" kern="1200" dirty="0" smtClean="0">
                <a:solidFill>
                  <a:schemeClr val="tx1"/>
                </a:solidFill>
                <a:effectLst/>
                <a:latin typeface="+mn-lt"/>
                <a:ea typeface="+mn-ea"/>
                <a:cs typeface="+mn-cs"/>
              </a:rPr>
              <a:t> IP </a:t>
            </a:r>
            <a:r>
              <a:rPr lang="zh-TW" altLang="zh-TW" sz="1200" b="1" kern="1200" dirty="0" smtClean="0">
                <a:solidFill>
                  <a:schemeClr val="tx1"/>
                </a:solidFill>
                <a:effectLst/>
                <a:latin typeface="+mn-lt"/>
                <a:ea typeface="+mn-ea"/>
                <a:cs typeface="+mn-cs"/>
              </a:rPr>
              <a:t>位址反解</a:t>
            </a:r>
            <a:endParaRPr lang="zh-TW"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加上</a:t>
            </a:r>
            <a:r>
              <a:rPr lang="en-US" altLang="zh-TW" sz="1200" kern="1200" dirty="0" smtClean="0">
                <a:solidFill>
                  <a:schemeClr val="tx1"/>
                </a:solidFill>
                <a:effectLst/>
                <a:latin typeface="+mn-lt"/>
                <a:ea typeface="+mn-ea"/>
                <a:cs typeface="+mn-cs"/>
              </a:rPr>
              <a:t> -a </a:t>
            </a:r>
            <a:r>
              <a:rPr lang="zh-TW" altLang="zh-TW" sz="1200" kern="1200" dirty="0" smtClean="0">
                <a:solidFill>
                  <a:schemeClr val="tx1"/>
                </a:solidFill>
                <a:effectLst/>
                <a:latin typeface="+mn-lt"/>
                <a:ea typeface="+mn-ea"/>
                <a:cs typeface="+mn-cs"/>
              </a:rPr>
              <a:t>參數時，可以讓</a:t>
            </a:r>
            <a:r>
              <a:rPr lang="en-US" altLang="zh-TW" sz="1200" kern="1200" dirty="0" smtClean="0">
                <a:solidFill>
                  <a:schemeClr val="tx1"/>
                </a:solidFill>
                <a:effectLst/>
                <a:latin typeface="+mn-lt"/>
                <a:ea typeface="+mn-ea"/>
                <a:cs typeface="+mn-cs"/>
              </a:rPr>
              <a:t> ping </a:t>
            </a:r>
            <a:r>
              <a:rPr lang="zh-TW" altLang="zh-TW" sz="1200" kern="1200" dirty="0" smtClean="0">
                <a:solidFill>
                  <a:schemeClr val="tx1"/>
                </a:solidFill>
                <a:effectLst/>
                <a:latin typeface="+mn-lt"/>
                <a:ea typeface="+mn-ea"/>
                <a:cs typeface="+mn-cs"/>
              </a:rPr>
              <a:t>自動查詢</a:t>
            </a:r>
            <a:r>
              <a:rPr lang="en-US" altLang="zh-TW" sz="1200" kern="1200" dirty="0" smtClean="0">
                <a:solidFill>
                  <a:schemeClr val="tx1"/>
                </a:solidFill>
                <a:effectLst/>
                <a:latin typeface="+mn-lt"/>
                <a:ea typeface="+mn-ea"/>
                <a:cs typeface="+mn-cs"/>
              </a:rPr>
              <a:t> IP </a:t>
            </a:r>
            <a:r>
              <a:rPr lang="zh-TW" altLang="zh-TW" sz="1200" kern="1200" dirty="0" smtClean="0">
                <a:solidFill>
                  <a:schemeClr val="tx1"/>
                </a:solidFill>
                <a:effectLst/>
                <a:latin typeface="+mn-lt"/>
                <a:ea typeface="+mn-ea"/>
                <a:cs typeface="+mn-cs"/>
              </a:rPr>
              <a:t>位址的</a:t>
            </a:r>
            <a:r>
              <a:rPr lang="en-US" altLang="zh-TW" sz="1200" kern="1200" dirty="0" smtClean="0">
                <a:solidFill>
                  <a:schemeClr val="tx1"/>
                </a:solidFill>
                <a:effectLst/>
                <a:latin typeface="+mn-lt"/>
                <a:ea typeface="+mn-ea"/>
                <a:cs typeface="+mn-cs"/>
              </a:rPr>
              <a:t> DNS </a:t>
            </a:r>
            <a:r>
              <a:rPr lang="zh-TW" altLang="zh-TW" sz="1200" kern="1200" dirty="0" smtClean="0">
                <a:solidFill>
                  <a:schemeClr val="tx1"/>
                </a:solidFill>
                <a:effectLst/>
                <a:latin typeface="+mn-lt"/>
                <a:ea typeface="+mn-ea"/>
                <a:cs typeface="+mn-cs"/>
              </a:rPr>
              <a:t>反解名稱。</a:t>
            </a:r>
          </a:p>
          <a:p>
            <a:r>
              <a:rPr lang="en-US" altLang="zh-TW" sz="1200" kern="1200" dirty="0" smtClean="0">
                <a:solidFill>
                  <a:schemeClr val="tx1"/>
                </a:solidFill>
                <a:effectLst/>
                <a:latin typeface="+mn-lt"/>
                <a:ea typeface="+mn-ea"/>
                <a:cs typeface="+mn-cs"/>
              </a:rPr>
              <a:t>ping -a 45.118.135.69</a:t>
            </a:r>
            <a:endParaRPr lang="zh-TW" altLang="zh-TW" sz="1200" kern="1200" dirty="0" smtClean="0">
              <a:solidFill>
                <a:schemeClr val="tx1"/>
              </a:solidFill>
              <a:effectLst/>
              <a:latin typeface="+mn-lt"/>
              <a:ea typeface="+mn-ea"/>
              <a:cs typeface="+mn-cs"/>
            </a:endParaRPr>
          </a:p>
          <a:p>
            <a:r>
              <a:rPr lang="zh-TW" altLang="zh-TW" sz="1200" b="1" kern="1200" dirty="0" smtClean="0">
                <a:solidFill>
                  <a:schemeClr val="tx1"/>
                </a:solidFill>
                <a:effectLst/>
                <a:latin typeface="+mn-lt"/>
                <a:ea typeface="+mn-ea"/>
                <a:cs typeface="+mn-cs"/>
              </a:rPr>
              <a:t>指定封包大小</a:t>
            </a:r>
            <a:endParaRPr lang="zh-TW" altLang="zh-TW" sz="1200" kern="1200" dirty="0" smtClean="0">
              <a:solidFill>
                <a:schemeClr val="tx1"/>
              </a:solidFill>
              <a:effectLst/>
              <a:latin typeface="+mn-lt"/>
              <a:ea typeface="+mn-ea"/>
              <a:cs typeface="+mn-cs"/>
            </a:endParaRPr>
          </a:p>
          <a:p>
            <a:r>
              <a:rPr lang="en-US" altLang="zh-TW" sz="1200" kern="1200" dirty="0" smtClean="0">
                <a:solidFill>
                  <a:schemeClr val="tx1"/>
                </a:solidFill>
                <a:effectLst/>
                <a:latin typeface="+mn-lt"/>
                <a:ea typeface="+mn-ea"/>
                <a:cs typeface="+mn-cs"/>
              </a:rPr>
              <a:t>ping </a:t>
            </a:r>
            <a:r>
              <a:rPr lang="zh-TW" altLang="zh-TW" sz="1200" kern="1200" dirty="0" smtClean="0">
                <a:solidFill>
                  <a:schemeClr val="tx1"/>
                </a:solidFill>
                <a:effectLst/>
                <a:latin typeface="+mn-lt"/>
                <a:ea typeface="+mn-ea"/>
                <a:cs typeface="+mn-cs"/>
              </a:rPr>
              <a:t>預設發出的</a:t>
            </a:r>
            <a:r>
              <a:rPr lang="en-US" altLang="zh-TW" sz="1200" kern="1200" dirty="0" smtClean="0">
                <a:solidFill>
                  <a:schemeClr val="tx1"/>
                </a:solidFill>
                <a:effectLst/>
                <a:latin typeface="+mn-lt"/>
                <a:ea typeface="+mn-ea"/>
                <a:cs typeface="+mn-cs"/>
              </a:rPr>
              <a:t> ICMP ECHO_REQUEST </a:t>
            </a:r>
            <a:r>
              <a:rPr lang="zh-TW" altLang="zh-TW" sz="1200" kern="1200" dirty="0" smtClean="0">
                <a:solidFill>
                  <a:schemeClr val="tx1"/>
                </a:solidFill>
                <a:effectLst/>
                <a:latin typeface="+mn-lt"/>
                <a:ea typeface="+mn-ea"/>
                <a:cs typeface="+mn-cs"/>
              </a:rPr>
              <a:t>封包大小是</a:t>
            </a:r>
            <a:r>
              <a:rPr lang="en-US" altLang="zh-TW" sz="1200" kern="1200" dirty="0" smtClean="0">
                <a:solidFill>
                  <a:schemeClr val="tx1"/>
                </a:solidFill>
                <a:effectLst/>
                <a:latin typeface="+mn-lt"/>
                <a:ea typeface="+mn-ea"/>
                <a:cs typeface="+mn-cs"/>
              </a:rPr>
              <a:t> 32 </a:t>
            </a:r>
            <a:r>
              <a:rPr lang="zh-TW" altLang="zh-TW" sz="1200" kern="1200" dirty="0" smtClean="0">
                <a:solidFill>
                  <a:schemeClr val="tx1"/>
                </a:solidFill>
                <a:effectLst/>
                <a:latin typeface="+mn-lt"/>
                <a:ea typeface="+mn-ea"/>
                <a:cs typeface="+mn-cs"/>
              </a:rPr>
              <a:t>位元組，我們可以透過</a:t>
            </a:r>
            <a:r>
              <a:rPr lang="en-US" altLang="zh-TW" sz="1200" kern="1200" dirty="0" smtClean="0">
                <a:solidFill>
                  <a:schemeClr val="tx1"/>
                </a:solidFill>
                <a:effectLst/>
                <a:latin typeface="+mn-lt"/>
                <a:ea typeface="+mn-ea"/>
                <a:cs typeface="+mn-cs"/>
              </a:rPr>
              <a:t> -l </a:t>
            </a:r>
            <a:r>
              <a:rPr lang="zh-TW" altLang="zh-TW" sz="1200" kern="1200" dirty="0" smtClean="0">
                <a:solidFill>
                  <a:schemeClr val="tx1"/>
                </a:solidFill>
                <a:effectLst/>
                <a:latin typeface="+mn-lt"/>
                <a:ea typeface="+mn-ea"/>
                <a:cs typeface="+mn-cs"/>
              </a:rPr>
              <a:t>參數自行指定大小：</a:t>
            </a:r>
          </a:p>
          <a:p>
            <a:r>
              <a:rPr lang="en-US" altLang="zh-TW" sz="1200" kern="1200" dirty="0" smtClean="0">
                <a:solidFill>
                  <a:schemeClr val="tx1"/>
                </a:solidFill>
                <a:effectLst/>
                <a:latin typeface="+mn-lt"/>
                <a:ea typeface="+mn-ea"/>
                <a:cs typeface="+mn-cs"/>
              </a:rPr>
              <a:t>ping -l 800 blog.gtwang.org</a:t>
            </a:r>
            <a:endParaRPr lang="zh-TW" altLang="zh-TW" sz="1200" kern="1200" dirty="0" smtClean="0">
              <a:solidFill>
                <a:schemeClr val="tx1"/>
              </a:solidFill>
              <a:effectLst/>
              <a:latin typeface="+mn-lt"/>
              <a:ea typeface="+mn-ea"/>
              <a:cs typeface="+mn-cs"/>
            </a:endParaRPr>
          </a:p>
          <a:p>
            <a:r>
              <a:rPr lang="zh-TW" altLang="zh-TW" sz="1200" b="1" kern="1200" dirty="0" smtClean="0">
                <a:solidFill>
                  <a:schemeClr val="tx1"/>
                </a:solidFill>
                <a:effectLst/>
                <a:latin typeface="+mn-lt"/>
                <a:ea typeface="+mn-ea"/>
                <a:cs typeface="+mn-cs"/>
              </a:rPr>
              <a:t>禁止切割封包</a:t>
            </a:r>
            <a:endParaRPr lang="zh-TW"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在某些網路中，太大的封包會被切割成多個小封包後再傳送，若要禁止封包被分割，可以加上</a:t>
            </a:r>
            <a:r>
              <a:rPr lang="en-US" altLang="zh-TW" sz="1200" kern="1200" dirty="0" smtClean="0">
                <a:solidFill>
                  <a:schemeClr val="tx1"/>
                </a:solidFill>
                <a:effectLst/>
                <a:latin typeface="+mn-lt"/>
                <a:ea typeface="+mn-ea"/>
                <a:cs typeface="+mn-cs"/>
              </a:rPr>
              <a:t> -f </a:t>
            </a:r>
            <a:r>
              <a:rPr lang="zh-TW" altLang="zh-TW" sz="1200" kern="1200" dirty="0" smtClean="0">
                <a:solidFill>
                  <a:schemeClr val="tx1"/>
                </a:solidFill>
                <a:effectLst/>
                <a:latin typeface="+mn-lt"/>
                <a:ea typeface="+mn-ea"/>
                <a:cs typeface="+mn-cs"/>
              </a:rPr>
              <a:t>參數，通常會配合</a:t>
            </a:r>
            <a:r>
              <a:rPr lang="en-US" altLang="zh-TW" sz="1200" kern="1200" dirty="0" smtClean="0">
                <a:solidFill>
                  <a:schemeClr val="tx1"/>
                </a:solidFill>
                <a:effectLst/>
                <a:latin typeface="+mn-lt"/>
                <a:ea typeface="+mn-ea"/>
                <a:cs typeface="+mn-cs"/>
              </a:rPr>
              <a:t> -l </a:t>
            </a:r>
            <a:r>
              <a:rPr lang="zh-TW" altLang="zh-TW" sz="1200" kern="1200" dirty="0" smtClean="0">
                <a:solidFill>
                  <a:schemeClr val="tx1"/>
                </a:solidFill>
                <a:effectLst/>
                <a:latin typeface="+mn-lt"/>
                <a:ea typeface="+mn-ea"/>
                <a:cs typeface="+mn-cs"/>
              </a:rPr>
              <a:t>參數一起使用：</a:t>
            </a:r>
          </a:p>
          <a:p>
            <a:r>
              <a:rPr lang="en-US" altLang="zh-TW" sz="1200" kern="1200" dirty="0" smtClean="0">
                <a:solidFill>
                  <a:schemeClr val="tx1"/>
                </a:solidFill>
                <a:effectLst/>
                <a:latin typeface="+mn-lt"/>
                <a:ea typeface="+mn-ea"/>
                <a:cs typeface="+mn-cs"/>
              </a:rPr>
              <a:t>ping -l 1200 -f blog.gtwang.org</a:t>
            </a:r>
            <a:endParaRPr lang="zh-TW" altLang="zh-TW" sz="1200" kern="1200" dirty="0" smtClean="0">
              <a:solidFill>
                <a:schemeClr val="tx1"/>
              </a:solidFill>
              <a:effectLst/>
              <a:latin typeface="+mn-lt"/>
              <a:ea typeface="+mn-ea"/>
              <a:cs typeface="+mn-cs"/>
            </a:endParaRPr>
          </a:p>
          <a:p>
            <a:r>
              <a:rPr lang="zh-TW" altLang="zh-TW" sz="1200" b="1" kern="1200" dirty="0" smtClean="0">
                <a:solidFill>
                  <a:schemeClr val="tx1"/>
                </a:solidFill>
                <a:effectLst/>
                <a:latin typeface="+mn-lt"/>
                <a:ea typeface="+mn-ea"/>
                <a:cs typeface="+mn-cs"/>
              </a:rPr>
              <a:t>其他進階參數</a:t>
            </a:r>
            <a:endParaRPr lang="zh-TW"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若要查詢</a:t>
            </a:r>
            <a:r>
              <a:rPr lang="en-US" altLang="zh-TW" sz="1200" kern="1200" dirty="0" smtClean="0">
                <a:solidFill>
                  <a:schemeClr val="tx1"/>
                </a:solidFill>
                <a:effectLst/>
                <a:latin typeface="+mn-lt"/>
                <a:ea typeface="+mn-ea"/>
                <a:cs typeface="+mn-cs"/>
              </a:rPr>
              <a:t> ping </a:t>
            </a:r>
            <a:r>
              <a:rPr lang="zh-TW" altLang="zh-TW" sz="1200" kern="1200" dirty="0" smtClean="0">
                <a:solidFill>
                  <a:schemeClr val="tx1"/>
                </a:solidFill>
                <a:effectLst/>
                <a:latin typeface="+mn-lt"/>
                <a:ea typeface="+mn-ea"/>
                <a:cs typeface="+mn-cs"/>
              </a:rPr>
              <a:t>其他更進階的參數，可以使用</a:t>
            </a:r>
            <a:r>
              <a:rPr lang="en-US" altLang="zh-TW" sz="1200" kern="1200" dirty="0" smtClean="0">
                <a:solidFill>
                  <a:schemeClr val="tx1"/>
                </a:solidFill>
                <a:effectLst/>
                <a:latin typeface="+mn-lt"/>
                <a:ea typeface="+mn-ea"/>
                <a:cs typeface="+mn-cs"/>
              </a:rPr>
              <a:t> -h </a:t>
            </a:r>
            <a:r>
              <a:rPr lang="zh-TW" altLang="zh-TW" sz="1200" kern="1200" dirty="0" smtClean="0">
                <a:solidFill>
                  <a:schemeClr val="tx1"/>
                </a:solidFill>
                <a:effectLst/>
                <a:latin typeface="+mn-lt"/>
                <a:ea typeface="+mn-ea"/>
                <a:cs typeface="+mn-cs"/>
              </a:rPr>
              <a:t>來查詢：</a:t>
            </a:r>
          </a:p>
          <a:p>
            <a:r>
              <a:rPr lang="en-US" altLang="zh-TW" sz="1200" kern="1200" dirty="0" smtClean="0">
                <a:solidFill>
                  <a:schemeClr val="tx1"/>
                </a:solidFill>
                <a:effectLst/>
                <a:latin typeface="+mn-lt"/>
                <a:ea typeface="+mn-ea"/>
                <a:cs typeface="+mn-cs"/>
              </a:rPr>
              <a:t>ping -h</a:t>
            </a:r>
            <a:endParaRPr lang="zh-TW" altLang="zh-TW" sz="1200" kern="1200" dirty="0" smtClean="0">
              <a:solidFill>
                <a:schemeClr val="tx1"/>
              </a:solidFill>
              <a:effectLst/>
              <a:latin typeface="+mn-lt"/>
              <a:ea typeface="+mn-ea"/>
              <a:cs typeface="+mn-cs"/>
            </a:endParaRPr>
          </a:p>
          <a:p>
            <a:r>
              <a:rPr lang="en-US" altLang="zh-TW" sz="1200" b="1" kern="1200" dirty="0" smtClean="0">
                <a:solidFill>
                  <a:schemeClr val="tx1"/>
                </a:solidFill>
                <a:effectLst/>
                <a:latin typeface="+mn-lt"/>
                <a:ea typeface="+mn-ea"/>
                <a:cs typeface="+mn-cs"/>
              </a:rPr>
              <a:t>Linux </a:t>
            </a:r>
            <a:r>
              <a:rPr lang="zh-TW" altLang="zh-TW" sz="1200" b="1" kern="1200" dirty="0" smtClean="0">
                <a:solidFill>
                  <a:schemeClr val="tx1"/>
                </a:solidFill>
                <a:effectLst/>
                <a:latin typeface="+mn-lt"/>
                <a:ea typeface="+mn-ea"/>
                <a:cs typeface="+mn-cs"/>
              </a:rPr>
              <a:t>與</a:t>
            </a:r>
            <a:r>
              <a:rPr lang="en-US" altLang="zh-TW" sz="1200" b="1" kern="1200" dirty="0" smtClean="0">
                <a:solidFill>
                  <a:schemeClr val="tx1"/>
                </a:solidFill>
                <a:effectLst/>
                <a:latin typeface="+mn-lt"/>
                <a:ea typeface="+mn-ea"/>
                <a:cs typeface="+mn-cs"/>
              </a:rPr>
              <a:t> Mac OS X</a:t>
            </a:r>
            <a:endParaRPr lang="zh-TW" altLang="zh-TW" sz="1200" kern="1200" dirty="0" smtClean="0">
              <a:solidFill>
                <a:schemeClr val="tx1"/>
              </a:solidFill>
              <a:effectLst/>
              <a:latin typeface="+mn-lt"/>
              <a:ea typeface="+mn-ea"/>
              <a:cs typeface="+mn-cs"/>
            </a:endParaRPr>
          </a:p>
          <a:p>
            <a:r>
              <a:rPr lang="en-US" altLang="zh-TW" sz="1200" kern="1200" dirty="0" smtClean="0">
                <a:solidFill>
                  <a:schemeClr val="tx1"/>
                </a:solidFill>
                <a:effectLst/>
                <a:latin typeface="+mn-lt"/>
                <a:ea typeface="+mn-ea"/>
                <a:cs typeface="+mn-cs"/>
              </a:rPr>
              <a:t>Linux </a:t>
            </a:r>
            <a:r>
              <a:rPr lang="zh-TW" altLang="zh-TW" sz="1200" kern="1200" dirty="0" smtClean="0">
                <a:solidFill>
                  <a:schemeClr val="tx1"/>
                </a:solidFill>
                <a:effectLst/>
                <a:latin typeface="+mn-lt"/>
                <a:ea typeface="+mn-ea"/>
                <a:cs typeface="+mn-cs"/>
              </a:rPr>
              <a:t>與</a:t>
            </a:r>
            <a:r>
              <a:rPr lang="en-US" altLang="zh-TW" sz="1200" kern="1200" dirty="0" smtClean="0">
                <a:solidFill>
                  <a:schemeClr val="tx1"/>
                </a:solidFill>
                <a:effectLst/>
                <a:latin typeface="+mn-lt"/>
                <a:ea typeface="+mn-ea"/>
                <a:cs typeface="+mn-cs"/>
              </a:rPr>
              <a:t> Mac OS X </a:t>
            </a:r>
            <a:r>
              <a:rPr lang="zh-TW" altLang="zh-TW" sz="1200" kern="1200" dirty="0" smtClean="0">
                <a:solidFill>
                  <a:schemeClr val="tx1"/>
                </a:solidFill>
                <a:effectLst/>
                <a:latin typeface="+mn-lt"/>
                <a:ea typeface="+mn-ea"/>
                <a:cs typeface="+mn-cs"/>
              </a:rPr>
              <a:t>中的</a:t>
            </a:r>
            <a:r>
              <a:rPr lang="en-US" altLang="zh-TW" sz="1200" kern="1200" dirty="0" smtClean="0">
                <a:solidFill>
                  <a:schemeClr val="tx1"/>
                </a:solidFill>
                <a:effectLst/>
                <a:latin typeface="+mn-lt"/>
                <a:ea typeface="+mn-ea"/>
                <a:cs typeface="+mn-cs"/>
              </a:rPr>
              <a:t> ping </a:t>
            </a:r>
            <a:r>
              <a:rPr lang="zh-TW" altLang="zh-TW" sz="1200" kern="1200" dirty="0" smtClean="0">
                <a:solidFill>
                  <a:schemeClr val="tx1"/>
                </a:solidFill>
                <a:effectLst/>
                <a:latin typeface="+mn-lt"/>
                <a:ea typeface="+mn-ea"/>
                <a:cs typeface="+mn-cs"/>
              </a:rPr>
              <a:t>指令用法與</a:t>
            </a:r>
            <a:r>
              <a:rPr lang="en-US" altLang="zh-TW" sz="1200" kern="1200" dirty="0" smtClean="0">
                <a:solidFill>
                  <a:schemeClr val="tx1"/>
                </a:solidFill>
                <a:effectLst/>
                <a:latin typeface="+mn-lt"/>
                <a:ea typeface="+mn-ea"/>
                <a:cs typeface="+mn-cs"/>
              </a:rPr>
              <a:t> Windows </a:t>
            </a:r>
            <a:r>
              <a:rPr lang="zh-TW" altLang="zh-TW" sz="1200" kern="1200" dirty="0" smtClean="0">
                <a:solidFill>
                  <a:schemeClr val="tx1"/>
                </a:solidFill>
                <a:effectLst/>
                <a:latin typeface="+mn-lt"/>
                <a:ea typeface="+mn-ea"/>
                <a:cs typeface="+mn-cs"/>
              </a:rPr>
              <a:t>有些小差異，比較明顯的不同就是直接執行</a:t>
            </a:r>
            <a:r>
              <a:rPr lang="en-US" altLang="zh-TW" sz="1200" kern="1200" dirty="0" smtClean="0">
                <a:solidFill>
                  <a:schemeClr val="tx1"/>
                </a:solidFill>
                <a:effectLst/>
                <a:latin typeface="+mn-lt"/>
                <a:ea typeface="+mn-ea"/>
                <a:cs typeface="+mn-cs"/>
              </a:rPr>
              <a:t> ping </a:t>
            </a:r>
            <a:r>
              <a:rPr lang="zh-TW" altLang="zh-TW" sz="1200" kern="1200" dirty="0" smtClean="0">
                <a:solidFill>
                  <a:schemeClr val="tx1"/>
                </a:solidFill>
                <a:effectLst/>
                <a:latin typeface="+mn-lt"/>
                <a:ea typeface="+mn-ea"/>
                <a:cs typeface="+mn-cs"/>
              </a:rPr>
              <a:t>時，它會持續不斷的每秒</a:t>
            </a:r>
            <a:r>
              <a:rPr lang="en-US" altLang="zh-TW" sz="1200" kern="1200" dirty="0" smtClean="0">
                <a:solidFill>
                  <a:schemeClr val="tx1"/>
                </a:solidFill>
                <a:effectLst/>
                <a:latin typeface="+mn-lt"/>
                <a:ea typeface="+mn-ea"/>
                <a:cs typeface="+mn-cs"/>
              </a:rPr>
              <a:t> ping </a:t>
            </a:r>
            <a:r>
              <a:rPr lang="zh-TW" altLang="zh-TW" sz="1200" kern="1200" dirty="0" smtClean="0">
                <a:solidFill>
                  <a:schemeClr val="tx1"/>
                </a:solidFill>
                <a:effectLst/>
                <a:latin typeface="+mn-lt"/>
                <a:ea typeface="+mn-ea"/>
                <a:cs typeface="+mn-cs"/>
              </a:rPr>
              <a:t>一次指定的設備，直到按下</a:t>
            </a:r>
            <a:r>
              <a:rPr lang="en-US" altLang="zh-TW" sz="1200" kern="1200" dirty="0" smtClean="0">
                <a:solidFill>
                  <a:schemeClr val="tx1"/>
                </a:solidFill>
                <a:effectLst/>
                <a:latin typeface="+mn-lt"/>
                <a:ea typeface="+mn-ea"/>
                <a:cs typeface="+mn-cs"/>
              </a:rPr>
              <a:t> Ctrl + c </a:t>
            </a:r>
            <a:r>
              <a:rPr lang="zh-TW" altLang="zh-TW" sz="1200" kern="1200" dirty="0" smtClean="0">
                <a:solidFill>
                  <a:schemeClr val="tx1"/>
                </a:solidFill>
                <a:effectLst/>
                <a:latin typeface="+mn-lt"/>
                <a:ea typeface="+mn-ea"/>
                <a:cs typeface="+mn-cs"/>
              </a:rPr>
              <a:t>終止為止：</a:t>
            </a:r>
          </a:p>
          <a:p>
            <a:r>
              <a:rPr lang="en-US" altLang="zh-TW" sz="1200" kern="1200" dirty="0" smtClean="0">
                <a:solidFill>
                  <a:schemeClr val="tx1"/>
                </a:solidFill>
                <a:effectLst/>
                <a:latin typeface="+mn-lt"/>
                <a:ea typeface="+mn-ea"/>
                <a:cs typeface="+mn-cs"/>
              </a:rPr>
              <a:t>ping blog.gtwang.org</a:t>
            </a:r>
            <a:endParaRPr lang="zh-TW" altLang="zh-TW" sz="1200" kern="1200" dirty="0" smtClean="0">
              <a:solidFill>
                <a:schemeClr val="tx1"/>
              </a:solidFill>
              <a:effectLst/>
              <a:latin typeface="+mn-lt"/>
              <a:ea typeface="+mn-ea"/>
              <a:cs typeface="+mn-cs"/>
            </a:endParaRPr>
          </a:p>
          <a:p>
            <a:r>
              <a:rPr lang="en-US" altLang="zh-TW" sz="1200" b="1" kern="1200" dirty="0" smtClean="0">
                <a:solidFill>
                  <a:schemeClr val="tx1"/>
                </a:solidFill>
                <a:effectLst/>
                <a:latin typeface="+mn-lt"/>
                <a:ea typeface="+mn-ea"/>
                <a:cs typeface="+mn-cs"/>
              </a:rPr>
              <a:t>Mac OS X </a:t>
            </a:r>
            <a:r>
              <a:rPr lang="zh-TW" altLang="zh-TW" sz="1200" b="1" kern="1200" dirty="0" smtClean="0">
                <a:solidFill>
                  <a:schemeClr val="tx1"/>
                </a:solidFill>
                <a:effectLst/>
                <a:latin typeface="+mn-lt"/>
                <a:ea typeface="+mn-ea"/>
                <a:cs typeface="+mn-cs"/>
              </a:rPr>
              <a:t>終端機</a:t>
            </a:r>
            <a:endParaRPr lang="zh-TW"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不同系統的</a:t>
            </a:r>
            <a:r>
              <a:rPr lang="en-US" altLang="zh-TW" sz="1200" kern="1200" dirty="0" smtClean="0">
                <a:solidFill>
                  <a:schemeClr val="tx1"/>
                </a:solidFill>
                <a:effectLst/>
                <a:latin typeface="+mn-lt"/>
                <a:ea typeface="+mn-ea"/>
                <a:cs typeface="+mn-cs"/>
              </a:rPr>
              <a:t> ping </a:t>
            </a:r>
            <a:r>
              <a:rPr lang="zh-TW" altLang="zh-TW" sz="1200" kern="1200" dirty="0" smtClean="0">
                <a:solidFill>
                  <a:schemeClr val="tx1"/>
                </a:solidFill>
                <a:effectLst/>
                <a:latin typeface="+mn-lt"/>
                <a:ea typeface="+mn-ea"/>
                <a:cs typeface="+mn-cs"/>
              </a:rPr>
              <a:t>輸出格式也有些出入，不過呈現的內容都是一樣的。</a:t>
            </a:r>
          </a:p>
          <a:p>
            <a:r>
              <a:rPr lang="zh-TW" altLang="zh-TW" sz="1200" b="1" kern="1200" dirty="0" smtClean="0">
                <a:solidFill>
                  <a:schemeClr val="tx1"/>
                </a:solidFill>
                <a:effectLst/>
                <a:latin typeface="+mn-lt"/>
                <a:ea typeface="+mn-ea"/>
                <a:cs typeface="+mn-cs"/>
              </a:rPr>
              <a:t>指定</a:t>
            </a:r>
            <a:r>
              <a:rPr lang="en-US" altLang="zh-TW" sz="1200" b="1" kern="1200" dirty="0" smtClean="0">
                <a:solidFill>
                  <a:schemeClr val="tx1"/>
                </a:solidFill>
                <a:effectLst/>
                <a:latin typeface="+mn-lt"/>
                <a:ea typeface="+mn-ea"/>
                <a:cs typeface="+mn-cs"/>
              </a:rPr>
              <a:t> Ping </a:t>
            </a:r>
            <a:r>
              <a:rPr lang="zh-TW" altLang="zh-TW" sz="1200" b="1" kern="1200" dirty="0" smtClean="0">
                <a:solidFill>
                  <a:schemeClr val="tx1"/>
                </a:solidFill>
                <a:effectLst/>
                <a:latin typeface="+mn-lt"/>
                <a:ea typeface="+mn-ea"/>
                <a:cs typeface="+mn-cs"/>
              </a:rPr>
              <a:t>次數</a:t>
            </a:r>
            <a:endParaRPr lang="zh-TW"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若要指定發送的</a:t>
            </a:r>
            <a:r>
              <a:rPr lang="en-US" altLang="zh-TW" sz="1200" kern="1200" dirty="0" smtClean="0">
                <a:solidFill>
                  <a:schemeClr val="tx1"/>
                </a:solidFill>
                <a:effectLst/>
                <a:latin typeface="+mn-lt"/>
                <a:ea typeface="+mn-ea"/>
                <a:cs typeface="+mn-cs"/>
              </a:rPr>
              <a:t> ICMP ECHO_REQUEST </a:t>
            </a:r>
            <a:r>
              <a:rPr lang="zh-TW" altLang="zh-TW" sz="1200" kern="1200" dirty="0" smtClean="0">
                <a:solidFill>
                  <a:schemeClr val="tx1"/>
                </a:solidFill>
                <a:effectLst/>
                <a:latin typeface="+mn-lt"/>
                <a:ea typeface="+mn-ea"/>
                <a:cs typeface="+mn-cs"/>
              </a:rPr>
              <a:t>封包數，可以使用</a:t>
            </a:r>
            <a:r>
              <a:rPr lang="en-US" altLang="zh-TW" sz="1200" kern="1200" dirty="0" smtClean="0">
                <a:solidFill>
                  <a:schemeClr val="tx1"/>
                </a:solidFill>
                <a:effectLst/>
                <a:latin typeface="+mn-lt"/>
                <a:ea typeface="+mn-ea"/>
                <a:cs typeface="+mn-cs"/>
              </a:rPr>
              <a:t> -c </a:t>
            </a:r>
            <a:r>
              <a:rPr lang="zh-TW" altLang="zh-TW" sz="1200" kern="1200" dirty="0" smtClean="0">
                <a:solidFill>
                  <a:schemeClr val="tx1"/>
                </a:solidFill>
                <a:effectLst/>
                <a:latin typeface="+mn-lt"/>
                <a:ea typeface="+mn-ea"/>
                <a:cs typeface="+mn-cs"/>
              </a:rPr>
              <a:t>參數，例如仿照</a:t>
            </a:r>
            <a:r>
              <a:rPr lang="en-US" altLang="zh-TW" sz="1200" kern="1200" dirty="0" smtClean="0">
                <a:solidFill>
                  <a:schemeClr val="tx1"/>
                </a:solidFill>
                <a:effectLst/>
                <a:latin typeface="+mn-lt"/>
                <a:ea typeface="+mn-ea"/>
                <a:cs typeface="+mn-cs"/>
              </a:rPr>
              <a:t> Windows </a:t>
            </a:r>
            <a:r>
              <a:rPr lang="zh-TW" altLang="zh-TW" sz="1200" kern="1200" dirty="0" smtClean="0">
                <a:solidFill>
                  <a:schemeClr val="tx1"/>
                </a:solidFill>
                <a:effectLst/>
                <a:latin typeface="+mn-lt"/>
                <a:ea typeface="+mn-ea"/>
                <a:cs typeface="+mn-cs"/>
              </a:rPr>
              <a:t>下預設的方式，發出</a:t>
            </a:r>
            <a:r>
              <a:rPr lang="en-US" altLang="zh-TW" sz="1200" kern="1200" dirty="0" smtClean="0">
                <a:solidFill>
                  <a:schemeClr val="tx1"/>
                </a:solidFill>
                <a:effectLst/>
                <a:latin typeface="+mn-lt"/>
                <a:ea typeface="+mn-ea"/>
                <a:cs typeface="+mn-cs"/>
              </a:rPr>
              <a:t> 4 </a:t>
            </a:r>
            <a:r>
              <a:rPr lang="zh-TW" altLang="zh-TW" sz="1200" kern="1200" dirty="0" smtClean="0">
                <a:solidFill>
                  <a:schemeClr val="tx1"/>
                </a:solidFill>
                <a:effectLst/>
                <a:latin typeface="+mn-lt"/>
                <a:ea typeface="+mn-ea"/>
                <a:cs typeface="+mn-cs"/>
              </a:rPr>
              <a:t>個</a:t>
            </a:r>
            <a:r>
              <a:rPr lang="en-US" altLang="zh-TW" sz="1200" kern="1200" dirty="0" smtClean="0">
                <a:solidFill>
                  <a:schemeClr val="tx1"/>
                </a:solidFill>
                <a:effectLst/>
                <a:latin typeface="+mn-lt"/>
                <a:ea typeface="+mn-ea"/>
                <a:cs typeface="+mn-cs"/>
              </a:rPr>
              <a:t> ICMP ECHO_REQUEST </a:t>
            </a:r>
            <a:r>
              <a:rPr lang="zh-TW" altLang="zh-TW" sz="1200" kern="1200" dirty="0" smtClean="0">
                <a:solidFill>
                  <a:schemeClr val="tx1"/>
                </a:solidFill>
                <a:effectLst/>
                <a:latin typeface="+mn-lt"/>
                <a:ea typeface="+mn-ea"/>
                <a:cs typeface="+mn-cs"/>
              </a:rPr>
              <a:t>封包後就停止：</a:t>
            </a:r>
          </a:p>
          <a:p>
            <a:r>
              <a:rPr lang="en-US" altLang="zh-TW" sz="1200" kern="1200" dirty="0" smtClean="0">
                <a:solidFill>
                  <a:schemeClr val="tx1"/>
                </a:solidFill>
                <a:effectLst/>
                <a:latin typeface="+mn-lt"/>
                <a:ea typeface="+mn-ea"/>
                <a:cs typeface="+mn-cs"/>
              </a:rPr>
              <a:t>ping -c 4 blog.gtwang.org</a:t>
            </a:r>
            <a:endParaRPr lang="zh-TW"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輸出為：</a:t>
            </a:r>
          </a:p>
          <a:p>
            <a:r>
              <a:rPr lang="en-US" altLang="zh-TW" sz="1200" kern="1200" dirty="0" smtClean="0">
                <a:solidFill>
                  <a:schemeClr val="tx1"/>
                </a:solidFill>
                <a:effectLst/>
                <a:latin typeface="+mn-lt"/>
                <a:ea typeface="+mn-ea"/>
                <a:cs typeface="+mn-cs"/>
              </a:rPr>
              <a:t>PING linode01.gtwang.org (45.118.135.69) 56(84) bytes of data.</a:t>
            </a:r>
            <a:endParaRPr lang="zh-TW" altLang="zh-TW" sz="1200" kern="1200" dirty="0" smtClean="0">
              <a:solidFill>
                <a:schemeClr val="tx1"/>
              </a:solidFill>
              <a:effectLst/>
              <a:latin typeface="+mn-lt"/>
              <a:ea typeface="+mn-ea"/>
              <a:cs typeface="+mn-cs"/>
            </a:endParaRPr>
          </a:p>
          <a:p>
            <a:r>
              <a:rPr lang="en-US" altLang="zh-TW" sz="1200" kern="1200" dirty="0" smtClean="0">
                <a:solidFill>
                  <a:schemeClr val="tx1"/>
                </a:solidFill>
                <a:effectLst/>
                <a:latin typeface="+mn-lt"/>
                <a:ea typeface="+mn-ea"/>
                <a:cs typeface="+mn-cs"/>
              </a:rPr>
              <a:t>64 bytes from linode01.gtwang.org (45.118.135.69): </a:t>
            </a:r>
            <a:r>
              <a:rPr lang="en-US" altLang="zh-TW" sz="1200" kern="1200" dirty="0" err="1" smtClean="0">
                <a:solidFill>
                  <a:schemeClr val="tx1"/>
                </a:solidFill>
                <a:effectLst/>
                <a:latin typeface="+mn-lt"/>
                <a:ea typeface="+mn-ea"/>
                <a:cs typeface="+mn-cs"/>
              </a:rPr>
              <a:t>icmp_seq</a:t>
            </a:r>
            <a:r>
              <a:rPr lang="en-US" altLang="zh-TW" sz="1200" kern="1200" dirty="0" smtClean="0">
                <a:solidFill>
                  <a:schemeClr val="tx1"/>
                </a:solidFill>
                <a:effectLst/>
                <a:latin typeface="+mn-lt"/>
                <a:ea typeface="+mn-ea"/>
                <a:cs typeface="+mn-cs"/>
              </a:rPr>
              <a:t>=1 </a:t>
            </a:r>
            <a:r>
              <a:rPr lang="en-US" altLang="zh-TW" sz="1200" kern="1200" dirty="0" err="1" smtClean="0">
                <a:solidFill>
                  <a:schemeClr val="tx1"/>
                </a:solidFill>
                <a:effectLst/>
                <a:latin typeface="+mn-lt"/>
                <a:ea typeface="+mn-ea"/>
                <a:cs typeface="+mn-cs"/>
              </a:rPr>
              <a:t>ttl</a:t>
            </a:r>
            <a:r>
              <a:rPr lang="en-US" altLang="zh-TW" sz="1200" kern="1200" dirty="0" smtClean="0">
                <a:solidFill>
                  <a:schemeClr val="tx1"/>
                </a:solidFill>
                <a:effectLst/>
                <a:latin typeface="+mn-lt"/>
                <a:ea typeface="+mn-ea"/>
                <a:cs typeface="+mn-cs"/>
              </a:rPr>
              <a:t>=64 time=0.035 </a:t>
            </a:r>
            <a:r>
              <a:rPr lang="en-US" altLang="zh-TW" sz="1200" kern="1200" dirty="0" err="1" smtClean="0">
                <a:solidFill>
                  <a:schemeClr val="tx1"/>
                </a:solidFill>
                <a:effectLst/>
                <a:latin typeface="+mn-lt"/>
                <a:ea typeface="+mn-ea"/>
                <a:cs typeface="+mn-cs"/>
              </a:rPr>
              <a:t>ms</a:t>
            </a:r>
            <a:endParaRPr lang="zh-TW" altLang="zh-TW" sz="1200" kern="1200" dirty="0" smtClean="0">
              <a:solidFill>
                <a:schemeClr val="tx1"/>
              </a:solidFill>
              <a:effectLst/>
              <a:latin typeface="+mn-lt"/>
              <a:ea typeface="+mn-ea"/>
              <a:cs typeface="+mn-cs"/>
            </a:endParaRPr>
          </a:p>
          <a:p>
            <a:r>
              <a:rPr lang="en-US" altLang="zh-TW" sz="1200" kern="1200" dirty="0" smtClean="0">
                <a:solidFill>
                  <a:schemeClr val="tx1"/>
                </a:solidFill>
                <a:effectLst/>
                <a:latin typeface="+mn-lt"/>
                <a:ea typeface="+mn-ea"/>
                <a:cs typeface="+mn-cs"/>
              </a:rPr>
              <a:t>64 bytes from linode01.gtwang.org (45.118.135.69): </a:t>
            </a:r>
            <a:r>
              <a:rPr lang="en-US" altLang="zh-TW" sz="1200" kern="1200" dirty="0" err="1" smtClean="0">
                <a:solidFill>
                  <a:schemeClr val="tx1"/>
                </a:solidFill>
                <a:effectLst/>
                <a:latin typeface="+mn-lt"/>
                <a:ea typeface="+mn-ea"/>
                <a:cs typeface="+mn-cs"/>
              </a:rPr>
              <a:t>icmp_seq</a:t>
            </a:r>
            <a:r>
              <a:rPr lang="en-US" altLang="zh-TW" sz="1200" kern="1200" dirty="0" smtClean="0">
                <a:solidFill>
                  <a:schemeClr val="tx1"/>
                </a:solidFill>
                <a:effectLst/>
                <a:latin typeface="+mn-lt"/>
                <a:ea typeface="+mn-ea"/>
                <a:cs typeface="+mn-cs"/>
              </a:rPr>
              <a:t>=2 </a:t>
            </a:r>
            <a:r>
              <a:rPr lang="en-US" altLang="zh-TW" sz="1200" kern="1200" dirty="0" err="1" smtClean="0">
                <a:solidFill>
                  <a:schemeClr val="tx1"/>
                </a:solidFill>
                <a:effectLst/>
                <a:latin typeface="+mn-lt"/>
                <a:ea typeface="+mn-ea"/>
                <a:cs typeface="+mn-cs"/>
              </a:rPr>
              <a:t>ttl</a:t>
            </a:r>
            <a:r>
              <a:rPr lang="en-US" altLang="zh-TW" sz="1200" kern="1200" dirty="0" smtClean="0">
                <a:solidFill>
                  <a:schemeClr val="tx1"/>
                </a:solidFill>
                <a:effectLst/>
                <a:latin typeface="+mn-lt"/>
                <a:ea typeface="+mn-ea"/>
                <a:cs typeface="+mn-cs"/>
              </a:rPr>
              <a:t>=64 time=0.090 </a:t>
            </a:r>
            <a:r>
              <a:rPr lang="en-US" altLang="zh-TW" sz="1200" kern="1200" dirty="0" err="1" smtClean="0">
                <a:solidFill>
                  <a:schemeClr val="tx1"/>
                </a:solidFill>
                <a:effectLst/>
                <a:latin typeface="+mn-lt"/>
                <a:ea typeface="+mn-ea"/>
                <a:cs typeface="+mn-cs"/>
              </a:rPr>
              <a:t>ms</a:t>
            </a:r>
            <a:endParaRPr lang="zh-TW" altLang="zh-TW" sz="1200" kern="1200" dirty="0" smtClean="0">
              <a:solidFill>
                <a:schemeClr val="tx1"/>
              </a:solidFill>
              <a:effectLst/>
              <a:latin typeface="+mn-lt"/>
              <a:ea typeface="+mn-ea"/>
              <a:cs typeface="+mn-cs"/>
            </a:endParaRPr>
          </a:p>
          <a:p>
            <a:r>
              <a:rPr lang="en-US" altLang="zh-TW" sz="1200" kern="1200" dirty="0" smtClean="0">
                <a:solidFill>
                  <a:schemeClr val="tx1"/>
                </a:solidFill>
                <a:effectLst/>
                <a:latin typeface="+mn-lt"/>
                <a:ea typeface="+mn-ea"/>
                <a:cs typeface="+mn-cs"/>
              </a:rPr>
              <a:t>64 bytes from linode01.gtwang.org (45.118.135.69): </a:t>
            </a:r>
            <a:r>
              <a:rPr lang="en-US" altLang="zh-TW" sz="1200" kern="1200" dirty="0" err="1" smtClean="0">
                <a:solidFill>
                  <a:schemeClr val="tx1"/>
                </a:solidFill>
                <a:effectLst/>
                <a:latin typeface="+mn-lt"/>
                <a:ea typeface="+mn-ea"/>
                <a:cs typeface="+mn-cs"/>
              </a:rPr>
              <a:t>icmp_seq</a:t>
            </a:r>
            <a:r>
              <a:rPr lang="en-US" altLang="zh-TW" sz="1200" kern="1200" dirty="0" smtClean="0">
                <a:solidFill>
                  <a:schemeClr val="tx1"/>
                </a:solidFill>
                <a:effectLst/>
                <a:latin typeface="+mn-lt"/>
                <a:ea typeface="+mn-ea"/>
                <a:cs typeface="+mn-cs"/>
              </a:rPr>
              <a:t>=3 </a:t>
            </a:r>
            <a:r>
              <a:rPr lang="en-US" altLang="zh-TW" sz="1200" kern="1200" dirty="0" err="1" smtClean="0">
                <a:solidFill>
                  <a:schemeClr val="tx1"/>
                </a:solidFill>
                <a:effectLst/>
                <a:latin typeface="+mn-lt"/>
                <a:ea typeface="+mn-ea"/>
                <a:cs typeface="+mn-cs"/>
              </a:rPr>
              <a:t>ttl</a:t>
            </a:r>
            <a:r>
              <a:rPr lang="en-US" altLang="zh-TW" sz="1200" kern="1200" dirty="0" smtClean="0">
                <a:solidFill>
                  <a:schemeClr val="tx1"/>
                </a:solidFill>
                <a:effectLst/>
                <a:latin typeface="+mn-lt"/>
                <a:ea typeface="+mn-ea"/>
                <a:cs typeface="+mn-cs"/>
              </a:rPr>
              <a:t>=64 time=0.051 </a:t>
            </a:r>
            <a:r>
              <a:rPr lang="en-US" altLang="zh-TW" sz="1200" kern="1200" dirty="0" err="1" smtClean="0">
                <a:solidFill>
                  <a:schemeClr val="tx1"/>
                </a:solidFill>
                <a:effectLst/>
                <a:latin typeface="+mn-lt"/>
                <a:ea typeface="+mn-ea"/>
                <a:cs typeface="+mn-cs"/>
              </a:rPr>
              <a:t>ms</a:t>
            </a:r>
            <a:endParaRPr lang="zh-TW" altLang="zh-TW" sz="1200" kern="1200" dirty="0" smtClean="0">
              <a:solidFill>
                <a:schemeClr val="tx1"/>
              </a:solidFill>
              <a:effectLst/>
              <a:latin typeface="+mn-lt"/>
              <a:ea typeface="+mn-ea"/>
              <a:cs typeface="+mn-cs"/>
            </a:endParaRPr>
          </a:p>
          <a:p>
            <a:r>
              <a:rPr lang="en-US" altLang="zh-TW" sz="1200" kern="1200" dirty="0" smtClean="0">
                <a:solidFill>
                  <a:schemeClr val="tx1"/>
                </a:solidFill>
                <a:effectLst/>
                <a:latin typeface="+mn-lt"/>
                <a:ea typeface="+mn-ea"/>
                <a:cs typeface="+mn-cs"/>
              </a:rPr>
              <a:t>64 bytes from linode01.gtwang.org (45.118.135.69): </a:t>
            </a:r>
            <a:r>
              <a:rPr lang="en-US" altLang="zh-TW" sz="1200" kern="1200" dirty="0" err="1" smtClean="0">
                <a:solidFill>
                  <a:schemeClr val="tx1"/>
                </a:solidFill>
                <a:effectLst/>
                <a:latin typeface="+mn-lt"/>
                <a:ea typeface="+mn-ea"/>
                <a:cs typeface="+mn-cs"/>
              </a:rPr>
              <a:t>icmp_seq</a:t>
            </a:r>
            <a:r>
              <a:rPr lang="en-US" altLang="zh-TW" sz="1200" kern="1200" dirty="0" smtClean="0">
                <a:solidFill>
                  <a:schemeClr val="tx1"/>
                </a:solidFill>
                <a:effectLst/>
                <a:latin typeface="+mn-lt"/>
                <a:ea typeface="+mn-ea"/>
                <a:cs typeface="+mn-cs"/>
              </a:rPr>
              <a:t>=4 </a:t>
            </a:r>
            <a:r>
              <a:rPr lang="en-US" altLang="zh-TW" sz="1200" kern="1200" dirty="0" err="1" smtClean="0">
                <a:solidFill>
                  <a:schemeClr val="tx1"/>
                </a:solidFill>
                <a:effectLst/>
                <a:latin typeface="+mn-lt"/>
                <a:ea typeface="+mn-ea"/>
                <a:cs typeface="+mn-cs"/>
              </a:rPr>
              <a:t>ttl</a:t>
            </a:r>
            <a:r>
              <a:rPr lang="en-US" altLang="zh-TW" sz="1200" kern="1200" dirty="0" smtClean="0">
                <a:solidFill>
                  <a:schemeClr val="tx1"/>
                </a:solidFill>
                <a:effectLst/>
                <a:latin typeface="+mn-lt"/>
                <a:ea typeface="+mn-ea"/>
                <a:cs typeface="+mn-cs"/>
              </a:rPr>
              <a:t>=64 time=0.075 </a:t>
            </a:r>
            <a:r>
              <a:rPr lang="en-US" altLang="zh-TW" sz="1200" kern="1200" dirty="0" err="1" smtClean="0">
                <a:solidFill>
                  <a:schemeClr val="tx1"/>
                </a:solidFill>
                <a:effectLst/>
                <a:latin typeface="+mn-lt"/>
                <a:ea typeface="+mn-ea"/>
                <a:cs typeface="+mn-cs"/>
              </a:rPr>
              <a:t>ms</a:t>
            </a:r>
            <a:endParaRPr lang="zh-TW" altLang="zh-TW" sz="1200" kern="1200" dirty="0" smtClean="0">
              <a:solidFill>
                <a:schemeClr val="tx1"/>
              </a:solidFill>
              <a:effectLst/>
              <a:latin typeface="+mn-lt"/>
              <a:ea typeface="+mn-ea"/>
              <a:cs typeface="+mn-cs"/>
            </a:endParaRPr>
          </a:p>
          <a:p>
            <a:r>
              <a:rPr lang="en-US" altLang="zh-TW" sz="1200" kern="1200" dirty="0" smtClean="0">
                <a:solidFill>
                  <a:schemeClr val="tx1"/>
                </a:solidFill>
                <a:effectLst/>
                <a:latin typeface="+mn-lt"/>
                <a:ea typeface="+mn-ea"/>
                <a:cs typeface="+mn-cs"/>
              </a:rPr>
              <a:t> </a:t>
            </a:r>
            <a:endParaRPr lang="zh-TW" altLang="zh-TW" sz="1200" kern="1200" dirty="0" smtClean="0">
              <a:solidFill>
                <a:schemeClr val="tx1"/>
              </a:solidFill>
              <a:effectLst/>
              <a:latin typeface="+mn-lt"/>
              <a:ea typeface="+mn-ea"/>
              <a:cs typeface="+mn-cs"/>
            </a:endParaRPr>
          </a:p>
          <a:p>
            <a:r>
              <a:rPr lang="en-US" altLang="zh-TW" sz="1200" kern="1200" dirty="0" smtClean="0">
                <a:solidFill>
                  <a:schemeClr val="tx1"/>
                </a:solidFill>
                <a:effectLst/>
                <a:latin typeface="+mn-lt"/>
                <a:ea typeface="+mn-ea"/>
                <a:cs typeface="+mn-cs"/>
              </a:rPr>
              <a:t>--- linode01.gtwang.org ping statistics ---</a:t>
            </a:r>
            <a:endParaRPr lang="zh-TW" altLang="zh-TW" sz="1200" kern="1200" dirty="0" smtClean="0">
              <a:solidFill>
                <a:schemeClr val="tx1"/>
              </a:solidFill>
              <a:effectLst/>
              <a:latin typeface="+mn-lt"/>
              <a:ea typeface="+mn-ea"/>
              <a:cs typeface="+mn-cs"/>
            </a:endParaRPr>
          </a:p>
          <a:p>
            <a:r>
              <a:rPr lang="en-US" altLang="zh-TW" sz="1200" kern="1200" dirty="0" smtClean="0">
                <a:solidFill>
                  <a:schemeClr val="tx1"/>
                </a:solidFill>
                <a:effectLst/>
                <a:latin typeface="+mn-lt"/>
                <a:ea typeface="+mn-ea"/>
                <a:cs typeface="+mn-cs"/>
              </a:rPr>
              <a:t>4 packets transmitted, 4 received, 0% packet loss, time 3039ms</a:t>
            </a:r>
            <a:endParaRPr lang="zh-TW" altLang="zh-TW" sz="1200" kern="1200" dirty="0" smtClean="0">
              <a:solidFill>
                <a:schemeClr val="tx1"/>
              </a:solidFill>
              <a:effectLst/>
              <a:latin typeface="+mn-lt"/>
              <a:ea typeface="+mn-ea"/>
              <a:cs typeface="+mn-cs"/>
            </a:endParaRPr>
          </a:p>
          <a:p>
            <a:r>
              <a:rPr lang="en-US" altLang="zh-TW" sz="1200" kern="1200" dirty="0" err="1" smtClean="0">
                <a:solidFill>
                  <a:schemeClr val="tx1"/>
                </a:solidFill>
                <a:effectLst/>
                <a:latin typeface="+mn-lt"/>
                <a:ea typeface="+mn-ea"/>
                <a:cs typeface="+mn-cs"/>
              </a:rPr>
              <a:t>rtt</a:t>
            </a:r>
            <a:r>
              <a:rPr lang="en-US" altLang="zh-TW" sz="1200" kern="1200" dirty="0" smtClean="0">
                <a:solidFill>
                  <a:schemeClr val="tx1"/>
                </a:solidFill>
                <a:effectLst/>
                <a:latin typeface="+mn-lt"/>
                <a:ea typeface="+mn-ea"/>
                <a:cs typeface="+mn-cs"/>
              </a:rPr>
              <a:t> min/</a:t>
            </a:r>
            <a:r>
              <a:rPr lang="en-US" altLang="zh-TW" sz="1200" kern="1200" dirty="0" err="1" smtClean="0">
                <a:solidFill>
                  <a:schemeClr val="tx1"/>
                </a:solidFill>
                <a:effectLst/>
                <a:latin typeface="+mn-lt"/>
                <a:ea typeface="+mn-ea"/>
                <a:cs typeface="+mn-cs"/>
              </a:rPr>
              <a:t>avg</a:t>
            </a:r>
            <a:r>
              <a:rPr lang="en-US" altLang="zh-TW" sz="1200" kern="1200" dirty="0" smtClean="0">
                <a:solidFill>
                  <a:schemeClr val="tx1"/>
                </a:solidFill>
                <a:effectLst/>
                <a:latin typeface="+mn-lt"/>
                <a:ea typeface="+mn-ea"/>
                <a:cs typeface="+mn-cs"/>
              </a:rPr>
              <a:t>/max/</a:t>
            </a:r>
            <a:r>
              <a:rPr lang="en-US" altLang="zh-TW" sz="1200" kern="1200" dirty="0" err="1" smtClean="0">
                <a:solidFill>
                  <a:schemeClr val="tx1"/>
                </a:solidFill>
                <a:effectLst/>
                <a:latin typeface="+mn-lt"/>
                <a:ea typeface="+mn-ea"/>
                <a:cs typeface="+mn-cs"/>
              </a:rPr>
              <a:t>mdev</a:t>
            </a:r>
            <a:r>
              <a:rPr lang="en-US" altLang="zh-TW" sz="1200" kern="1200" dirty="0" smtClean="0">
                <a:solidFill>
                  <a:schemeClr val="tx1"/>
                </a:solidFill>
                <a:effectLst/>
                <a:latin typeface="+mn-lt"/>
                <a:ea typeface="+mn-ea"/>
                <a:cs typeface="+mn-cs"/>
              </a:rPr>
              <a:t> = 0.035/0.062/0.090/0.023 </a:t>
            </a:r>
            <a:r>
              <a:rPr lang="en-US" altLang="zh-TW" sz="1200" kern="1200" dirty="0" err="1" smtClean="0">
                <a:solidFill>
                  <a:schemeClr val="tx1"/>
                </a:solidFill>
                <a:effectLst/>
                <a:latin typeface="+mn-lt"/>
                <a:ea typeface="+mn-ea"/>
                <a:cs typeface="+mn-cs"/>
              </a:rPr>
              <a:t>ms</a:t>
            </a:r>
            <a:endParaRPr lang="zh-TW" altLang="zh-TW" sz="1200" kern="1200" dirty="0" smtClean="0">
              <a:solidFill>
                <a:schemeClr val="tx1"/>
              </a:solidFill>
              <a:effectLst/>
              <a:latin typeface="+mn-lt"/>
              <a:ea typeface="+mn-ea"/>
              <a:cs typeface="+mn-cs"/>
            </a:endParaRPr>
          </a:p>
          <a:p>
            <a:r>
              <a:rPr lang="zh-TW" altLang="zh-TW" sz="1200" b="1" kern="1200" dirty="0" smtClean="0">
                <a:solidFill>
                  <a:schemeClr val="tx1"/>
                </a:solidFill>
                <a:effectLst/>
                <a:latin typeface="+mn-lt"/>
                <a:ea typeface="+mn-ea"/>
                <a:cs typeface="+mn-cs"/>
              </a:rPr>
              <a:t>以聲音輸出結果</a:t>
            </a:r>
            <a:endParaRPr lang="zh-TW"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有時候在處理網路聽時，可能沒空一直盯著</a:t>
            </a:r>
            <a:r>
              <a:rPr lang="en-US" altLang="zh-TW" sz="1200" kern="1200" dirty="0" smtClean="0">
                <a:solidFill>
                  <a:schemeClr val="tx1"/>
                </a:solidFill>
                <a:effectLst/>
                <a:latin typeface="+mn-lt"/>
                <a:ea typeface="+mn-ea"/>
                <a:cs typeface="+mn-cs"/>
              </a:rPr>
              <a:t> ping </a:t>
            </a:r>
            <a:r>
              <a:rPr lang="zh-TW" altLang="zh-TW" sz="1200" kern="1200" dirty="0" smtClean="0">
                <a:solidFill>
                  <a:schemeClr val="tx1"/>
                </a:solidFill>
                <a:effectLst/>
                <a:latin typeface="+mn-lt"/>
                <a:ea typeface="+mn-ea"/>
                <a:cs typeface="+mn-cs"/>
              </a:rPr>
              <a:t>輸出看，這時候可以使用聲音的方式輸出結果，加上</a:t>
            </a:r>
            <a:r>
              <a:rPr lang="en-US" altLang="zh-TW" sz="1200" kern="1200" dirty="0" smtClean="0">
                <a:solidFill>
                  <a:schemeClr val="tx1"/>
                </a:solidFill>
                <a:effectLst/>
                <a:latin typeface="+mn-lt"/>
                <a:ea typeface="+mn-ea"/>
                <a:cs typeface="+mn-cs"/>
              </a:rPr>
              <a:t> -a </a:t>
            </a:r>
            <a:r>
              <a:rPr lang="zh-TW" altLang="zh-TW" sz="1200" kern="1200" dirty="0" smtClean="0">
                <a:solidFill>
                  <a:schemeClr val="tx1"/>
                </a:solidFill>
                <a:effectLst/>
                <a:latin typeface="+mn-lt"/>
                <a:ea typeface="+mn-ea"/>
                <a:cs typeface="+mn-cs"/>
              </a:rPr>
              <a:t>參數之後，</a:t>
            </a:r>
            <a:r>
              <a:rPr lang="en-US" altLang="zh-TW" sz="1200" kern="1200" dirty="0" smtClean="0">
                <a:solidFill>
                  <a:schemeClr val="tx1"/>
                </a:solidFill>
                <a:effectLst/>
                <a:latin typeface="+mn-lt"/>
                <a:ea typeface="+mn-ea"/>
                <a:cs typeface="+mn-cs"/>
              </a:rPr>
              <a:t>ping </a:t>
            </a:r>
            <a:r>
              <a:rPr lang="zh-TW" altLang="zh-TW" sz="1200" kern="1200" dirty="0" smtClean="0">
                <a:solidFill>
                  <a:schemeClr val="tx1"/>
                </a:solidFill>
                <a:effectLst/>
                <a:latin typeface="+mn-lt"/>
                <a:ea typeface="+mn-ea"/>
                <a:cs typeface="+mn-cs"/>
              </a:rPr>
              <a:t>會在收到回應封包時，讓電腦的喇叭發出聲響：</a:t>
            </a:r>
          </a:p>
          <a:p>
            <a:r>
              <a:rPr lang="en-US" altLang="zh-TW" sz="1200" kern="1200" dirty="0" smtClean="0">
                <a:solidFill>
                  <a:schemeClr val="tx1"/>
                </a:solidFill>
                <a:effectLst/>
                <a:latin typeface="+mn-lt"/>
                <a:ea typeface="+mn-ea"/>
                <a:cs typeface="+mn-cs"/>
              </a:rPr>
              <a:t>ping -a blog.gtwang.org</a:t>
            </a:r>
            <a:endParaRPr lang="zh-TW"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若加上</a:t>
            </a:r>
            <a:r>
              <a:rPr lang="en-US" altLang="zh-TW" sz="1200" kern="1200" dirty="0" smtClean="0">
                <a:solidFill>
                  <a:schemeClr val="tx1"/>
                </a:solidFill>
                <a:effectLst/>
                <a:latin typeface="+mn-lt"/>
                <a:ea typeface="+mn-ea"/>
                <a:cs typeface="+mn-cs"/>
              </a:rPr>
              <a:t> -A </a:t>
            </a:r>
            <a:r>
              <a:rPr lang="zh-TW" altLang="zh-TW" sz="1200" kern="1200" dirty="0" smtClean="0">
                <a:solidFill>
                  <a:schemeClr val="tx1"/>
                </a:solidFill>
                <a:effectLst/>
                <a:latin typeface="+mn-lt"/>
                <a:ea typeface="+mn-ea"/>
                <a:cs typeface="+mn-cs"/>
              </a:rPr>
              <a:t>參數的話，則是會在封包遺失時發出聲響：</a:t>
            </a:r>
          </a:p>
          <a:p>
            <a:r>
              <a:rPr lang="en-US" altLang="zh-TW" sz="1200" kern="1200" dirty="0" smtClean="0">
                <a:solidFill>
                  <a:schemeClr val="tx1"/>
                </a:solidFill>
                <a:effectLst/>
                <a:latin typeface="+mn-lt"/>
                <a:ea typeface="+mn-ea"/>
                <a:cs typeface="+mn-cs"/>
              </a:rPr>
              <a:t>ping -A blog.gtwang.org</a:t>
            </a:r>
            <a:endParaRPr lang="zh-TW" altLang="zh-TW" sz="1200" kern="1200" dirty="0" smtClean="0">
              <a:solidFill>
                <a:schemeClr val="tx1"/>
              </a:solidFill>
              <a:effectLst/>
              <a:latin typeface="+mn-lt"/>
              <a:ea typeface="+mn-ea"/>
              <a:cs typeface="+mn-cs"/>
            </a:endParaRPr>
          </a:p>
          <a:p>
            <a:r>
              <a:rPr lang="zh-TW" altLang="zh-TW" sz="1200" b="1" kern="1200" dirty="0" smtClean="0">
                <a:solidFill>
                  <a:schemeClr val="tx1"/>
                </a:solidFill>
                <a:effectLst/>
                <a:latin typeface="+mn-lt"/>
                <a:ea typeface="+mn-ea"/>
                <a:cs typeface="+mn-cs"/>
              </a:rPr>
              <a:t>封包送出間隔時間</a:t>
            </a:r>
            <a:endParaRPr lang="zh-TW" altLang="zh-TW" sz="1200" kern="1200" dirty="0" smtClean="0">
              <a:solidFill>
                <a:schemeClr val="tx1"/>
              </a:solidFill>
              <a:effectLst/>
              <a:latin typeface="+mn-lt"/>
              <a:ea typeface="+mn-ea"/>
              <a:cs typeface="+mn-cs"/>
            </a:endParaRPr>
          </a:p>
          <a:p>
            <a:r>
              <a:rPr lang="en-US" altLang="zh-TW" sz="1200" kern="1200" dirty="0" smtClean="0">
                <a:solidFill>
                  <a:schemeClr val="tx1"/>
                </a:solidFill>
                <a:effectLst/>
                <a:latin typeface="+mn-lt"/>
                <a:ea typeface="+mn-ea"/>
                <a:cs typeface="+mn-cs"/>
              </a:rPr>
              <a:t>ping </a:t>
            </a:r>
            <a:r>
              <a:rPr lang="zh-TW" altLang="zh-TW" sz="1200" kern="1200" dirty="0" smtClean="0">
                <a:solidFill>
                  <a:schemeClr val="tx1"/>
                </a:solidFill>
                <a:effectLst/>
                <a:latin typeface="+mn-lt"/>
                <a:ea typeface="+mn-ea"/>
                <a:cs typeface="+mn-cs"/>
              </a:rPr>
              <a:t>預設是每秒送出一個</a:t>
            </a:r>
            <a:r>
              <a:rPr lang="en-US" altLang="zh-TW" sz="1200" kern="1200" dirty="0" smtClean="0">
                <a:solidFill>
                  <a:schemeClr val="tx1"/>
                </a:solidFill>
                <a:effectLst/>
                <a:latin typeface="+mn-lt"/>
                <a:ea typeface="+mn-ea"/>
                <a:cs typeface="+mn-cs"/>
              </a:rPr>
              <a:t> ICMP ECHO_REQUEST </a:t>
            </a:r>
            <a:r>
              <a:rPr lang="zh-TW" altLang="zh-TW" sz="1200" kern="1200" dirty="0" smtClean="0">
                <a:solidFill>
                  <a:schemeClr val="tx1"/>
                </a:solidFill>
                <a:effectLst/>
                <a:latin typeface="+mn-lt"/>
                <a:ea typeface="+mn-ea"/>
                <a:cs typeface="+mn-cs"/>
              </a:rPr>
              <a:t>封包，若要改變封包送出的間隔時間，可以使用</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 </a:t>
            </a:r>
            <a:r>
              <a:rPr lang="zh-TW" altLang="zh-TW" sz="1200" kern="1200" dirty="0" smtClean="0">
                <a:solidFill>
                  <a:schemeClr val="tx1"/>
                </a:solidFill>
                <a:effectLst/>
                <a:latin typeface="+mn-lt"/>
                <a:ea typeface="+mn-ea"/>
                <a:cs typeface="+mn-cs"/>
              </a:rPr>
              <a:t>參數指定：</a:t>
            </a:r>
          </a:p>
          <a:p>
            <a:r>
              <a:rPr lang="en-US" altLang="zh-TW" sz="1200" kern="1200" dirty="0" smtClean="0">
                <a:solidFill>
                  <a:schemeClr val="tx1"/>
                </a:solidFill>
                <a:effectLst/>
                <a:latin typeface="+mn-lt"/>
                <a:ea typeface="+mn-ea"/>
                <a:cs typeface="+mn-cs"/>
              </a:rPr>
              <a:t>ping -</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 0.4 blog.gtwang.org</a:t>
            </a:r>
            <a:endParaRPr lang="zh-TW"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這樣就會每隔</a:t>
            </a:r>
            <a:r>
              <a:rPr lang="en-US" altLang="zh-TW" sz="1200" kern="1200" dirty="0" smtClean="0">
                <a:solidFill>
                  <a:schemeClr val="tx1"/>
                </a:solidFill>
                <a:effectLst/>
                <a:latin typeface="+mn-lt"/>
                <a:ea typeface="+mn-ea"/>
                <a:cs typeface="+mn-cs"/>
              </a:rPr>
              <a:t> 0.4 </a:t>
            </a:r>
            <a:r>
              <a:rPr lang="zh-TW" altLang="zh-TW" sz="1200" kern="1200" dirty="0" smtClean="0">
                <a:solidFill>
                  <a:schemeClr val="tx1"/>
                </a:solidFill>
                <a:effectLst/>
                <a:latin typeface="+mn-lt"/>
                <a:ea typeface="+mn-ea"/>
                <a:cs typeface="+mn-cs"/>
              </a:rPr>
              <a:t>秒送出一個</a:t>
            </a:r>
            <a:r>
              <a:rPr lang="en-US" altLang="zh-TW" sz="1200" kern="1200" dirty="0" smtClean="0">
                <a:solidFill>
                  <a:schemeClr val="tx1"/>
                </a:solidFill>
                <a:effectLst/>
                <a:latin typeface="+mn-lt"/>
                <a:ea typeface="+mn-ea"/>
                <a:cs typeface="+mn-cs"/>
              </a:rPr>
              <a:t> ICMP ECHO_REQUEST </a:t>
            </a:r>
            <a:r>
              <a:rPr lang="zh-TW" altLang="zh-TW" sz="1200" kern="1200" dirty="0" smtClean="0">
                <a:solidFill>
                  <a:schemeClr val="tx1"/>
                </a:solidFill>
                <a:effectLst/>
                <a:latin typeface="+mn-lt"/>
                <a:ea typeface="+mn-ea"/>
                <a:cs typeface="+mn-cs"/>
              </a:rPr>
              <a:t>封包。</a:t>
            </a:r>
          </a:p>
          <a:p>
            <a:r>
              <a:rPr lang="zh-TW" altLang="zh-TW" sz="1200" b="1" kern="1200" dirty="0" smtClean="0">
                <a:solidFill>
                  <a:schemeClr val="tx1"/>
                </a:solidFill>
                <a:effectLst/>
                <a:latin typeface="+mn-lt"/>
                <a:ea typeface="+mn-ea"/>
                <a:cs typeface="+mn-cs"/>
              </a:rPr>
              <a:t>指定網路介面</a:t>
            </a:r>
            <a:endParaRPr lang="zh-TW"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如果一台電腦有兩個以上的網路介面（例如多張網路卡），我們可以使用</a:t>
            </a:r>
            <a:r>
              <a:rPr lang="en-US" altLang="zh-TW" sz="1200" kern="1200" dirty="0" smtClean="0">
                <a:solidFill>
                  <a:schemeClr val="tx1"/>
                </a:solidFill>
                <a:effectLst/>
                <a:latin typeface="+mn-lt"/>
                <a:ea typeface="+mn-ea"/>
                <a:cs typeface="+mn-cs"/>
              </a:rPr>
              <a:t> -I </a:t>
            </a:r>
            <a:r>
              <a:rPr lang="zh-TW" altLang="zh-TW" sz="1200" kern="1200" dirty="0" smtClean="0">
                <a:solidFill>
                  <a:schemeClr val="tx1"/>
                </a:solidFill>
                <a:effectLst/>
                <a:latin typeface="+mn-lt"/>
                <a:ea typeface="+mn-ea"/>
                <a:cs typeface="+mn-cs"/>
              </a:rPr>
              <a:t>參數指定要測試的網路介面：</a:t>
            </a:r>
          </a:p>
          <a:p>
            <a:r>
              <a:rPr lang="en-US" altLang="zh-TW" sz="1200" kern="1200" dirty="0" smtClean="0">
                <a:solidFill>
                  <a:schemeClr val="tx1"/>
                </a:solidFill>
                <a:effectLst/>
                <a:latin typeface="+mn-lt"/>
                <a:ea typeface="+mn-ea"/>
                <a:cs typeface="+mn-cs"/>
              </a:rPr>
              <a:t>ping -I eth0 blog.gtwang.org</a:t>
            </a:r>
            <a:endParaRPr lang="zh-TW"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另外也可以使用</a:t>
            </a:r>
            <a:r>
              <a:rPr lang="en-US" altLang="zh-TW" sz="1200" kern="1200" dirty="0" smtClean="0">
                <a:solidFill>
                  <a:schemeClr val="tx1"/>
                </a:solidFill>
                <a:effectLst/>
                <a:latin typeface="+mn-lt"/>
                <a:ea typeface="+mn-ea"/>
                <a:cs typeface="+mn-cs"/>
              </a:rPr>
              <a:t> IP </a:t>
            </a:r>
            <a:r>
              <a:rPr lang="zh-TW" altLang="zh-TW" sz="1200" kern="1200" dirty="0" smtClean="0">
                <a:solidFill>
                  <a:schemeClr val="tx1"/>
                </a:solidFill>
                <a:effectLst/>
                <a:latin typeface="+mn-lt"/>
                <a:ea typeface="+mn-ea"/>
                <a:cs typeface="+mn-cs"/>
              </a:rPr>
              <a:t>位址來指定：</a:t>
            </a:r>
          </a:p>
          <a:p>
            <a:r>
              <a:rPr lang="en-US" altLang="zh-TW" sz="1200" kern="1200" dirty="0" smtClean="0">
                <a:solidFill>
                  <a:schemeClr val="tx1"/>
                </a:solidFill>
                <a:effectLst/>
                <a:latin typeface="+mn-lt"/>
                <a:ea typeface="+mn-ea"/>
                <a:cs typeface="+mn-cs"/>
              </a:rPr>
              <a:t>ping -I 45.118.135.69 blog.gtwang.org</a:t>
            </a:r>
            <a:endParaRPr lang="zh-TW" altLang="zh-TW" sz="1200" kern="1200" dirty="0" smtClean="0">
              <a:solidFill>
                <a:schemeClr val="tx1"/>
              </a:solidFill>
              <a:effectLst/>
              <a:latin typeface="+mn-lt"/>
              <a:ea typeface="+mn-ea"/>
              <a:cs typeface="+mn-cs"/>
            </a:endParaRPr>
          </a:p>
          <a:p>
            <a:r>
              <a:rPr lang="zh-TW" altLang="zh-TW" sz="1200" b="1" kern="1200" dirty="0" smtClean="0">
                <a:solidFill>
                  <a:schemeClr val="tx1"/>
                </a:solidFill>
                <a:effectLst/>
                <a:latin typeface="+mn-lt"/>
                <a:ea typeface="+mn-ea"/>
                <a:cs typeface="+mn-cs"/>
              </a:rPr>
              <a:t>指定封包大小</a:t>
            </a:r>
            <a:endParaRPr lang="zh-TW"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我們可以透過</a:t>
            </a:r>
            <a:r>
              <a:rPr lang="en-US" altLang="zh-TW" sz="1200" kern="1200" dirty="0" smtClean="0">
                <a:solidFill>
                  <a:schemeClr val="tx1"/>
                </a:solidFill>
                <a:effectLst/>
                <a:latin typeface="+mn-lt"/>
                <a:ea typeface="+mn-ea"/>
                <a:cs typeface="+mn-cs"/>
              </a:rPr>
              <a:t> -s </a:t>
            </a:r>
            <a:r>
              <a:rPr lang="zh-TW" altLang="zh-TW" sz="1200" kern="1200" dirty="0" smtClean="0">
                <a:solidFill>
                  <a:schemeClr val="tx1"/>
                </a:solidFill>
                <a:effectLst/>
                <a:latin typeface="+mn-lt"/>
                <a:ea typeface="+mn-ea"/>
                <a:cs typeface="+mn-cs"/>
              </a:rPr>
              <a:t>參數自行指定</a:t>
            </a:r>
            <a:r>
              <a:rPr lang="en-US" altLang="zh-TW" sz="1200" kern="1200" dirty="0" smtClean="0">
                <a:solidFill>
                  <a:schemeClr val="tx1"/>
                </a:solidFill>
                <a:effectLst/>
                <a:latin typeface="+mn-lt"/>
                <a:ea typeface="+mn-ea"/>
                <a:cs typeface="+mn-cs"/>
              </a:rPr>
              <a:t> ICMP </a:t>
            </a:r>
            <a:r>
              <a:rPr lang="zh-TW" altLang="zh-TW" sz="1200" kern="1200" dirty="0" smtClean="0">
                <a:solidFill>
                  <a:schemeClr val="tx1"/>
                </a:solidFill>
                <a:effectLst/>
                <a:latin typeface="+mn-lt"/>
                <a:ea typeface="+mn-ea"/>
                <a:cs typeface="+mn-cs"/>
              </a:rPr>
              <a:t>封包的大小：</a:t>
            </a:r>
          </a:p>
          <a:p>
            <a:r>
              <a:rPr lang="en-US" altLang="zh-TW" sz="1200" kern="1200" dirty="0" smtClean="0">
                <a:solidFill>
                  <a:schemeClr val="tx1"/>
                </a:solidFill>
                <a:effectLst/>
                <a:latin typeface="+mn-lt"/>
                <a:ea typeface="+mn-ea"/>
                <a:cs typeface="+mn-cs"/>
              </a:rPr>
              <a:t>ping -s 800 blog.gtwang.org</a:t>
            </a:r>
            <a:endParaRPr lang="zh-TW" altLang="zh-TW" sz="1200" kern="1200" dirty="0" smtClean="0">
              <a:solidFill>
                <a:schemeClr val="tx1"/>
              </a:solidFill>
              <a:effectLst/>
              <a:latin typeface="+mn-lt"/>
              <a:ea typeface="+mn-ea"/>
              <a:cs typeface="+mn-cs"/>
            </a:endParaRPr>
          </a:p>
          <a:p>
            <a:r>
              <a:rPr lang="zh-TW" altLang="zh-TW" sz="1200" b="1" kern="1200" dirty="0" smtClean="0">
                <a:solidFill>
                  <a:schemeClr val="tx1"/>
                </a:solidFill>
                <a:effectLst/>
                <a:latin typeface="+mn-lt"/>
                <a:ea typeface="+mn-ea"/>
                <a:cs typeface="+mn-cs"/>
              </a:rPr>
              <a:t>禁止切割封包</a:t>
            </a:r>
            <a:endParaRPr lang="zh-TW"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若要禁止封包被分割，在</a:t>
            </a:r>
            <a:r>
              <a:rPr lang="en-US" altLang="zh-TW" sz="1200" kern="1200" dirty="0" smtClean="0">
                <a:solidFill>
                  <a:schemeClr val="tx1"/>
                </a:solidFill>
                <a:effectLst/>
                <a:latin typeface="+mn-lt"/>
                <a:ea typeface="+mn-ea"/>
                <a:cs typeface="+mn-cs"/>
              </a:rPr>
              <a:t> Linux </a:t>
            </a:r>
            <a:r>
              <a:rPr lang="zh-TW" altLang="zh-TW" sz="1200" kern="1200" dirty="0" smtClean="0">
                <a:solidFill>
                  <a:schemeClr val="tx1"/>
                </a:solidFill>
                <a:effectLst/>
                <a:latin typeface="+mn-lt"/>
                <a:ea typeface="+mn-ea"/>
                <a:cs typeface="+mn-cs"/>
              </a:rPr>
              <a:t>中可以使用</a:t>
            </a:r>
            <a:r>
              <a:rPr lang="en-US" altLang="zh-TW" sz="1200" kern="1200" dirty="0" smtClean="0">
                <a:solidFill>
                  <a:schemeClr val="tx1"/>
                </a:solidFill>
                <a:effectLst/>
                <a:latin typeface="+mn-lt"/>
                <a:ea typeface="+mn-ea"/>
                <a:cs typeface="+mn-cs"/>
              </a:rPr>
              <a:t> -M </a:t>
            </a:r>
            <a:r>
              <a:rPr lang="zh-TW" altLang="zh-TW" sz="1200" kern="1200" dirty="0" smtClean="0">
                <a:solidFill>
                  <a:schemeClr val="tx1"/>
                </a:solidFill>
                <a:effectLst/>
                <a:latin typeface="+mn-lt"/>
                <a:ea typeface="+mn-ea"/>
                <a:cs typeface="+mn-cs"/>
              </a:rPr>
              <a:t>參數：</a:t>
            </a:r>
          </a:p>
          <a:p>
            <a:r>
              <a:rPr lang="en-US" altLang="zh-TW" sz="1200" kern="1200" dirty="0" smtClean="0">
                <a:solidFill>
                  <a:schemeClr val="tx1"/>
                </a:solidFill>
                <a:effectLst/>
                <a:latin typeface="+mn-lt"/>
                <a:ea typeface="+mn-ea"/>
                <a:cs typeface="+mn-cs"/>
              </a:rPr>
              <a:t>ping -s 800 -M </a:t>
            </a:r>
            <a:r>
              <a:rPr lang="en-US" altLang="zh-TW" sz="1200" kern="1200" dirty="0" err="1" smtClean="0">
                <a:solidFill>
                  <a:schemeClr val="tx1"/>
                </a:solidFill>
                <a:effectLst/>
                <a:latin typeface="+mn-lt"/>
                <a:ea typeface="+mn-ea"/>
                <a:cs typeface="+mn-cs"/>
              </a:rPr>
              <a:t>dont</a:t>
            </a:r>
            <a:r>
              <a:rPr lang="en-US" altLang="zh-TW" sz="1200" kern="1200" dirty="0" smtClean="0">
                <a:solidFill>
                  <a:schemeClr val="tx1"/>
                </a:solidFill>
                <a:effectLst/>
                <a:latin typeface="+mn-lt"/>
                <a:ea typeface="+mn-ea"/>
                <a:cs typeface="+mn-cs"/>
              </a:rPr>
              <a:t> blog.gtwang.org</a:t>
            </a:r>
            <a:endParaRPr lang="zh-TW"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若是在</a:t>
            </a:r>
            <a:r>
              <a:rPr lang="en-US" altLang="zh-TW" sz="1200" kern="1200" dirty="0" smtClean="0">
                <a:solidFill>
                  <a:schemeClr val="tx1"/>
                </a:solidFill>
                <a:effectLst/>
                <a:latin typeface="+mn-lt"/>
                <a:ea typeface="+mn-ea"/>
                <a:cs typeface="+mn-cs"/>
              </a:rPr>
              <a:t> Mac OS X </a:t>
            </a:r>
            <a:r>
              <a:rPr lang="zh-TW" altLang="zh-TW" sz="1200" kern="1200" dirty="0" smtClean="0">
                <a:solidFill>
                  <a:schemeClr val="tx1"/>
                </a:solidFill>
                <a:effectLst/>
                <a:latin typeface="+mn-lt"/>
                <a:ea typeface="+mn-ea"/>
                <a:cs typeface="+mn-cs"/>
              </a:rPr>
              <a:t>中則要改用</a:t>
            </a:r>
            <a:r>
              <a:rPr lang="en-US" altLang="zh-TW" sz="1200" kern="1200" dirty="0" smtClean="0">
                <a:solidFill>
                  <a:schemeClr val="tx1"/>
                </a:solidFill>
                <a:effectLst/>
                <a:latin typeface="+mn-lt"/>
                <a:ea typeface="+mn-ea"/>
                <a:cs typeface="+mn-cs"/>
              </a:rPr>
              <a:t> -D </a:t>
            </a:r>
            <a:r>
              <a:rPr lang="zh-TW" altLang="zh-TW" sz="1200" kern="1200" dirty="0" smtClean="0">
                <a:solidFill>
                  <a:schemeClr val="tx1"/>
                </a:solidFill>
                <a:effectLst/>
                <a:latin typeface="+mn-lt"/>
                <a:ea typeface="+mn-ea"/>
                <a:cs typeface="+mn-cs"/>
              </a:rPr>
              <a:t>參數：</a:t>
            </a:r>
          </a:p>
          <a:p>
            <a:r>
              <a:rPr lang="en-US" altLang="zh-TW" sz="1200" kern="1200" dirty="0" smtClean="0">
                <a:solidFill>
                  <a:schemeClr val="tx1"/>
                </a:solidFill>
                <a:effectLst/>
                <a:latin typeface="+mn-lt"/>
                <a:ea typeface="+mn-ea"/>
                <a:cs typeface="+mn-cs"/>
              </a:rPr>
              <a:t>ping -s 800 -D blog.gtwang.org</a:t>
            </a:r>
            <a:endParaRPr lang="zh-TW" altLang="zh-TW" sz="1200" kern="1200" dirty="0" smtClean="0">
              <a:solidFill>
                <a:schemeClr val="tx1"/>
              </a:solidFill>
              <a:effectLst/>
              <a:latin typeface="+mn-lt"/>
              <a:ea typeface="+mn-ea"/>
              <a:cs typeface="+mn-cs"/>
            </a:endParaRPr>
          </a:p>
          <a:p>
            <a:r>
              <a:rPr lang="zh-TW" altLang="zh-TW" sz="1200" b="1" kern="1200" dirty="0" smtClean="0">
                <a:solidFill>
                  <a:schemeClr val="tx1"/>
                </a:solidFill>
                <a:effectLst/>
                <a:latin typeface="+mn-lt"/>
                <a:ea typeface="+mn-ea"/>
                <a:cs typeface="+mn-cs"/>
              </a:rPr>
              <a:t>關閉自動</a:t>
            </a:r>
            <a:r>
              <a:rPr lang="en-US" altLang="zh-TW" sz="1200" b="1" kern="1200" dirty="0" smtClean="0">
                <a:solidFill>
                  <a:schemeClr val="tx1"/>
                </a:solidFill>
                <a:effectLst/>
                <a:latin typeface="+mn-lt"/>
                <a:ea typeface="+mn-ea"/>
                <a:cs typeface="+mn-cs"/>
              </a:rPr>
              <a:t> DNS </a:t>
            </a:r>
            <a:r>
              <a:rPr lang="zh-TW" altLang="zh-TW" sz="1200" b="1" kern="1200" dirty="0" smtClean="0">
                <a:solidFill>
                  <a:schemeClr val="tx1"/>
                </a:solidFill>
                <a:effectLst/>
                <a:latin typeface="+mn-lt"/>
                <a:ea typeface="+mn-ea"/>
                <a:cs typeface="+mn-cs"/>
              </a:rPr>
              <a:t>解析</a:t>
            </a:r>
            <a:endParaRPr lang="zh-TW" altLang="zh-TW" sz="1200" kern="1200" dirty="0" smtClean="0">
              <a:solidFill>
                <a:schemeClr val="tx1"/>
              </a:solidFill>
              <a:effectLst/>
              <a:latin typeface="+mn-lt"/>
              <a:ea typeface="+mn-ea"/>
              <a:cs typeface="+mn-cs"/>
            </a:endParaRPr>
          </a:p>
          <a:p>
            <a:r>
              <a:rPr lang="en-US" altLang="zh-TW" sz="1200" kern="1200" dirty="0" smtClean="0">
                <a:solidFill>
                  <a:schemeClr val="tx1"/>
                </a:solidFill>
                <a:effectLst/>
                <a:latin typeface="+mn-lt"/>
                <a:ea typeface="+mn-ea"/>
                <a:cs typeface="+mn-cs"/>
              </a:rPr>
              <a:t>ping </a:t>
            </a:r>
            <a:r>
              <a:rPr lang="zh-TW" altLang="zh-TW" sz="1200" kern="1200" dirty="0" smtClean="0">
                <a:solidFill>
                  <a:schemeClr val="tx1"/>
                </a:solidFill>
                <a:effectLst/>
                <a:latin typeface="+mn-lt"/>
                <a:ea typeface="+mn-ea"/>
                <a:cs typeface="+mn-cs"/>
              </a:rPr>
              <a:t>預設會在輸出訊息中同時顯示</a:t>
            </a:r>
            <a:r>
              <a:rPr lang="en-US" altLang="zh-TW" sz="1200" kern="1200" dirty="0" smtClean="0">
                <a:solidFill>
                  <a:schemeClr val="tx1"/>
                </a:solidFill>
                <a:effectLst/>
                <a:latin typeface="+mn-lt"/>
                <a:ea typeface="+mn-ea"/>
                <a:cs typeface="+mn-cs"/>
              </a:rPr>
              <a:t> IP </a:t>
            </a:r>
            <a:r>
              <a:rPr lang="zh-TW" altLang="zh-TW" sz="1200" kern="1200" dirty="0" smtClean="0">
                <a:solidFill>
                  <a:schemeClr val="tx1"/>
                </a:solidFill>
                <a:effectLst/>
                <a:latin typeface="+mn-lt"/>
                <a:ea typeface="+mn-ea"/>
                <a:cs typeface="+mn-cs"/>
              </a:rPr>
              <a:t>位址以及</a:t>
            </a:r>
            <a:r>
              <a:rPr lang="en-US" altLang="zh-TW" sz="1200" kern="1200" dirty="0" smtClean="0">
                <a:solidFill>
                  <a:schemeClr val="tx1"/>
                </a:solidFill>
                <a:effectLst/>
                <a:latin typeface="+mn-lt"/>
                <a:ea typeface="+mn-ea"/>
                <a:cs typeface="+mn-cs"/>
              </a:rPr>
              <a:t> DNS </a:t>
            </a:r>
            <a:r>
              <a:rPr lang="zh-TW" altLang="zh-TW" sz="1200" kern="1200" dirty="0" smtClean="0">
                <a:solidFill>
                  <a:schemeClr val="tx1"/>
                </a:solidFill>
                <a:effectLst/>
                <a:latin typeface="+mn-lt"/>
                <a:ea typeface="+mn-ea"/>
                <a:cs typeface="+mn-cs"/>
              </a:rPr>
              <a:t>反解名稱，加上</a:t>
            </a:r>
            <a:r>
              <a:rPr lang="en-US" altLang="zh-TW" sz="1200" kern="1200" dirty="0" smtClean="0">
                <a:solidFill>
                  <a:schemeClr val="tx1"/>
                </a:solidFill>
                <a:effectLst/>
                <a:latin typeface="+mn-lt"/>
                <a:ea typeface="+mn-ea"/>
                <a:cs typeface="+mn-cs"/>
              </a:rPr>
              <a:t> -n </a:t>
            </a:r>
            <a:r>
              <a:rPr lang="zh-TW" altLang="zh-TW" sz="1200" kern="1200" dirty="0" smtClean="0">
                <a:solidFill>
                  <a:schemeClr val="tx1"/>
                </a:solidFill>
                <a:effectLst/>
                <a:latin typeface="+mn-lt"/>
                <a:ea typeface="+mn-ea"/>
                <a:cs typeface="+mn-cs"/>
              </a:rPr>
              <a:t>參數之後可以關閉自動</a:t>
            </a:r>
            <a:r>
              <a:rPr lang="en-US" altLang="zh-TW" sz="1200" kern="1200" dirty="0" smtClean="0">
                <a:solidFill>
                  <a:schemeClr val="tx1"/>
                </a:solidFill>
                <a:effectLst/>
                <a:latin typeface="+mn-lt"/>
                <a:ea typeface="+mn-ea"/>
                <a:cs typeface="+mn-cs"/>
              </a:rPr>
              <a:t> DNS </a:t>
            </a:r>
            <a:r>
              <a:rPr lang="zh-TW" altLang="zh-TW" sz="1200" kern="1200" dirty="0" smtClean="0">
                <a:solidFill>
                  <a:schemeClr val="tx1"/>
                </a:solidFill>
                <a:effectLst/>
                <a:latin typeface="+mn-lt"/>
                <a:ea typeface="+mn-ea"/>
                <a:cs typeface="+mn-cs"/>
              </a:rPr>
              <a:t>解析功能，僅以</a:t>
            </a:r>
            <a:r>
              <a:rPr lang="en-US" altLang="zh-TW" sz="1200" kern="1200" dirty="0" smtClean="0">
                <a:solidFill>
                  <a:schemeClr val="tx1"/>
                </a:solidFill>
                <a:effectLst/>
                <a:latin typeface="+mn-lt"/>
                <a:ea typeface="+mn-ea"/>
                <a:cs typeface="+mn-cs"/>
              </a:rPr>
              <a:t> IP </a:t>
            </a:r>
            <a:r>
              <a:rPr lang="zh-TW" altLang="zh-TW" sz="1200" kern="1200" dirty="0" smtClean="0">
                <a:solidFill>
                  <a:schemeClr val="tx1"/>
                </a:solidFill>
                <a:effectLst/>
                <a:latin typeface="+mn-lt"/>
                <a:ea typeface="+mn-ea"/>
                <a:cs typeface="+mn-cs"/>
              </a:rPr>
              <a:t>位址表示：</a:t>
            </a:r>
          </a:p>
          <a:p>
            <a:r>
              <a:rPr lang="en-US" altLang="zh-TW" sz="1200" kern="1200" dirty="0" smtClean="0">
                <a:solidFill>
                  <a:schemeClr val="tx1"/>
                </a:solidFill>
                <a:effectLst/>
                <a:latin typeface="+mn-lt"/>
                <a:ea typeface="+mn-ea"/>
                <a:cs typeface="+mn-cs"/>
              </a:rPr>
              <a:t>ping -n blog.gtwang.org</a:t>
            </a:r>
            <a:endParaRPr lang="zh-TW"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參考資料：</a:t>
            </a:r>
            <a:r>
              <a:rPr lang="en-US" altLang="zh-TW" sz="1200" kern="1200" dirty="0" err="1" smtClean="0">
                <a:solidFill>
                  <a:schemeClr val="tx1"/>
                </a:solidFill>
                <a:effectLst/>
                <a:latin typeface="+mn-lt"/>
                <a:ea typeface="+mn-ea"/>
                <a:cs typeface="+mn-cs"/>
                <a:hlinkClick r:id="rId5"/>
              </a:rPr>
              <a:t>lifewire</a:t>
            </a:r>
            <a:endParaRPr lang="zh-TW" altLang="zh-TW" sz="1200" kern="1200" dirty="0" smtClean="0">
              <a:solidFill>
                <a:schemeClr val="tx1"/>
              </a:solidFill>
              <a:effectLst/>
              <a:latin typeface="+mn-lt"/>
              <a:ea typeface="+mn-ea"/>
              <a:cs typeface="+mn-cs"/>
            </a:endParaRPr>
          </a:p>
          <a:p>
            <a:r>
              <a:rPr lang="en-US" altLang="zh-TW" sz="1200" kern="1200" dirty="0" smtClean="0">
                <a:solidFill>
                  <a:schemeClr val="tx1"/>
                </a:solidFill>
                <a:effectLst/>
                <a:latin typeface="+mn-lt"/>
                <a:ea typeface="+mn-ea"/>
                <a:cs typeface="+mn-cs"/>
              </a:rPr>
              <a:t> </a:t>
            </a:r>
            <a:endParaRPr lang="zh-TW" altLang="zh-TW" sz="1200" kern="1200" dirty="0" smtClean="0">
              <a:solidFill>
                <a:schemeClr val="tx1"/>
              </a:solidFill>
              <a:effectLst/>
              <a:latin typeface="+mn-lt"/>
              <a:ea typeface="+mn-ea"/>
              <a:cs typeface="+mn-cs"/>
            </a:endParaRPr>
          </a:p>
          <a:p>
            <a:endParaRPr lang="zh-TW" altLang="en-US" dirty="0" smtClean="0"/>
          </a:p>
          <a:p>
            <a:r>
              <a:rPr lang="en-US" altLang="zh-TW" dirty="0" smtClean="0"/>
              <a:t>http://dannysun-unknown.blogspot.com/2015/09/linuxpinginternet.html</a:t>
            </a:r>
          </a:p>
          <a:p>
            <a:r>
              <a:rPr lang="en-US" altLang="zh-TW" dirty="0" err="1" smtClean="0"/>
              <a:t>linux</a:t>
            </a:r>
            <a:r>
              <a:rPr lang="zh-TW" altLang="en-US" dirty="0" smtClean="0"/>
              <a:t>下使用</a:t>
            </a:r>
            <a:r>
              <a:rPr lang="en-US" altLang="zh-TW" dirty="0" smtClean="0"/>
              <a:t>ping</a:t>
            </a:r>
            <a:r>
              <a:rPr lang="zh-TW" altLang="en-US" dirty="0" smtClean="0"/>
              <a:t>指令來快速知道網路是否連上</a:t>
            </a:r>
            <a:r>
              <a:rPr lang="en-US" altLang="zh-TW" dirty="0" smtClean="0"/>
              <a:t>Internet</a:t>
            </a:r>
          </a:p>
          <a:p>
            <a:r>
              <a:rPr lang="zh-TW" altLang="en-US" dirty="0" smtClean="0"/>
              <a:t>最近再作</a:t>
            </a:r>
            <a:r>
              <a:rPr lang="en-US" altLang="zh-TW" dirty="0" smtClean="0"/>
              <a:t>NTP(</a:t>
            </a:r>
            <a:r>
              <a:rPr lang="zh-TW" altLang="en-US" dirty="0" smtClean="0"/>
              <a:t>網路同步時間</a:t>
            </a:r>
            <a:r>
              <a:rPr lang="en-US" altLang="zh-TW" dirty="0" smtClean="0"/>
              <a:t>)</a:t>
            </a:r>
            <a:r>
              <a:rPr lang="zh-TW" altLang="en-US" dirty="0" smtClean="0"/>
              <a:t>的功能，因此在使用者選擇好要同步的</a:t>
            </a:r>
            <a:r>
              <a:rPr lang="en-US" altLang="zh-TW" dirty="0" smtClean="0"/>
              <a:t>NTP Server</a:t>
            </a:r>
            <a:r>
              <a:rPr lang="zh-TW" altLang="en-US" dirty="0" smtClean="0"/>
              <a:t>之前，我必須先確認網路是可以連上</a:t>
            </a:r>
            <a:r>
              <a:rPr lang="en-US" altLang="zh-TW" dirty="0" smtClean="0"/>
              <a:t>Internet</a:t>
            </a:r>
            <a:r>
              <a:rPr lang="zh-TW" altLang="en-US" dirty="0" smtClean="0"/>
              <a:t>的</a:t>
            </a:r>
          </a:p>
          <a:p>
            <a:endParaRPr lang="zh-TW" altLang="en-US" dirty="0" smtClean="0"/>
          </a:p>
          <a:p>
            <a:r>
              <a:rPr lang="en-US" altLang="zh-TW" dirty="0" smtClean="0"/>
              <a:t>ping -q -c1 -W1 168.95.1.1</a:t>
            </a:r>
          </a:p>
          <a:p>
            <a:endParaRPr lang="en-US" altLang="zh-TW" dirty="0" smtClean="0"/>
          </a:p>
          <a:p>
            <a:r>
              <a:rPr lang="zh-TW" altLang="en-US" dirty="0" smtClean="0"/>
              <a:t>上面是關鍵的</a:t>
            </a:r>
            <a:r>
              <a:rPr lang="en-US" altLang="zh-TW" dirty="0" smtClean="0"/>
              <a:t>command</a:t>
            </a:r>
            <a:r>
              <a:rPr lang="zh-TW" altLang="en-US" dirty="0" smtClean="0"/>
              <a:t>，使用</a:t>
            </a:r>
            <a:r>
              <a:rPr lang="en-US" altLang="zh-TW" dirty="0" smtClean="0"/>
              <a:t>ping</a:t>
            </a:r>
            <a:r>
              <a:rPr lang="zh-TW" altLang="en-US" dirty="0" smtClean="0"/>
              <a:t>再加上它的一些參數，可以很快的知道網路是否有連上</a:t>
            </a:r>
            <a:r>
              <a:rPr lang="en-US" altLang="zh-TW" dirty="0" smtClean="0"/>
              <a:t>Internet</a:t>
            </a:r>
            <a:r>
              <a:rPr lang="zh-TW" altLang="en-US" dirty="0" smtClean="0"/>
              <a:t>。</a:t>
            </a:r>
          </a:p>
          <a:p>
            <a:endParaRPr lang="zh-TW" altLang="en-US" dirty="0" smtClean="0"/>
          </a:p>
          <a:p>
            <a:r>
              <a:rPr lang="zh-TW" altLang="en-US" dirty="0" smtClean="0"/>
              <a:t>這裡先說明一下</a:t>
            </a:r>
            <a:r>
              <a:rPr lang="en-US" altLang="zh-TW" dirty="0" smtClean="0"/>
              <a:t>ping</a:t>
            </a:r>
            <a:r>
              <a:rPr lang="zh-TW" altLang="en-US" dirty="0" smtClean="0"/>
              <a:t>參數的意義</a:t>
            </a:r>
            <a:r>
              <a:rPr lang="en-US" altLang="zh-TW" dirty="0" smtClean="0"/>
              <a:t>:</a:t>
            </a:r>
          </a:p>
          <a:p>
            <a:r>
              <a:rPr lang="en-US" altLang="zh-TW" dirty="0" smtClean="0"/>
              <a:t>-q     =&gt; </a:t>
            </a:r>
            <a:r>
              <a:rPr lang="zh-TW" altLang="en-US" dirty="0" smtClean="0"/>
              <a:t>不顯示任何傳送封包的資訊，只顯示最後的結果</a:t>
            </a:r>
          </a:p>
          <a:p>
            <a:r>
              <a:rPr lang="en-US" altLang="zh-TW" dirty="0" smtClean="0"/>
              <a:t>-c1   =&gt; </a:t>
            </a:r>
            <a:r>
              <a:rPr lang="zh-TW" altLang="en-US" dirty="0" smtClean="0"/>
              <a:t>在發送指定數目的包後停止，</a:t>
            </a:r>
            <a:r>
              <a:rPr lang="en-US" altLang="zh-TW" dirty="0" smtClean="0"/>
              <a:t>c1</a:t>
            </a:r>
            <a:r>
              <a:rPr lang="zh-TW" altLang="en-US" dirty="0" smtClean="0"/>
              <a:t>也就是只發一次的意思</a:t>
            </a:r>
          </a:p>
          <a:p>
            <a:r>
              <a:rPr lang="en-US" altLang="zh-TW" dirty="0" smtClean="0"/>
              <a:t>-W1 =&gt; </a:t>
            </a:r>
            <a:r>
              <a:rPr lang="zh-TW" altLang="en-US" dirty="0" smtClean="0"/>
              <a:t>等待回應的時間，</a:t>
            </a:r>
            <a:r>
              <a:rPr lang="en-US" altLang="zh-TW" dirty="0" smtClean="0"/>
              <a:t>W1</a:t>
            </a:r>
            <a:r>
              <a:rPr lang="zh-TW" altLang="en-US" dirty="0" smtClean="0"/>
              <a:t>就是只等待一秒</a:t>
            </a:r>
          </a:p>
          <a:p>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57</a:t>
            </a:fld>
            <a:endParaRPr lang="zh-TW" altLang="en-US"/>
          </a:p>
        </p:txBody>
      </p:sp>
    </p:spTree>
    <p:extLst>
      <p:ext uri="{BB962C8B-B14F-4D97-AF65-F5344CB8AC3E}">
        <p14:creationId xmlns:p14="http://schemas.microsoft.com/office/powerpoint/2010/main" val="17624955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i</a:t>
            </a:r>
            <a:r>
              <a:rPr lang="en-US" altLang="zh-CN" sz="1200" b="0" i="0" kern="1200" dirty="0" smtClean="0">
                <a:solidFill>
                  <a:schemeClr val="tx1"/>
                </a:solidFill>
                <a:effectLst/>
                <a:latin typeface="+mn-lt"/>
                <a:ea typeface="+mn-ea"/>
                <a:cs typeface="+mn-cs"/>
              </a:rPr>
              <a:t>&lt;</a:t>
            </a:r>
            <a:r>
              <a:rPr lang="zh-CN" altLang="en-US" sz="1200" b="0" i="0" kern="1200" dirty="0" smtClean="0">
                <a:solidFill>
                  <a:schemeClr val="tx1"/>
                </a:solidFill>
                <a:effectLst/>
                <a:latin typeface="+mn-lt"/>
                <a:ea typeface="+mn-ea"/>
                <a:cs typeface="+mn-cs"/>
              </a:rPr>
              <a:t>间隔秒数</a:t>
            </a:r>
            <a:r>
              <a:rPr lang="en-US" altLang="zh-CN" sz="1200" b="0" i="0" kern="1200" dirty="0" smtClean="0">
                <a:solidFill>
                  <a:schemeClr val="tx1"/>
                </a:solidFill>
                <a:effectLst/>
                <a:latin typeface="+mn-lt"/>
                <a:ea typeface="+mn-ea"/>
                <a:cs typeface="+mn-cs"/>
              </a:rPr>
              <a:t>&gt;   </a:t>
            </a:r>
            <a:r>
              <a:rPr lang="zh-CN" altLang="en-US" sz="1200" b="0" i="0" kern="1200" dirty="0" smtClean="0">
                <a:solidFill>
                  <a:schemeClr val="tx1"/>
                </a:solidFill>
                <a:effectLst/>
                <a:latin typeface="+mn-lt"/>
                <a:ea typeface="+mn-ea"/>
                <a:cs typeface="+mn-cs"/>
              </a:rPr>
              <a:t>指定收发信息的间隔时间。</a:t>
            </a:r>
            <a:endParaRPr lang="en-US" altLang="zh-TW" sz="1200" b="0" i="0" kern="1200" dirty="0" smtClean="0">
              <a:solidFill>
                <a:schemeClr val="tx1"/>
              </a:solidFill>
              <a:effectLst/>
              <a:latin typeface="+mn-lt"/>
              <a:ea typeface="+mn-ea"/>
              <a:cs typeface="+mn-cs"/>
            </a:endParaRPr>
          </a:p>
          <a:p>
            <a:pPr marL="0" indent="0">
              <a:buNone/>
            </a:pPr>
            <a:r>
              <a:rPr lang="zh-TW" altLang="en-US" sz="1200" b="0" i="0" kern="1200" dirty="0" smtClean="0">
                <a:solidFill>
                  <a:schemeClr val="tx1"/>
                </a:solidFill>
                <a:effectLst/>
                <a:latin typeface="+mn-lt"/>
                <a:ea typeface="+mn-ea"/>
                <a:cs typeface="+mn-cs"/>
              </a:rPr>
              <a:t>增加</a:t>
            </a:r>
            <a:r>
              <a:rPr lang="en-US" altLang="zh-TW" sz="1200" b="0" i="0" kern="1200" dirty="0" smtClean="0">
                <a:solidFill>
                  <a:schemeClr val="tx1"/>
                </a:solidFill>
                <a:effectLst/>
                <a:latin typeface="+mn-lt"/>
                <a:ea typeface="+mn-ea"/>
                <a:cs typeface="+mn-cs"/>
              </a:rPr>
              <a:t>-</a:t>
            </a:r>
            <a:r>
              <a:rPr lang="en-US" altLang="zh-TW" sz="1200" b="0" i="0" kern="1200" dirty="0" err="1" smtClean="0">
                <a:solidFill>
                  <a:schemeClr val="tx1"/>
                </a:solidFill>
                <a:effectLst/>
                <a:latin typeface="+mn-lt"/>
                <a:ea typeface="+mn-ea"/>
                <a:cs typeface="+mn-cs"/>
              </a:rPr>
              <a:t>i</a:t>
            </a:r>
            <a:r>
              <a:rPr lang="zh-TW" altLang="en-US" sz="1200" b="0" i="0" kern="1200" dirty="0" smtClean="0">
                <a:solidFill>
                  <a:schemeClr val="tx1"/>
                </a:solidFill>
                <a:effectLst/>
                <a:latin typeface="+mn-lt"/>
                <a:ea typeface="+mn-ea"/>
                <a:cs typeface="+mn-cs"/>
              </a:rPr>
              <a:t>引數用於指定傳送</a:t>
            </a:r>
            <a:r>
              <a:rPr lang="en-US" altLang="zh-TW" sz="1200" b="0" i="0" kern="1200" dirty="0" smtClean="0">
                <a:solidFill>
                  <a:schemeClr val="tx1"/>
                </a:solidFill>
                <a:effectLst/>
                <a:latin typeface="+mn-lt"/>
                <a:ea typeface="+mn-ea"/>
                <a:cs typeface="+mn-cs"/>
              </a:rPr>
              <a:t>ICMP</a:t>
            </a:r>
            <a:r>
              <a:rPr lang="zh-TW" altLang="en-US" sz="1200" b="0" i="0" kern="1200" dirty="0" smtClean="0">
                <a:solidFill>
                  <a:schemeClr val="tx1"/>
                </a:solidFill>
                <a:effectLst/>
                <a:latin typeface="+mn-lt"/>
                <a:ea typeface="+mn-ea"/>
                <a:cs typeface="+mn-cs"/>
              </a:rPr>
              <a:t>資料包的時間間隔，以秒為單位，可以為小數，普通使用者最小為</a:t>
            </a:r>
            <a:r>
              <a:rPr lang="en-US" altLang="zh-TW" sz="1200" b="0" i="0" kern="1200" dirty="0" smtClean="0">
                <a:solidFill>
                  <a:schemeClr val="tx1"/>
                </a:solidFill>
                <a:effectLst/>
                <a:latin typeface="+mn-lt"/>
                <a:ea typeface="+mn-ea"/>
                <a:cs typeface="+mn-cs"/>
              </a:rPr>
              <a:t>0.2</a:t>
            </a:r>
            <a:r>
              <a:rPr lang="zh-TW" altLang="en-US" sz="1200" b="0" i="0" kern="1200" dirty="0" smtClean="0">
                <a:solidFill>
                  <a:schemeClr val="tx1"/>
                </a:solidFill>
                <a:effectLst/>
                <a:latin typeface="+mn-lt"/>
                <a:ea typeface="+mn-ea"/>
                <a:cs typeface="+mn-cs"/>
              </a:rPr>
              <a:t>秒，只有</a:t>
            </a:r>
            <a:r>
              <a:rPr lang="en-US" altLang="zh-TW" sz="1200" b="0" i="0" kern="1200" dirty="0" smtClean="0">
                <a:solidFill>
                  <a:schemeClr val="tx1"/>
                </a:solidFill>
                <a:effectLst/>
                <a:latin typeface="+mn-lt"/>
                <a:ea typeface="+mn-ea"/>
                <a:cs typeface="+mn-cs"/>
              </a:rPr>
              <a:t>root</a:t>
            </a:r>
            <a:r>
              <a:rPr lang="zh-TW" altLang="en-US" sz="1200" b="0" i="0" kern="1200" dirty="0" smtClean="0">
                <a:solidFill>
                  <a:schemeClr val="tx1"/>
                </a:solidFill>
                <a:effectLst/>
                <a:latin typeface="+mn-lt"/>
                <a:ea typeface="+mn-ea"/>
                <a:cs typeface="+mn-cs"/>
              </a:rPr>
              <a:t>使用者才能指定比</a:t>
            </a:r>
            <a:r>
              <a:rPr lang="en-US" altLang="zh-TW" sz="1200" b="0" i="0" kern="1200" dirty="0" smtClean="0">
                <a:solidFill>
                  <a:schemeClr val="tx1"/>
                </a:solidFill>
                <a:effectLst/>
                <a:latin typeface="+mn-lt"/>
                <a:ea typeface="+mn-ea"/>
                <a:cs typeface="+mn-cs"/>
              </a:rPr>
              <a:t>0.2</a:t>
            </a:r>
            <a:r>
              <a:rPr lang="zh-TW" altLang="en-US" sz="1200" b="0" i="0" kern="1200" dirty="0" smtClean="0">
                <a:solidFill>
                  <a:schemeClr val="tx1"/>
                </a:solidFill>
                <a:effectLst/>
                <a:latin typeface="+mn-lt"/>
                <a:ea typeface="+mn-ea"/>
                <a:cs typeface="+mn-cs"/>
              </a:rPr>
              <a:t>秒小的間隔。如果不指定此引數，則預設的時間間隔是</a:t>
            </a:r>
            <a:r>
              <a:rPr lang="en-US" altLang="zh-TW" sz="1200" b="0" i="0" kern="1200" dirty="0" smtClean="0">
                <a:solidFill>
                  <a:schemeClr val="tx1"/>
                </a:solidFill>
                <a:effectLst/>
                <a:latin typeface="+mn-lt"/>
                <a:ea typeface="+mn-ea"/>
                <a:cs typeface="+mn-cs"/>
              </a:rPr>
              <a:t>1</a:t>
            </a:r>
            <a:r>
              <a:rPr lang="zh-TW" altLang="en-US" sz="1200" b="0" i="0" kern="1200" dirty="0" smtClean="0">
                <a:solidFill>
                  <a:schemeClr val="tx1"/>
                </a:solidFill>
                <a:effectLst/>
                <a:latin typeface="+mn-lt"/>
                <a:ea typeface="+mn-ea"/>
                <a:cs typeface="+mn-cs"/>
              </a:rPr>
              <a:t>秒。</a:t>
            </a:r>
            <a:endParaRPr lang="en-US" altLang="zh-TW" sz="1200" b="0" i="0" kern="1200" dirty="0" smtClean="0">
              <a:solidFill>
                <a:schemeClr val="tx1"/>
              </a:solidFill>
              <a:effectLst/>
              <a:latin typeface="+mn-lt"/>
              <a:ea typeface="+mn-ea"/>
              <a:cs typeface="+mn-cs"/>
            </a:endParaRPr>
          </a:p>
          <a:p>
            <a:pPr marL="0" indent="0">
              <a:buNone/>
            </a:pPr>
            <a:r>
              <a:rPr lang="en-US" altLang="zh-TW" sz="1200" b="0" i="0" kern="1200" dirty="0" smtClean="0">
                <a:solidFill>
                  <a:schemeClr val="tx1"/>
                </a:solidFill>
                <a:effectLst/>
                <a:latin typeface="+mn-lt"/>
                <a:ea typeface="+mn-ea"/>
                <a:cs typeface="+mn-cs"/>
              </a:rPr>
              <a:t>ICMP </a:t>
            </a:r>
            <a:r>
              <a:rPr lang="zh-TW" altLang="en-US" sz="1200" b="0" i="0" kern="1200" dirty="0" smtClean="0">
                <a:solidFill>
                  <a:schemeClr val="tx1"/>
                </a:solidFill>
                <a:effectLst/>
                <a:latin typeface="+mn-lt"/>
                <a:ea typeface="+mn-ea"/>
                <a:cs typeface="+mn-cs"/>
              </a:rPr>
              <a:t>的全稱是</a:t>
            </a:r>
            <a:r>
              <a:rPr lang="en-US" altLang="zh-TW" sz="1200" b="0" i="0" kern="1200" dirty="0" smtClean="0">
                <a:solidFill>
                  <a:schemeClr val="tx1"/>
                </a:solidFill>
                <a:effectLst/>
                <a:latin typeface="+mn-lt"/>
                <a:ea typeface="+mn-ea"/>
                <a:cs typeface="+mn-cs"/>
              </a:rPr>
              <a:t>『 Internet Control Message Protocol, </a:t>
            </a:r>
            <a:r>
              <a:rPr lang="zh-TW" altLang="en-US" sz="1200" b="0" i="0" kern="1200" dirty="0" smtClean="0">
                <a:solidFill>
                  <a:schemeClr val="tx1"/>
                </a:solidFill>
                <a:effectLst/>
                <a:latin typeface="+mn-lt"/>
                <a:ea typeface="+mn-ea"/>
                <a:cs typeface="+mn-cs"/>
              </a:rPr>
              <a:t>網際網路訊息控制協定 </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 基本上，</a:t>
            </a:r>
            <a:r>
              <a:rPr lang="en-US" altLang="zh-TW" sz="1200" b="0" i="0" kern="1200" dirty="0" smtClean="0">
                <a:solidFill>
                  <a:schemeClr val="tx1"/>
                </a:solidFill>
                <a:effectLst/>
                <a:latin typeface="+mn-lt"/>
                <a:ea typeface="+mn-ea"/>
                <a:cs typeface="+mn-cs"/>
              </a:rPr>
              <a:t>ICMP </a:t>
            </a:r>
            <a:r>
              <a:rPr lang="zh-TW" altLang="en-US" sz="1200" b="0" i="0" kern="1200" dirty="0" smtClean="0">
                <a:solidFill>
                  <a:schemeClr val="tx1"/>
                </a:solidFill>
                <a:effectLst/>
                <a:latin typeface="+mn-lt"/>
                <a:ea typeface="+mn-ea"/>
                <a:cs typeface="+mn-cs"/>
              </a:rPr>
              <a:t>是一個錯誤偵測與回報的機制，最大的功能就是可以確保我們網路的連線狀態與連線的正確性！</a:t>
            </a:r>
            <a:endParaRPr lang="en-US" altLang="zh-TW" sz="1200" b="0" i="0" kern="1200" dirty="0" smtClean="0">
              <a:solidFill>
                <a:schemeClr val="tx1"/>
              </a:solidFill>
              <a:effectLst/>
              <a:latin typeface="+mn-lt"/>
              <a:ea typeface="+mn-ea"/>
              <a:cs typeface="+mn-cs"/>
            </a:endParaRPr>
          </a:p>
          <a:p>
            <a:pPr marL="0" indent="0">
              <a:buNone/>
            </a:pPr>
            <a:r>
              <a:rPr lang="zh-TW" altLang="en-US" sz="1200" b="0" i="0" kern="1200" dirty="0" smtClean="0">
                <a:solidFill>
                  <a:schemeClr val="tx1"/>
                </a:solidFill>
                <a:effectLst/>
                <a:latin typeface="+mn-lt"/>
                <a:ea typeface="+mn-ea"/>
                <a:cs typeface="+mn-cs"/>
              </a:rPr>
              <a:t>封包送出間隔時間</a:t>
            </a:r>
          </a:p>
          <a:p>
            <a:pPr marL="0" indent="0">
              <a:buNone/>
            </a:pPr>
            <a:r>
              <a:rPr lang="en-US" altLang="zh-TW" sz="1200" b="0" i="0" kern="1200" dirty="0" smtClean="0">
                <a:solidFill>
                  <a:schemeClr val="tx1"/>
                </a:solidFill>
                <a:effectLst/>
                <a:latin typeface="+mn-lt"/>
                <a:ea typeface="+mn-ea"/>
                <a:cs typeface="+mn-cs"/>
              </a:rPr>
              <a:t>ping </a:t>
            </a:r>
            <a:r>
              <a:rPr lang="zh-TW" altLang="en-US" sz="1200" b="0" i="0" kern="1200" dirty="0" smtClean="0">
                <a:solidFill>
                  <a:schemeClr val="tx1"/>
                </a:solidFill>
                <a:effectLst/>
                <a:latin typeface="+mn-lt"/>
                <a:ea typeface="+mn-ea"/>
                <a:cs typeface="+mn-cs"/>
              </a:rPr>
              <a:t>預設是每秒送出一個 </a:t>
            </a:r>
            <a:r>
              <a:rPr lang="en-US" altLang="zh-TW" sz="1200" b="0" i="0" kern="1200" dirty="0" smtClean="0">
                <a:solidFill>
                  <a:schemeClr val="tx1"/>
                </a:solidFill>
                <a:effectLst/>
                <a:latin typeface="+mn-lt"/>
                <a:ea typeface="+mn-ea"/>
                <a:cs typeface="+mn-cs"/>
              </a:rPr>
              <a:t>ICMP ECHO_REQUEST </a:t>
            </a:r>
            <a:r>
              <a:rPr lang="zh-TW" altLang="en-US" sz="1200" b="0" i="0" kern="1200" dirty="0" smtClean="0">
                <a:solidFill>
                  <a:schemeClr val="tx1"/>
                </a:solidFill>
                <a:effectLst/>
                <a:latin typeface="+mn-lt"/>
                <a:ea typeface="+mn-ea"/>
                <a:cs typeface="+mn-cs"/>
              </a:rPr>
              <a:t>封包，若要改變封包送出的間隔時間，可以使用 </a:t>
            </a:r>
            <a:r>
              <a:rPr lang="en-US" altLang="zh-TW" sz="1200" b="0" i="0" kern="1200" dirty="0" smtClean="0">
                <a:solidFill>
                  <a:schemeClr val="tx1"/>
                </a:solidFill>
                <a:effectLst/>
                <a:latin typeface="+mn-lt"/>
                <a:ea typeface="+mn-ea"/>
                <a:cs typeface="+mn-cs"/>
              </a:rPr>
              <a:t>-</a:t>
            </a:r>
            <a:r>
              <a:rPr lang="en-US" altLang="zh-TW" sz="1200" b="0" i="0" kern="1200" dirty="0" err="1" smtClean="0">
                <a:solidFill>
                  <a:schemeClr val="tx1"/>
                </a:solidFill>
                <a:effectLst/>
                <a:latin typeface="+mn-lt"/>
                <a:ea typeface="+mn-ea"/>
                <a:cs typeface="+mn-cs"/>
              </a:rPr>
              <a:t>i</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參數指定：</a:t>
            </a:r>
          </a:p>
          <a:p>
            <a:pPr marL="0" indent="0">
              <a:buNone/>
            </a:pPr>
            <a:endParaRPr lang="zh-TW" altLang="en-US" sz="1200" b="0" i="0" kern="1200" dirty="0" smtClean="0">
              <a:solidFill>
                <a:schemeClr val="tx1"/>
              </a:solidFill>
              <a:effectLst/>
              <a:latin typeface="+mn-lt"/>
              <a:ea typeface="+mn-ea"/>
              <a:cs typeface="+mn-cs"/>
            </a:endParaRPr>
          </a:p>
          <a:p>
            <a:pPr marL="0" indent="0">
              <a:buNone/>
            </a:pPr>
            <a:r>
              <a:rPr lang="en-US" altLang="zh-TW" sz="1200" b="0" i="0" kern="1200" dirty="0" smtClean="0">
                <a:solidFill>
                  <a:schemeClr val="tx1"/>
                </a:solidFill>
                <a:effectLst/>
                <a:latin typeface="+mn-lt"/>
                <a:ea typeface="+mn-ea"/>
                <a:cs typeface="+mn-cs"/>
              </a:rPr>
              <a:t>ping -</a:t>
            </a:r>
            <a:r>
              <a:rPr lang="en-US" altLang="zh-TW" sz="1200" b="0" i="0" kern="1200" dirty="0" err="1" smtClean="0">
                <a:solidFill>
                  <a:schemeClr val="tx1"/>
                </a:solidFill>
                <a:effectLst/>
                <a:latin typeface="+mn-lt"/>
                <a:ea typeface="+mn-ea"/>
                <a:cs typeface="+mn-cs"/>
              </a:rPr>
              <a:t>i</a:t>
            </a:r>
            <a:r>
              <a:rPr lang="en-US" altLang="zh-TW" sz="1200" b="0" i="0" kern="1200" dirty="0" smtClean="0">
                <a:solidFill>
                  <a:schemeClr val="tx1"/>
                </a:solidFill>
                <a:effectLst/>
                <a:latin typeface="+mn-lt"/>
                <a:ea typeface="+mn-ea"/>
                <a:cs typeface="+mn-cs"/>
              </a:rPr>
              <a:t> 0.4 blog.gtwang.org</a:t>
            </a:r>
          </a:p>
          <a:p>
            <a:pPr marL="0" indent="0">
              <a:buNone/>
            </a:pPr>
            <a:r>
              <a:rPr lang="zh-TW" altLang="en-US" sz="1200" b="0" i="0" kern="1200" dirty="0" smtClean="0">
                <a:solidFill>
                  <a:schemeClr val="tx1"/>
                </a:solidFill>
                <a:effectLst/>
                <a:latin typeface="+mn-lt"/>
                <a:ea typeface="+mn-ea"/>
                <a:cs typeface="+mn-cs"/>
              </a:rPr>
              <a:t>這樣就會每隔 </a:t>
            </a:r>
            <a:r>
              <a:rPr lang="en-US" altLang="zh-TW" sz="1200" b="0" i="0" kern="1200" dirty="0" smtClean="0">
                <a:solidFill>
                  <a:schemeClr val="tx1"/>
                </a:solidFill>
                <a:effectLst/>
                <a:latin typeface="+mn-lt"/>
                <a:ea typeface="+mn-ea"/>
                <a:cs typeface="+mn-cs"/>
              </a:rPr>
              <a:t>0.4 </a:t>
            </a:r>
            <a:r>
              <a:rPr lang="zh-TW" altLang="en-US" sz="1200" b="0" i="0" kern="1200" dirty="0" smtClean="0">
                <a:solidFill>
                  <a:schemeClr val="tx1"/>
                </a:solidFill>
                <a:effectLst/>
                <a:latin typeface="+mn-lt"/>
                <a:ea typeface="+mn-ea"/>
                <a:cs typeface="+mn-cs"/>
              </a:rPr>
              <a:t>秒送出一個 </a:t>
            </a:r>
            <a:r>
              <a:rPr lang="en-US" altLang="zh-TW" sz="1200" b="0" i="0" kern="1200" dirty="0" smtClean="0">
                <a:solidFill>
                  <a:schemeClr val="tx1"/>
                </a:solidFill>
                <a:effectLst/>
                <a:latin typeface="+mn-lt"/>
                <a:ea typeface="+mn-ea"/>
                <a:cs typeface="+mn-cs"/>
              </a:rPr>
              <a:t>ICMP ECHO_REQUEST </a:t>
            </a:r>
            <a:r>
              <a:rPr lang="zh-TW" altLang="en-US" sz="1200" b="0" i="0" kern="1200" dirty="0" smtClean="0">
                <a:solidFill>
                  <a:schemeClr val="tx1"/>
                </a:solidFill>
                <a:effectLst/>
                <a:latin typeface="+mn-lt"/>
                <a:ea typeface="+mn-ea"/>
                <a:cs typeface="+mn-cs"/>
              </a:rPr>
              <a:t>封包。</a:t>
            </a:r>
            <a:endParaRPr lang="en-US" altLang="zh-TW" sz="1200" b="0" i="0" kern="1200" dirty="0" smtClean="0">
              <a:solidFill>
                <a:schemeClr val="tx1"/>
              </a:solidFill>
              <a:effectLst/>
              <a:latin typeface="+mn-lt"/>
              <a:ea typeface="+mn-ea"/>
              <a:cs typeface="+mn-cs"/>
            </a:endParaRPr>
          </a:p>
          <a:p>
            <a:pPr marL="0" indent="0">
              <a:buNone/>
            </a:pPr>
            <a:r>
              <a:rPr lang="en-US" altLang="zh-TW" sz="1200" b="0" i="0" kern="1200" dirty="0" smtClean="0">
                <a:solidFill>
                  <a:schemeClr val="tx1"/>
                </a:solidFill>
                <a:effectLst/>
                <a:latin typeface="+mn-lt"/>
                <a:ea typeface="+mn-ea"/>
                <a:cs typeface="+mn-cs"/>
              </a:rPr>
              <a:t>-c</a:t>
            </a:r>
            <a:r>
              <a:rPr lang="zh-TW" altLang="en-US" sz="1200" b="0" i="0" kern="1200" dirty="0" smtClean="0">
                <a:solidFill>
                  <a:schemeClr val="tx1"/>
                </a:solidFill>
                <a:effectLst/>
                <a:latin typeface="+mn-lt"/>
                <a:ea typeface="+mn-ea"/>
                <a:cs typeface="+mn-cs"/>
              </a:rPr>
              <a:t> </a:t>
            </a:r>
            <a:r>
              <a:rPr lang="en-US" altLang="zh-TW" sz="1200" b="0" i="0" kern="1200" dirty="0" err="1" smtClean="0">
                <a:solidFill>
                  <a:schemeClr val="tx1"/>
                </a:solidFill>
                <a:effectLst/>
                <a:latin typeface="+mn-lt"/>
                <a:ea typeface="+mn-ea"/>
                <a:cs typeface="+mn-cs"/>
              </a:rPr>
              <a:t>num</a:t>
            </a:r>
            <a:r>
              <a:rPr lang="zh-TW" altLang="en-US" sz="1200" b="0" i="0" kern="1200" dirty="0" smtClean="0">
                <a:solidFill>
                  <a:schemeClr val="tx1"/>
                </a:solidFill>
                <a:effectLst/>
                <a:latin typeface="+mn-lt"/>
                <a:ea typeface="+mn-ea"/>
                <a:cs typeface="+mn-cs"/>
              </a:rPr>
              <a:t> 代表送幾次封包</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若未指定</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就會一直發送</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 跟</a:t>
            </a:r>
            <a:r>
              <a:rPr lang="en-US" altLang="zh-TW" sz="1200" b="0" i="0" kern="1200" dirty="0" smtClean="0">
                <a:solidFill>
                  <a:schemeClr val="tx1"/>
                </a:solidFill>
                <a:effectLst/>
                <a:latin typeface="+mn-lt"/>
                <a:ea typeface="+mn-ea"/>
                <a:cs typeface="+mn-cs"/>
              </a:rPr>
              <a:t>Windows</a:t>
            </a:r>
            <a:r>
              <a:rPr lang="zh-TW" altLang="en-US" sz="1200" b="0" i="0" kern="1200" dirty="0" smtClean="0">
                <a:solidFill>
                  <a:schemeClr val="tx1"/>
                </a:solidFill>
                <a:effectLst/>
                <a:latin typeface="+mn-lt"/>
                <a:ea typeface="+mn-ea"/>
                <a:cs typeface="+mn-cs"/>
              </a:rPr>
              <a:t> 上的</a:t>
            </a:r>
            <a:r>
              <a:rPr lang="en-US" altLang="zh-TW" sz="1200" b="0" i="0" kern="1200" dirty="0" smtClean="0">
                <a:solidFill>
                  <a:schemeClr val="tx1"/>
                </a:solidFill>
                <a:effectLst/>
                <a:latin typeface="+mn-lt"/>
                <a:ea typeface="+mn-ea"/>
                <a:cs typeface="+mn-cs"/>
              </a:rPr>
              <a:t>ping</a:t>
            </a:r>
            <a:r>
              <a:rPr lang="zh-TW" altLang="en-US" sz="1200" b="0" i="0" kern="1200" dirty="0" smtClean="0">
                <a:solidFill>
                  <a:schemeClr val="tx1"/>
                </a:solidFill>
                <a:effectLst/>
                <a:latin typeface="+mn-lt"/>
                <a:ea typeface="+mn-ea"/>
                <a:cs typeface="+mn-cs"/>
              </a:rPr>
              <a:t> 行為不一樣</a:t>
            </a:r>
            <a:r>
              <a:rPr lang="en-US" altLang="zh-TW" sz="1200" b="0" i="0" kern="1200" dirty="0" smtClean="0">
                <a:solidFill>
                  <a:schemeClr val="tx1"/>
                </a:solidFill>
                <a:effectLst/>
                <a:latin typeface="+mn-lt"/>
                <a:ea typeface="+mn-ea"/>
                <a:cs typeface="+mn-cs"/>
              </a:rPr>
              <a:t>.</a:t>
            </a:r>
          </a:p>
          <a:p>
            <a:pPr marL="0" indent="0">
              <a:buNone/>
            </a:pPr>
            <a:r>
              <a:rPr lang="en-US" altLang="zh-TW" sz="1200" b="0" i="0" kern="1200" dirty="0" smtClean="0">
                <a:solidFill>
                  <a:schemeClr val="tx1"/>
                </a:solidFill>
                <a:effectLst/>
                <a:latin typeface="+mn-lt"/>
                <a:ea typeface="+mn-ea"/>
                <a:cs typeface="+mn-cs"/>
              </a:rPr>
              <a:t>-a</a:t>
            </a:r>
            <a:r>
              <a:rPr lang="zh-TW" altLang="en-US" sz="1200" b="0" i="0" kern="1200" dirty="0" smtClean="0">
                <a:solidFill>
                  <a:schemeClr val="tx1"/>
                </a:solidFill>
                <a:effectLst/>
                <a:latin typeface="+mn-lt"/>
                <a:ea typeface="+mn-ea"/>
                <a:cs typeface="+mn-cs"/>
              </a:rPr>
              <a:t> </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 用來發出聲音</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比較有感覺</a:t>
            </a:r>
            <a:r>
              <a:rPr lang="en-US" altLang="zh-TW" sz="1200" b="0" i="0" kern="1200" dirty="0" smtClean="0">
                <a:solidFill>
                  <a:schemeClr val="tx1"/>
                </a:solidFill>
                <a:effectLst/>
                <a:latin typeface="+mn-lt"/>
                <a:ea typeface="+mn-ea"/>
                <a:cs typeface="+mn-cs"/>
              </a:rPr>
              <a:t>.</a:t>
            </a:r>
          </a:p>
          <a:p>
            <a:pPr marL="0" indent="0">
              <a:buNone/>
            </a:pPr>
            <a:r>
              <a:rPr lang="en-US" altLang="zh-TW" sz="1200" b="0" i="0" kern="1200" dirty="0" smtClean="0">
                <a:solidFill>
                  <a:schemeClr val="tx1"/>
                </a:solidFill>
                <a:effectLst/>
                <a:latin typeface="+mn-lt"/>
                <a:ea typeface="+mn-ea"/>
                <a:cs typeface="+mn-cs"/>
              </a:rPr>
              <a:t>-s</a:t>
            </a:r>
            <a:r>
              <a:rPr lang="zh-TW" altLang="en-US" sz="1200" b="0" i="0" kern="1200" dirty="0" smtClean="0">
                <a:solidFill>
                  <a:schemeClr val="tx1"/>
                </a:solidFill>
                <a:effectLst/>
                <a:latin typeface="+mn-lt"/>
                <a:ea typeface="+mn-ea"/>
                <a:cs typeface="+mn-cs"/>
              </a:rPr>
              <a:t> 設定封包大小</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最終發送的還會加上</a:t>
            </a:r>
            <a:r>
              <a:rPr lang="en-US" altLang="zh-TW" sz="1200" b="0" i="0" kern="1200" dirty="0" smtClean="0">
                <a:solidFill>
                  <a:schemeClr val="tx1"/>
                </a:solidFill>
                <a:effectLst/>
                <a:latin typeface="+mn-lt"/>
                <a:ea typeface="+mn-ea"/>
                <a:cs typeface="+mn-cs"/>
              </a:rPr>
              <a:t>8,</a:t>
            </a:r>
            <a:r>
              <a:rPr lang="zh-TW" altLang="en-US" sz="1200" b="0" i="0" kern="1200" dirty="0" smtClean="0">
                <a:solidFill>
                  <a:schemeClr val="tx1"/>
                </a:solidFill>
                <a:effectLst/>
                <a:latin typeface="+mn-lt"/>
                <a:ea typeface="+mn-ea"/>
                <a:cs typeface="+mn-cs"/>
              </a:rPr>
              <a:t>是</a:t>
            </a:r>
            <a:r>
              <a:rPr lang="en-US" altLang="zh-TW" sz="1200" b="0" i="0" kern="1200" dirty="0" smtClean="0">
                <a:solidFill>
                  <a:schemeClr val="tx1"/>
                </a:solidFill>
                <a:effectLst/>
                <a:latin typeface="+mn-lt"/>
                <a:ea typeface="+mn-ea"/>
                <a:cs typeface="+mn-cs"/>
              </a:rPr>
              <a:t>ICMP</a:t>
            </a:r>
            <a:r>
              <a:rPr lang="zh-TW" altLang="en-US" sz="1200" b="0" i="0" kern="1200" dirty="0" smtClean="0">
                <a:solidFill>
                  <a:schemeClr val="tx1"/>
                </a:solidFill>
                <a:effectLst/>
                <a:latin typeface="+mn-lt"/>
                <a:ea typeface="+mn-ea"/>
                <a:cs typeface="+mn-cs"/>
              </a:rPr>
              <a:t>檔頭</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 一般未指定時</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是 </a:t>
            </a:r>
            <a:r>
              <a:rPr lang="en-US" altLang="zh-TW" sz="1200" b="0" i="0" kern="1200" dirty="0" smtClean="0">
                <a:solidFill>
                  <a:schemeClr val="tx1"/>
                </a:solidFill>
                <a:effectLst/>
                <a:latin typeface="+mn-lt"/>
                <a:ea typeface="+mn-ea"/>
                <a:cs typeface="+mn-cs"/>
              </a:rPr>
              <a:t>56,</a:t>
            </a:r>
            <a:r>
              <a:rPr lang="zh-TW" altLang="en-US" sz="1200" b="0" i="0" kern="1200" dirty="0" smtClean="0">
                <a:solidFill>
                  <a:schemeClr val="tx1"/>
                </a:solidFill>
                <a:effectLst/>
                <a:latin typeface="+mn-lt"/>
                <a:ea typeface="+mn-ea"/>
                <a:cs typeface="+mn-cs"/>
              </a:rPr>
              <a:t> 加上檔頭</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就</a:t>
            </a:r>
            <a:r>
              <a:rPr lang="en-US" altLang="zh-TW" sz="1200" b="0" i="0" kern="1200" dirty="0" smtClean="0">
                <a:solidFill>
                  <a:schemeClr val="tx1"/>
                </a:solidFill>
                <a:effectLst/>
                <a:latin typeface="+mn-lt"/>
                <a:ea typeface="+mn-ea"/>
                <a:cs typeface="+mn-cs"/>
              </a:rPr>
              <a:t>64.</a:t>
            </a:r>
            <a:r>
              <a:rPr lang="zh-TW" altLang="en-US" sz="1200" b="0" i="0" kern="1200" dirty="0" smtClean="0">
                <a:solidFill>
                  <a:schemeClr val="tx1"/>
                </a:solidFill>
                <a:effectLst/>
                <a:latin typeface="+mn-lt"/>
                <a:ea typeface="+mn-ea"/>
                <a:cs typeface="+mn-cs"/>
              </a:rPr>
              <a:t> 看上面例子就知道了</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 用比較大的封包</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可以讓負擔加重</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有時候比較能夠看出網路情況</a:t>
            </a:r>
            <a:r>
              <a:rPr lang="en-US" altLang="zh-TW" sz="1200" b="0" i="0" kern="1200" dirty="0" smtClean="0">
                <a:solidFill>
                  <a:schemeClr val="tx1"/>
                </a:solidFill>
                <a:effectLst/>
                <a:latin typeface="+mn-lt"/>
                <a:ea typeface="+mn-ea"/>
                <a:cs typeface="+mn-cs"/>
              </a:rPr>
              <a:t>.</a:t>
            </a:r>
          </a:p>
          <a:p>
            <a:pPr marL="0" indent="0">
              <a:buNone/>
            </a:pPr>
            <a:r>
              <a:rPr lang="en-US" altLang="zh-TW" sz="1200" b="0" i="0" kern="1200" dirty="0" smtClean="0">
                <a:solidFill>
                  <a:schemeClr val="tx1"/>
                </a:solidFill>
                <a:effectLst/>
                <a:latin typeface="+mn-lt"/>
                <a:ea typeface="+mn-ea"/>
                <a:cs typeface="+mn-cs"/>
              </a:rPr>
              <a:t>$ ping -s 3000 -c 3 www.google.com.tw</a:t>
            </a:r>
          </a:p>
          <a:p>
            <a:pPr marL="0" indent="0">
              <a:buNone/>
            </a:pPr>
            <a:r>
              <a:rPr lang="en-US" altLang="zh-TW" sz="1200" b="0" i="0" kern="1200" dirty="0" smtClean="0">
                <a:solidFill>
                  <a:schemeClr val="tx1"/>
                </a:solidFill>
                <a:effectLst/>
                <a:latin typeface="+mn-lt"/>
                <a:ea typeface="+mn-ea"/>
                <a:cs typeface="+mn-cs"/>
              </a:rPr>
              <a:t>PING www.google.com.tw (173.194.72.94) 3000(3028) bytes of data.</a:t>
            </a:r>
          </a:p>
          <a:p>
            <a:pPr marL="0" indent="0">
              <a:buNone/>
            </a:pPr>
            <a:endParaRPr lang="en-US" altLang="zh-TW" sz="1200" b="0" i="0" kern="1200" dirty="0" smtClean="0">
              <a:solidFill>
                <a:schemeClr val="tx1"/>
              </a:solidFill>
              <a:effectLst/>
              <a:latin typeface="+mn-lt"/>
              <a:ea typeface="+mn-ea"/>
              <a:cs typeface="+mn-cs"/>
            </a:endParaRPr>
          </a:p>
          <a:p>
            <a:pPr marL="0" indent="0">
              <a:buNone/>
            </a:pPr>
            <a:r>
              <a:rPr lang="en-US" altLang="zh-TW" sz="1200" b="0" i="0" kern="1200" dirty="0" smtClean="0">
                <a:solidFill>
                  <a:schemeClr val="tx1"/>
                </a:solidFill>
                <a:effectLst/>
                <a:latin typeface="+mn-lt"/>
                <a:ea typeface="+mn-ea"/>
                <a:cs typeface="+mn-cs"/>
              </a:rPr>
              <a:t>--- www.google.com.tw ping statistics ---</a:t>
            </a:r>
          </a:p>
          <a:p>
            <a:pPr marL="0" indent="0">
              <a:buNone/>
            </a:pPr>
            <a:r>
              <a:rPr lang="en-US" altLang="zh-TW" sz="1200" b="0" i="0" kern="1200" dirty="0" smtClean="0">
                <a:solidFill>
                  <a:schemeClr val="tx1"/>
                </a:solidFill>
                <a:effectLst/>
                <a:latin typeface="+mn-lt"/>
                <a:ea typeface="+mn-ea"/>
                <a:cs typeface="+mn-cs"/>
              </a:rPr>
              <a:t>3 packets transmitted, 0 received, 100% packet loss, time 11999ms</a:t>
            </a:r>
          </a:p>
          <a:p>
            <a:pPr marL="0" indent="0">
              <a:buNone/>
            </a:pPr>
            <a:endParaRPr lang="en-US" altLang="zh-TW" sz="1200" b="0" i="0" kern="1200" dirty="0" smtClean="0">
              <a:solidFill>
                <a:schemeClr val="tx1"/>
              </a:solidFill>
              <a:effectLst/>
              <a:latin typeface="+mn-lt"/>
              <a:ea typeface="+mn-ea"/>
              <a:cs typeface="+mn-cs"/>
            </a:endParaRPr>
          </a:p>
          <a:p>
            <a:pPr marL="0" indent="0">
              <a:buNone/>
            </a:pPr>
            <a:r>
              <a:rPr lang="zh-TW" altLang="en-US" sz="1200" b="0" i="0" kern="1200" dirty="0" smtClean="0">
                <a:solidFill>
                  <a:schemeClr val="tx1"/>
                </a:solidFill>
                <a:effectLst/>
                <a:latin typeface="+mn-lt"/>
                <a:ea typeface="+mn-ea"/>
                <a:cs typeface="+mn-cs"/>
              </a:rPr>
              <a:t>有防火牆</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遇到這種比較大的封包</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就不回應</a:t>
            </a:r>
            <a:r>
              <a:rPr lang="en-US" altLang="zh-TW" sz="1200" b="0" i="0" kern="1200" dirty="0" smtClean="0">
                <a:solidFill>
                  <a:schemeClr val="tx1"/>
                </a:solidFill>
                <a:effectLst/>
                <a:latin typeface="+mn-lt"/>
                <a:ea typeface="+mn-ea"/>
                <a:cs typeface="+mn-cs"/>
              </a:rPr>
              <a:t>.</a:t>
            </a:r>
          </a:p>
          <a:p>
            <a:pPr marL="0" indent="0">
              <a:buNone/>
            </a:pPr>
            <a:endParaRPr lang="en-US" altLang="zh-TW" sz="1200" b="0" i="0" kern="1200" dirty="0" smtClean="0">
              <a:solidFill>
                <a:schemeClr val="tx1"/>
              </a:solidFill>
              <a:effectLst/>
              <a:latin typeface="+mn-lt"/>
              <a:ea typeface="+mn-ea"/>
              <a:cs typeface="+mn-cs"/>
            </a:endParaRPr>
          </a:p>
          <a:p>
            <a:pPr marL="0" indent="0">
              <a:buNone/>
            </a:pPr>
            <a:r>
              <a:rPr lang="zh-TW" altLang="en-US" sz="1200" b="0" i="0" kern="1200" dirty="0" smtClean="0">
                <a:solidFill>
                  <a:schemeClr val="tx1"/>
                </a:solidFill>
                <a:effectLst/>
                <a:latin typeface="+mn-lt"/>
                <a:ea typeface="+mn-ea"/>
                <a:cs typeface="+mn-cs"/>
              </a:rPr>
              <a:t>還是用正常的方式吧</a:t>
            </a:r>
            <a:r>
              <a:rPr lang="en-US" altLang="zh-TW" sz="1200" b="0" i="0" kern="1200" dirty="0" smtClean="0">
                <a:solidFill>
                  <a:schemeClr val="tx1"/>
                </a:solidFill>
                <a:effectLst/>
                <a:latin typeface="+mn-lt"/>
                <a:ea typeface="+mn-ea"/>
                <a:cs typeface="+mn-cs"/>
              </a:rPr>
              <a:t>.</a:t>
            </a:r>
          </a:p>
          <a:p>
            <a:pPr marL="0" indent="0">
              <a:buNone/>
            </a:pPr>
            <a:r>
              <a:rPr lang="en-US" altLang="zh-TW" sz="1200" b="0" i="0" kern="1200" dirty="0" smtClean="0">
                <a:solidFill>
                  <a:schemeClr val="tx1"/>
                </a:solidFill>
                <a:effectLst/>
                <a:latin typeface="+mn-lt"/>
                <a:ea typeface="+mn-ea"/>
                <a:cs typeface="+mn-cs"/>
              </a:rPr>
              <a:t>$ ping -c 3 www.google.com.tw</a:t>
            </a:r>
          </a:p>
          <a:p>
            <a:pPr marL="0" indent="0">
              <a:buNone/>
            </a:pPr>
            <a:r>
              <a:rPr lang="en-US" altLang="zh-TW" sz="1200" b="0" i="0" kern="1200" dirty="0" smtClean="0">
                <a:solidFill>
                  <a:schemeClr val="tx1"/>
                </a:solidFill>
                <a:effectLst/>
                <a:latin typeface="+mn-lt"/>
                <a:ea typeface="+mn-ea"/>
                <a:cs typeface="+mn-cs"/>
              </a:rPr>
              <a:t>PING www.google.com.tw (74.125.31.94) 56(84) bytes of data.</a:t>
            </a:r>
          </a:p>
          <a:p>
            <a:pPr marL="0" indent="0">
              <a:buNone/>
            </a:pPr>
            <a:r>
              <a:rPr lang="en-US" altLang="zh-TW" sz="1200" b="0" i="0" kern="1200" dirty="0" smtClean="0">
                <a:solidFill>
                  <a:schemeClr val="tx1"/>
                </a:solidFill>
                <a:effectLst/>
                <a:latin typeface="+mn-lt"/>
                <a:ea typeface="+mn-ea"/>
                <a:cs typeface="+mn-cs"/>
              </a:rPr>
              <a:t>64 bytes from tb-in-f94.1e100.net (74.125.31.94): </a:t>
            </a:r>
            <a:r>
              <a:rPr lang="en-US" altLang="zh-TW" sz="1200" b="0" i="0" kern="1200" dirty="0" err="1" smtClean="0">
                <a:solidFill>
                  <a:schemeClr val="tx1"/>
                </a:solidFill>
                <a:effectLst/>
                <a:latin typeface="+mn-lt"/>
                <a:ea typeface="+mn-ea"/>
                <a:cs typeface="+mn-cs"/>
              </a:rPr>
              <a:t>icmp_seq</a:t>
            </a:r>
            <a:r>
              <a:rPr lang="en-US" altLang="zh-TW" sz="1200" b="0" i="0" kern="1200" dirty="0" smtClean="0">
                <a:solidFill>
                  <a:schemeClr val="tx1"/>
                </a:solidFill>
                <a:effectLst/>
                <a:latin typeface="+mn-lt"/>
                <a:ea typeface="+mn-ea"/>
                <a:cs typeface="+mn-cs"/>
              </a:rPr>
              <a:t>=1 </a:t>
            </a:r>
            <a:r>
              <a:rPr lang="en-US" altLang="zh-TW" sz="1200" b="0" i="0" kern="1200" dirty="0" err="1" smtClean="0">
                <a:solidFill>
                  <a:schemeClr val="tx1"/>
                </a:solidFill>
                <a:effectLst/>
                <a:latin typeface="+mn-lt"/>
                <a:ea typeface="+mn-ea"/>
                <a:cs typeface="+mn-cs"/>
              </a:rPr>
              <a:t>ttl</a:t>
            </a:r>
            <a:r>
              <a:rPr lang="en-US" altLang="zh-TW" sz="1200" b="0" i="0" kern="1200" dirty="0" smtClean="0">
                <a:solidFill>
                  <a:schemeClr val="tx1"/>
                </a:solidFill>
                <a:effectLst/>
                <a:latin typeface="+mn-lt"/>
                <a:ea typeface="+mn-ea"/>
                <a:cs typeface="+mn-cs"/>
              </a:rPr>
              <a:t>=49 time=22.4 </a:t>
            </a:r>
            <a:r>
              <a:rPr lang="en-US" altLang="zh-TW" sz="1200" b="0" i="0" kern="1200" dirty="0" err="1" smtClean="0">
                <a:solidFill>
                  <a:schemeClr val="tx1"/>
                </a:solidFill>
                <a:effectLst/>
                <a:latin typeface="+mn-lt"/>
                <a:ea typeface="+mn-ea"/>
                <a:cs typeface="+mn-cs"/>
              </a:rPr>
              <a:t>ms</a:t>
            </a:r>
            <a:endParaRPr lang="en-US" altLang="zh-TW" sz="1200" b="0" i="0" kern="1200" dirty="0" smtClean="0">
              <a:solidFill>
                <a:schemeClr val="tx1"/>
              </a:solidFill>
              <a:effectLst/>
              <a:latin typeface="+mn-lt"/>
              <a:ea typeface="+mn-ea"/>
              <a:cs typeface="+mn-cs"/>
            </a:endParaRPr>
          </a:p>
          <a:p>
            <a:pPr marL="0" indent="0">
              <a:buNone/>
            </a:pPr>
            <a:r>
              <a:rPr lang="en-US" altLang="zh-TW" sz="1200" b="0" i="0" kern="1200" dirty="0" smtClean="0">
                <a:solidFill>
                  <a:schemeClr val="tx1"/>
                </a:solidFill>
                <a:effectLst/>
                <a:latin typeface="+mn-lt"/>
                <a:ea typeface="+mn-ea"/>
                <a:cs typeface="+mn-cs"/>
              </a:rPr>
              <a:t>64 bytes from tb-in-f94.1e100.net (74.125.31.94): </a:t>
            </a:r>
            <a:r>
              <a:rPr lang="en-US" altLang="zh-TW" sz="1200" b="0" i="0" kern="1200" dirty="0" err="1" smtClean="0">
                <a:solidFill>
                  <a:schemeClr val="tx1"/>
                </a:solidFill>
                <a:effectLst/>
                <a:latin typeface="+mn-lt"/>
                <a:ea typeface="+mn-ea"/>
                <a:cs typeface="+mn-cs"/>
              </a:rPr>
              <a:t>icmp_seq</a:t>
            </a:r>
            <a:r>
              <a:rPr lang="en-US" altLang="zh-TW" sz="1200" b="0" i="0" kern="1200" dirty="0" smtClean="0">
                <a:solidFill>
                  <a:schemeClr val="tx1"/>
                </a:solidFill>
                <a:effectLst/>
                <a:latin typeface="+mn-lt"/>
                <a:ea typeface="+mn-ea"/>
                <a:cs typeface="+mn-cs"/>
              </a:rPr>
              <a:t>=2 </a:t>
            </a:r>
            <a:r>
              <a:rPr lang="en-US" altLang="zh-TW" sz="1200" b="0" i="0" kern="1200" dirty="0" err="1" smtClean="0">
                <a:solidFill>
                  <a:schemeClr val="tx1"/>
                </a:solidFill>
                <a:effectLst/>
                <a:latin typeface="+mn-lt"/>
                <a:ea typeface="+mn-ea"/>
                <a:cs typeface="+mn-cs"/>
              </a:rPr>
              <a:t>ttl</a:t>
            </a:r>
            <a:r>
              <a:rPr lang="en-US" altLang="zh-TW" sz="1200" b="0" i="0" kern="1200" dirty="0" smtClean="0">
                <a:solidFill>
                  <a:schemeClr val="tx1"/>
                </a:solidFill>
                <a:effectLst/>
                <a:latin typeface="+mn-lt"/>
                <a:ea typeface="+mn-ea"/>
                <a:cs typeface="+mn-cs"/>
              </a:rPr>
              <a:t>=49 time=22.3 </a:t>
            </a:r>
            <a:r>
              <a:rPr lang="en-US" altLang="zh-TW" sz="1200" b="0" i="0" kern="1200" dirty="0" err="1" smtClean="0">
                <a:solidFill>
                  <a:schemeClr val="tx1"/>
                </a:solidFill>
                <a:effectLst/>
                <a:latin typeface="+mn-lt"/>
                <a:ea typeface="+mn-ea"/>
                <a:cs typeface="+mn-cs"/>
              </a:rPr>
              <a:t>ms</a:t>
            </a:r>
            <a:endParaRPr lang="en-US" altLang="zh-TW" sz="1200" b="0" i="0" kern="1200" dirty="0" smtClean="0">
              <a:solidFill>
                <a:schemeClr val="tx1"/>
              </a:solidFill>
              <a:effectLst/>
              <a:latin typeface="+mn-lt"/>
              <a:ea typeface="+mn-ea"/>
              <a:cs typeface="+mn-cs"/>
            </a:endParaRPr>
          </a:p>
          <a:p>
            <a:pPr marL="0" indent="0">
              <a:buNone/>
            </a:pPr>
            <a:r>
              <a:rPr lang="en-US" altLang="zh-TW" sz="1200" b="0" i="0" kern="1200" dirty="0" smtClean="0">
                <a:solidFill>
                  <a:schemeClr val="tx1"/>
                </a:solidFill>
                <a:effectLst/>
                <a:latin typeface="+mn-lt"/>
                <a:ea typeface="+mn-ea"/>
                <a:cs typeface="+mn-cs"/>
              </a:rPr>
              <a:t>64 bytes from tb-in-f94.1e100.net (74.125.31.94): </a:t>
            </a:r>
            <a:r>
              <a:rPr lang="en-US" altLang="zh-TW" sz="1200" b="0" i="0" kern="1200" dirty="0" err="1" smtClean="0">
                <a:solidFill>
                  <a:schemeClr val="tx1"/>
                </a:solidFill>
                <a:effectLst/>
                <a:latin typeface="+mn-lt"/>
                <a:ea typeface="+mn-ea"/>
                <a:cs typeface="+mn-cs"/>
              </a:rPr>
              <a:t>icmp_seq</a:t>
            </a:r>
            <a:r>
              <a:rPr lang="en-US" altLang="zh-TW" sz="1200" b="0" i="0" kern="1200" dirty="0" smtClean="0">
                <a:solidFill>
                  <a:schemeClr val="tx1"/>
                </a:solidFill>
                <a:effectLst/>
                <a:latin typeface="+mn-lt"/>
                <a:ea typeface="+mn-ea"/>
                <a:cs typeface="+mn-cs"/>
              </a:rPr>
              <a:t>=3 </a:t>
            </a:r>
            <a:r>
              <a:rPr lang="en-US" altLang="zh-TW" sz="1200" b="0" i="0" kern="1200" dirty="0" err="1" smtClean="0">
                <a:solidFill>
                  <a:schemeClr val="tx1"/>
                </a:solidFill>
                <a:effectLst/>
                <a:latin typeface="+mn-lt"/>
                <a:ea typeface="+mn-ea"/>
                <a:cs typeface="+mn-cs"/>
              </a:rPr>
              <a:t>ttl</a:t>
            </a:r>
            <a:r>
              <a:rPr lang="en-US" altLang="zh-TW" sz="1200" b="0" i="0" kern="1200" dirty="0" smtClean="0">
                <a:solidFill>
                  <a:schemeClr val="tx1"/>
                </a:solidFill>
                <a:effectLst/>
                <a:latin typeface="+mn-lt"/>
                <a:ea typeface="+mn-ea"/>
                <a:cs typeface="+mn-cs"/>
              </a:rPr>
              <a:t>=49 time=22.4 </a:t>
            </a:r>
            <a:r>
              <a:rPr lang="en-US" altLang="zh-TW" sz="1200" b="0" i="0" kern="1200" dirty="0" err="1" smtClean="0">
                <a:solidFill>
                  <a:schemeClr val="tx1"/>
                </a:solidFill>
                <a:effectLst/>
                <a:latin typeface="+mn-lt"/>
                <a:ea typeface="+mn-ea"/>
                <a:cs typeface="+mn-cs"/>
              </a:rPr>
              <a:t>ms</a:t>
            </a:r>
            <a:endParaRPr lang="en-US" altLang="zh-TW" sz="1200" b="0" i="0" kern="1200" dirty="0" smtClean="0">
              <a:solidFill>
                <a:schemeClr val="tx1"/>
              </a:solidFill>
              <a:effectLst/>
              <a:latin typeface="+mn-lt"/>
              <a:ea typeface="+mn-ea"/>
              <a:cs typeface="+mn-cs"/>
            </a:endParaRPr>
          </a:p>
          <a:p>
            <a:pPr marL="0" indent="0">
              <a:buNone/>
            </a:pPr>
            <a:endParaRPr lang="en-US" altLang="zh-TW" sz="1200" b="0" i="0" kern="1200" dirty="0" smtClean="0">
              <a:solidFill>
                <a:schemeClr val="tx1"/>
              </a:solidFill>
              <a:effectLst/>
              <a:latin typeface="+mn-lt"/>
              <a:ea typeface="+mn-ea"/>
              <a:cs typeface="+mn-cs"/>
            </a:endParaRPr>
          </a:p>
          <a:p>
            <a:pPr marL="0" indent="0">
              <a:buNone/>
            </a:pPr>
            <a:r>
              <a:rPr lang="en-US" altLang="zh-TW" sz="1200" b="0" i="0" kern="1200" dirty="0" smtClean="0">
                <a:solidFill>
                  <a:schemeClr val="tx1"/>
                </a:solidFill>
                <a:effectLst/>
                <a:latin typeface="+mn-lt"/>
                <a:ea typeface="+mn-ea"/>
                <a:cs typeface="+mn-cs"/>
              </a:rPr>
              <a:t>--- www.google.com.tw ping statistics ---</a:t>
            </a:r>
          </a:p>
          <a:p>
            <a:pPr marL="0" indent="0">
              <a:buNone/>
            </a:pPr>
            <a:r>
              <a:rPr lang="en-US" altLang="zh-TW" sz="1200" b="0" i="0" kern="1200" dirty="0" smtClean="0">
                <a:solidFill>
                  <a:schemeClr val="tx1"/>
                </a:solidFill>
                <a:effectLst/>
                <a:latin typeface="+mn-lt"/>
                <a:ea typeface="+mn-ea"/>
                <a:cs typeface="+mn-cs"/>
              </a:rPr>
              <a:t>3 packets transmitted, 3 received, 0% packet loss, time 2025ms</a:t>
            </a:r>
          </a:p>
          <a:p>
            <a:pPr marL="0" indent="0">
              <a:buNone/>
            </a:pPr>
            <a:r>
              <a:rPr lang="en-US" altLang="zh-TW" sz="1200" b="0" i="0" kern="1200" dirty="0" err="1" smtClean="0">
                <a:solidFill>
                  <a:schemeClr val="tx1"/>
                </a:solidFill>
                <a:effectLst/>
                <a:latin typeface="+mn-lt"/>
                <a:ea typeface="+mn-ea"/>
                <a:cs typeface="+mn-cs"/>
              </a:rPr>
              <a:t>rtt</a:t>
            </a:r>
            <a:r>
              <a:rPr lang="en-US" altLang="zh-TW" sz="1200" b="0" i="0" kern="1200" dirty="0" smtClean="0">
                <a:solidFill>
                  <a:schemeClr val="tx1"/>
                </a:solidFill>
                <a:effectLst/>
                <a:latin typeface="+mn-lt"/>
                <a:ea typeface="+mn-ea"/>
                <a:cs typeface="+mn-cs"/>
              </a:rPr>
              <a:t> min/</a:t>
            </a:r>
            <a:r>
              <a:rPr lang="en-US" altLang="zh-TW" sz="1200" b="0" i="0" kern="1200" dirty="0" err="1" smtClean="0">
                <a:solidFill>
                  <a:schemeClr val="tx1"/>
                </a:solidFill>
                <a:effectLst/>
                <a:latin typeface="+mn-lt"/>
                <a:ea typeface="+mn-ea"/>
                <a:cs typeface="+mn-cs"/>
              </a:rPr>
              <a:t>avg</a:t>
            </a:r>
            <a:r>
              <a:rPr lang="en-US" altLang="zh-TW" sz="1200" b="0" i="0" kern="1200" dirty="0" smtClean="0">
                <a:solidFill>
                  <a:schemeClr val="tx1"/>
                </a:solidFill>
                <a:effectLst/>
                <a:latin typeface="+mn-lt"/>
                <a:ea typeface="+mn-ea"/>
                <a:cs typeface="+mn-cs"/>
              </a:rPr>
              <a:t>/max/</a:t>
            </a:r>
            <a:r>
              <a:rPr lang="en-US" altLang="zh-TW" sz="1200" b="0" i="0" kern="1200" dirty="0" err="1" smtClean="0">
                <a:solidFill>
                  <a:schemeClr val="tx1"/>
                </a:solidFill>
                <a:effectLst/>
                <a:latin typeface="+mn-lt"/>
                <a:ea typeface="+mn-ea"/>
                <a:cs typeface="+mn-cs"/>
              </a:rPr>
              <a:t>mdev</a:t>
            </a:r>
            <a:r>
              <a:rPr lang="en-US" altLang="zh-TW" sz="1200" b="0" i="0" kern="1200" dirty="0" smtClean="0">
                <a:solidFill>
                  <a:schemeClr val="tx1"/>
                </a:solidFill>
                <a:effectLst/>
                <a:latin typeface="+mn-lt"/>
                <a:ea typeface="+mn-ea"/>
                <a:cs typeface="+mn-cs"/>
              </a:rPr>
              <a:t> = 22.310/22.416/22.482/0.188 </a:t>
            </a:r>
            <a:r>
              <a:rPr lang="en-US" altLang="zh-TW" sz="1200" b="0" i="0" kern="1200" dirty="0" err="1" smtClean="0">
                <a:solidFill>
                  <a:schemeClr val="tx1"/>
                </a:solidFill>
                <a:effectLst/>
                <a:latin typeface="+mn-lt"/>
                <a:ea typeface="+mn-ea"/>
                <a:cs typeface="+mn-cs"/>
              </a:rPr>
              <a:t>ms</a:t>
            </a:r>
            <a:endParaRPr lang="en-US" altLang="zh-TW" sz="1200" b="0" i="0" kern="1200" dirty="0" smtClean="0">
              <a:solidFill>
                <a:schemeClr val="tx1"/>
              </a:solidFill>
              <a:effectLst/>
              <a:latin typeface="+mn-lt"/>
              <a:ea typeface="+mn-ea"/>
              <a:cs typeface="+mn-cs"/>
            </a:endParaRPr>
          </a:p>
          <a:p>
            <a:pPr marL="0" indent="0">
              <a:buNone/>
            </a:pPr>
            <a:endParaRPr lang="en-US" altLang="zh-TW" sz="1200" b="0" i="0" kern="1200" dirty="0" smtClean="0">
              <a:solidFill>
                <a:schemeClr val="tx1"/>
              </a:solidFill>
              <a:effectLst/>
              <a:latin typeface="+mn-lt"/>
              <a:ea typeface="+mn-ea"/>
              <a:cs typeface="+mn-cs"/>
            </a:endParaRPr>
          </a:p>
          <a:p>
            <a:pPr marL="0" indent="0">
              <a:buNone/>
            </a:pPr>
            <a:r>
              <a:rPr lang="zh-TW" altLang="en-US" sz="1200" b="0" i="0" kern="1200" dirty="0" smtClean="0">
                <a:solidFill>
                  <a:schemeClr val="tx1"/>
                </a:solidFill>
                <a:effectLst/>
                <a:latin typeface="+mn-lt"/>
                <a:ea typeface="+mn-ea"/>
                <a:cs typeface="+mn-cs"/>
              </a:rPr>
              <a:t>用正常的方式</a:t>
            </a:r>
            <a:r>
              <a:rPr lang="en-US" altLang="zh-TW" sz="1200" b="0" i="0" kern="1200" dirty="0" smtClean="0">
                <a:solidFill>
                  <a:schemeClr val="tx1"/>
                </a:solidFill>
                <a:effectLst/>
                <a:latin typeface="+mn-lt"/>
                <a:ea typeface="+mn-ea"/>
                <a:cs typeface="+mn-cs"/>
              </a:rPr>
              <a:t>,www.google.com.tw </a:t>
            </a:r>
            <a:r>
              <a:rPr lang="zh-TW" altLang="en-US" sz="1200" b="0" i="0" kern="1200" dirty="0" smtClean="0">
                <a:solidFill>
                  <a:schemeClr val="tx1"/>
                </a:solidFill>
                <a:effectLst/>
                <a:latin typeface="+mn-lt"/>
                <a:ea typeface="+mn-ea"/>
                <a:cs typeface="+mn-cs"/>
              </a:rPr>
              <a:t>還是會回應</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讓我們可以用來</a:t>
            </a:r>
          </a:p>
          <a:p>
            <a:pPr marL="0" indent="0">
              <a:buNone/>
            </a:pPr>
            <a:r>
              <a:rPr lang="zh-TW" altLang="en-US" sz="1200" b="0" i="0" kern="1200" dirty="0" smtClean="0">
                <a:solidFill>
                  <a:schemeClr val="tx1"/>
                </a:solidFill>
                <a:effectLst/>
                <a:latin typeface="+mn-lt"/>
                <a:ea typeface="+mn-ea"/>
                <a:cs typeface="+mn-cs"/>
              </a:rPr>
              <a:t>觀察是否還運作</a:t>
            </a:r>
            <a:r>
              <a:rPr lang="en-US" altLang="zh-TW" sz="1200" b="0" i="0" kern="1200" dirty="0" smtClean="0">
                <a:solidFill>
                  <a:schemeClr val="tx1"/>
                </a:solidFill>
                <a:effectLst/>
                <a:latin typeface="+mn-lt"/>
                <a:ea typeface="+mn-ea"/>
                <a:cs typeface="+mn-cs"/>
              </a:rPr>
              <a:t>.</a:t>
            </a:r>
          </a:p>
          <a:p>
            <a:pPr marL="0" indent="0">
              <a:buNone/>
            </a:pPr>
            <a:endParaRPr lang="en-US" altLang="zh-TW" sz="1200" b="0" i="0" kern="1200" dirty="0" smtClean="0">
              <a:solidFill>
                <a:schemeClr val="tx1"/>
              </a:solidFill>
              <a:effectLst/>
              <a:latin typeface="+mn-lt"/>
              <a:ea typeface="+mn-ea"/>
              <a:cs typeface="+mn-cs"/>
            </a:endParaRPr>
          </a:p>
          <a:p>
            <a:pPr marL="0" indent="0">
              <a:buNone/>
            </a:pPr>
            <a:endParaRPr lang="en-US" altLang="zh-TW" sz="1200" b="0" i="0" kern="1200" dirty="0" smtClean="0">
              <a:solidFill>
                <a:schemeClr val="tx1"/>
              </a:solidFill>
              <a:effectLst/>
              <a:latin typeface="+mn-lt"/>
              <a:ea typeface="+mn-ea"/>
              <a:cs typeface="+mn-cs"/>
            </a:endParaRPr>
          </a:p>
          <a:p>
            <a:pPr marL="0" indent="0">
              <a:buNone/>
            </a:pPr>
            <a:r>
              <a:rPr lang="en-US" altLang="zh-TW" sz="1200" b="0" i="0" kern="1200" dirty="0" smtClean="0">
                <a:solidFill>
                  <a:schemeClr val="tx1"/>
                </a:solidFill>
                <a:effectLst/>
                <a:latin typeface="+mn-lt"/>
                <a:ea typeface="+mn-ea"/>
                <a:cs typeface="+mn-cs"/>
              </a:rPr>
              <a:t>ping </a:t>
            </a:r>
            <a:r>
              <a:rPr lang="zh-TW" altLang="en-US" sz="1200" b="0" i="0" kern="1200" dirty="0" smtClean="0">
                <a:solidFill>
                  <a:schemeClr val="tx1"/>
                </a:solidFill>
                <a:effectLst/>
                <a:latin typeface="+mn-lt"/>
                <a:ea typeface="+mn-ea"/>
                <a:cs typeface="+mn-cs"/>
              </a:rPr>
              <a:t>主要透過 </a:t>
            </a:r>
            <a:r>
              <a:rPr lang="en-US" altLang="zh-TW" sz="1200" b="0" i="0" u="none" strike="noStrike" kern="1200" dirty="0" smtClean="0">
                <a:solidFill>
                  <a:schemeClr val="tx1"/>
                </a:solidFill>
                <a:effectLst/>
                <a:latin typeface="+mn-lt"/>
                <a:ea typeface="+mn-ea"/>
                <a:cs typeface="+mn-cs"/>
                <a:hlinkClick r:id="rId3"/>
              </a:rPr>
              <a:t>ICMP </a:t>
            </a:r>
            <a:r>
              <a:rPr lang="zh-TW" altLang="en-US" sz="1200" b="0" i="0" u="none" strike="noStrike" kern="1200" dirty="0" smtClean="0">
                <a:solidFill>
                  <a:schemeClr val="tx1"/>
                </a:solidFill>
                <a:effectLst/>
                <a:latin typeface="+mn-lt"/>
                <a:ea typeface="+mn-ea"/>
                <a:cs typeface="+mn-cs"/>
                <a:hlinkClick r:id="rId3"/>
              </a:rPr>
              <a:t>封包</a:t>
            </a:r>
            <a:r>
              <a:rPr lang="zh-TW" altLang="en-US" sz="1200" b="0" i="0" kern="1200" dirty="0" smtClean="0">
                <a:solidFill>
                  <a:schemeClr val="tx1"/>
                </a:solidFill>
                <a:effectLst/>
                <a:latin typeface="+mn-lt"/>
                <a:ea typeface="+mn-ea"/>
                <a:cs typeface="+mn-cs"/>
              </a:rPr>
              <a:t> 來進行整個網路的狀況報告</a:t>
            </a:r>
            <a:endParaRPr lang="en-US" altLang="zh-TW" dirty="0" smtClean="0"/>
          </a:p>
          <a:p>
            <a:pPr marL="0" indent="0">
              <a:buNone/>
            </a:pPr>
            <a:endParaRPr lang="en-US" altLang="zh-TW" dirty="0" smtClean="0"/>
          </a:p>
          <a:p>
            <a:pPr marL="0" indent="0">
              <a:buNone/>
            </a:pPr>
            <a:r>
              <a:rPr lang="en-US" altLang="zh-TW" dirty="0" smtClean="0"/>
              <a:t>ping [</a:t>
            </a:r>
            <a:r>
              <a:rPr lang="zh-TW" altLang="en-US" dirty="0" smtClean="0"/>
              <a:t>選項與參數</a:t>
            </a:r>
            <a:r>
              <a:rPr lang="en-US" altLang="zh-TW" dirty="0" smtClean="0"/>
              <a:t>] IP</a:t>
            </a:r>
          </a:p>
          <a:p>
            <a:pPr marL="0" indent="0">
              <a:buNone/>
            </a:pPr>
            <a:r>
              <a:rPr lang="zh-TW" altLang="en-US" dirty="0" smtClean="0"/>
              <a:t>選項與參數：</a:t>
            </a:r>
          </a:p>
          <a:p>
            <a:pPr marL="0" indent="0">
              <a:buNone/>
            </a:pPr>
            <a:r>
              <a:rPr lang="en-US" altLang="zh-TW" dirty="0" smtClean="0">
                <a:solidFill>
                  <a:srgbClr val="FF00FF"/>
                </a:solidFill>
              </a:rPr>
              <a:t>-c </a:t>
            </a:r>
            <a:r>
              <a:rPr lang="zh-TW" altLang="en-US" dirty="0" smtClean="0">
                <a:solidFill>
                  <a:srgbClr val="FF00FF"/>
                </a:solidFill>
              </a:rPr>
              <a:t>數值</a:t>
            </a:r>
            <a:r>
              <a:rPr lang="zh-TW" altLang="en-US" dirty="0" smtClean="0"/>
              <a:t>：後面接的是執行 </a:t>
            </a:r>
            <a:r>
              <a:rPr lang="en-US" altLang="zh-TW" dirty="0" smtClean="0"/>
              <a:t>ping </a:t>
            </a:r>
            <a:r>
              <a:rPr lang="zh-TW" altLang="en-US" dirty="0" smtClean="0"/>
              <a:t>的次數，例如 </a:t>
            </a:r>
            <a:r>
              <a:rPr lang="en-US" altLang="zh-TW" dirty="0" smtClean="0"/>
              <a:t>-c 5 </a:t>
            </a:r>
            <a:r>
              <a:rPr lang="zh-TW" altLang="en-US" dirty="0" smtClean="0"/>
              <a:t>；</a:t>
            </a:r>
          </a:p>
          <a:p>
            <a:pPr marL="0" indent="0">
              <a:buNone/>
            </a:pPr>
            <a:r>
              <a:rPr lang="en-US" altLang="zh-TW" dirty="0" smtClean="0">
                <a:solidFill>
                  <a:srgbClr val="FF00FF"/>
                </a:solidFill>
              </a:rPr>
              <a:t>-n     </a:t>
            </a:r>
            <a:r>
              <a:rPr lang="zh-TW" altLang="en-US" dirty="0" smtClean="0"/>
              <a:t>：在輸出資料時不進行 </a:t>
            </a:r>
            <a:r>
              <a:rPr lang="en-US" altLang="zh-TW" dirty="0" smtClean="0"/>
              <a:t>IP </a:t>
            </a:r>
            <a:r>
              <a:rPr lang="zh-TW" altLang="en-US" dirty="0" smtClean="0"/>
              <a:t>與主機名稱的反查，直接使用 </a:t>
            </a:r>
            <a:r>
              <a:rPr lang="en-US" altLang="zh-TW" dirty="0" smtClean="0"/>
              <a:t>IP </a:t>
            </a:r>
            <a:r>
              <a:rPr lang="zh-TW" altLang="en-US" dirty="0" smtClean="0"/>
              <a:t>輸出</a:t>
            </a:r>
            <a:r>
              <a:rPr lang="en-US" altLang="zh-TW" dirty="0" smtClean="0"/>
              <a:t>(</a:t>
            </a:r>
            <a:r>
              <a:rPr lang="zh-TW" altLang="en-US" dirty="0" smtClean="0"/>
              <a:t>速度較快</a:t>
            </a:r>
            <a:r>
              <a:rPr lang="en-US" altLang="zh-TW" dirty="0" smtClean="0"/>
              <a:t>)</a:t>
            </a:r>
            <a:r>
              <a:rPr lang="zh-TW" altLang="en-US" dirty="0" smtClean="0"/>
              <a:t>；</a:t>
            </a:r>
          </a:p>
          <a:p>
            <a:pPr marL="0" indent="0">
              <a:buNone/>
            </a:pPr>
            <a:r>
              <a:rPr lang="en-US" altLang="zh-TW" dirty="0" smtClean="0"/>
              <a:t>-s </a:t>
            </a:r>
            <a:r>
              <a:rPr lang="zh-TW" altLang="en-US" dirty="0" smtClean="0"/>
              <a:t>數值：發送出去的 </a:t>
            </a:r>
            <a:r>
              <a:rPr lang="en-US" altLang="zh-TW" dirty="0" smtClean="0">
                <a:solidFill>
                  <a:srgbClr val="FF0000"/>
                </a:solidFill>
              </a:rPr>
              <a:t>ICMP </a:t>
            </a:r>
            <a:r>
              <a:rPr lang="zh-TW" altLang="en-US" dirty="0" smtClean="0">
                <a:solidFill>
                  <a:srgbClr val="FF0000"/>
                </a:solidFill>
              </a:rPr>
              <a:t>封包大小，預設為 </a:t>
            </a:r>
            <a:r>
              <a:rPr lang="en-US" altLang="zh-TW" dirty="0" smtClean="0">
                <a:solidFill>
                  <a:srgbClr val="FF0000"/>
                </a:solidFill>
              </a:rPr>
              <a:t>56bytes</a:t>
            </a:r>
            <a:r>
              <a:rPr lang="zh-TW" altLang="en-US" dirty="0" smtClean="0"/>
              <a:t>，不過你可以放大此一數值；</a:t>
            </a:r>
          </a:p>
          <a:p>
            <a:pPr marL="0" indent="0">
              <a:buNone/>
            </a:pPr>
            <a:r>
              <a:rPr lang="en-US" altLang="zh-TW" dirty="0" smtClean="0">
                <a:solidFill>
                  <a:srgbClr val="FF00FF"/>
                </a:solidFill>
              </a:rPr>
              <a:t>-t </a:t>
            </a:r>
            <a:r>
              <a:rPr lang="zh-TW" altLang="en-US" dirty="0" smtClean="0">
                <a:solidFill>
                  <a:srgbClr val="FF00FF"/>
                </a:solidFill>
              </a:rPr>
              <a:t>數值</a:t>
            </a:r>
            <a:r>
              <a:rPr lang="zh-TW" altLang="en-US" dirty="0" smtClean="0"/>
              <a:t>：</a:t>
            </a:r>
            <a:r>
              <a:rPr lang="en-US" altLang="zh-TW" dirty="0" smtClean="0"/>
              <a:t>TTL </a:t>
            </a:r>
            <a:r>
              <a:rPr lang="zh-TW" altLang="en-US" dirty="0" smtClean="0"/>
              <a:t>的數值，預設是 </a:t>
            </a:r>
            <a:r>
              <a:rPr lang="en-US" altLang="zh-TW" dirty="0" smtClean="0"/>
              <a:t>255</a:t>
            </a:r>
            <a:r>
              <a:rPr lang="zh-TW" altLang="en-US" dirty="0" smtClean="0"/>
              <a:t>，每經過一個節點就會少一；</a:t>
            </a:r>
          </a:p>
          <a:p>
            <a:pPr marL="0" indent="0">
              <a:buNone/>
            </a:pPr>
            <a:r>
              <a:rPr lang="en-US" altLang="zh-TW" dirty="0" smtClean="0">
                <a:solidFill>
                  <a:srgbClr val="FF00FF"/>
                </a:solidFill>
              </a:rPr>
              <a:t>-W </a:t>
            </a:r>
            <a:r>
              <a:rPr lang="zh-TW" altLang="en-US" dirty="0" smtClean="0">
                <a:solidFill>
                  <a:srgbClr val="FF00FF"/>
                </a:solidFill>
              </a:rPr>
              <a:t>數值</a:t>
            </a:r>
            <a:r>
              <a:rPr lang="zh-TW" altLang="en-US" dirty="0" smtClean="0"/>
              <a:t>：等待回應對方主機的秒數。</a:t>
            </a:r>
          </a:p>
          <a:p>
            <a:pPr marL="0" indent="0">
              <a:buNone/>
            </a:pPr>
            <a:endParaRPr lang="zh-TW" alt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solidFill>
                <a:srgbClr val="FF00F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solidFill>
                  <a:srgbClr val="FF00FF"/>
                </a:solidFill>
              </a:rPr>
              <a:t>-M </a:t>
            </a:r>
            <a:r>
              <a:rPr lang="en-US" altLang="zh-TW" dirty="0" smtClean="0"/>
              <a:t>[</a:t>
            </a:r>
            <a:r>
              <a:rPr lang="en-US" altLang="zh-TW" dirty="0" err="1" smtClean="0"/>
              <a:t>do|dont</a:t>
            </a:r>
            <a:r>
              <a:rPr lang="en-US" altLang="zh-TW" dirty="0" smtClean="0"/>
              <a:t>] </a:t>
            </a:r>
            <a:r>
              <a:rPr lang="zh-TW" altLang="en-US" dirty="0" smtClean="0"/>
              <a:t>：主要在偵測網路的 </a:t>
            </a:r>
            <a:r>
              <a:rPr lang="en-US" altLang="zh-TW" dirty="0" smtClean="0"/>
              <a:t>MTU </a:t>
            </a:r>
            <a:r>
              <a:rPr lang="zh-TW" altLang="en-US" dirty="0" smtClean="0"/>
              <a:t>數值大小，兩個常見的項目是：</a:t>
            </a:r>
            <a:endParaRPr lang="en-US" altLang="zh-TW" dirty="0" smtClean="0"/>
          </a:p>
          <a:p>
            <a:pPr marL="0" indent="0">
              <a:buNone/>
            </a:pPr>
            <a:endParaRPr lang="en-US" altLang="zh-TW" dirty="0" smtClean="0"/>
          </a:p>
          <a:p>
            <a:r>
              <a:rPr lang="en-US" altLang="zh-TW" dirty="0" smtClean="0"/>
              <a:t>ICMP </a:t>
            </a:r>
            <a:r>
              <a:rPr lang="zh-TW" altLang="en-US" dirty="0" smtClean="0"/>
              <a:t>的全稱是</a:t>
            </a:r>
            <a:r>
              <a:rPr lang="en-US" altLang="zh-TW" dirty="0" smtClean="0"/>
              <a:t>『 Internet Control Message Protocol, </a:t>
            </a:r>
            <a:r>
              <a:rPr lang="zh-TW" altLang="en-US" dirty="0" smtClean="0"/>
              <a:t>網際網路訊息控制協定 </a:t>
            </a:r>
            <a:r>
              <a:rPr lang="en-US" altLang="zh-TW" dirty="0" smtClean="0"/>
              <a:t>』</a:t>
            </a:r>
            <a:r>
              <a:rPr lang="zh-TW" altLang="en-US" dirty="0" smtClean="0"/>
              <a:t>。 基本上，</a:t>
            </a:r>
            <a:r>
              <a:rPr lang="en-US" altLang="zh-TW" dirty="0" smtClean="0"/>
              <a:t>ICMP </a:t>
            </a:r>
            <a:r>
              <a:rPr lang="zh-TW" altLang="en-US" dirty="0" smtClean="0"/>
              <a:t>是一個錯誤偵測與回報的機制，最大的功能就是可以確保我們網路的連線狀態與連線的正確性！</a:t>
            </a:r>
          </a:p>
          <a:p>
            <a:endParaRPr lang="zh-TW" altLang="en-US" dirty="0" smtClean="0"/>
          </a:p>
          <a:p>
            <a:r>
              <a:rPr lang="en-US" altLang="zh-TW" dirty="0" smtClean="0"/>
              <a:t>[</a:t>
            </a:r>
            <a:r>
              <a:rPr lang="en-US" altLang="zh-TW" dirty="0" err="1" smtClean="0"/>
              <a:t>root@www</a:t>
            </a:r>
            <a:r>
              <a:rPr lang="en-US" altLang="zh-TW" dirty="0" smtClean="0"/>
              <a:t> ~]# ping [</a:t>
            </a:r>
            <a:r>
              <a:rPr lang="zh-TW" altLang="en-US" dirty="0" smtClean="0"/>
              <a:t>選項與參數</a:t>
            </a:r>
            <a:r>
              <a:rPr lang="en-US" altLang="zh-TW" dirty="0" smtClean="0"/>
              <a:t>] IP</a:t>
            </a:r>
          </a:p>
          <a:p>
            <a:r>
              <a:rPr lang="zh-TW" altLang="en-US" dirty="0" smtClean="0"/>
              <a:t>選項與參數：</a:t>
            </a:r>
          </a:p>
          <a:p>
            <a:r>
              <a:rPr lang="en-US" altLang="zh-TW" dirty="0" smtClean="0"/>
              <a:t>-c </a:t>
            </a:r>
            <a:r>
              <a:rPr lang="zh-TW" altLang="en-US" dirty="0" smtClean="0"/>
              <a:t>數值：後面接的是執行 </a:t>
            </a:r>
            <a:r>
              <a:rPr lang="en-US" altLang="zh-TW" dirty="0" smtClean="0"/>
              <a:t>ping </a:t>
            </a:r>
            <a:r>
              <a:rPr lang="zh-TW" altLang="en-US" dirty="0" smtClean="0"/>
              <a:t>的次數，例如 </a:t>
            </a:r>
            <a:r>
              <a:rPr lang="en-US" altLang="zh-TW" dirty="0" smtClean="0"/>
              <a:t>-c 5 </a:t>
            </a:r>
            <a:r>
              <a:rPr lang="zh-TW" altLang="en-US" dirty="0" smtClean="0"/>
              <a:t>；</a:t>
            </a:r>
          </a:p>
          <a:p>
            <a:r>
              <a:rPr lang="en-US" altLang="zh-TW" dirty="0" smtClean="0"/>
              <a:t>-n     </a:t>
            </a:r>
            <a:r>
              <a:rPr lang="zh-TW" altLang="en-US" dirty="0" smtClean="0"/>
              <a:t>：在輸出資料時不進行 </a:t>
            </a:r>
            <a:r>
              <a:rPr lang="en-US" altLang="zh-TW" dirty="0" smtClean="0"/>
              <a:t>IP </a:t>
            </a:r>
            <a:r>
              <a:rPr lang="zh-TW" altLang="en-US" dirty="0" smtClean="0"/>
              <a:t>與主機名稱的反查，直接使用 </a:t>
            </a:r>
            <a:r>
              <a:rPr lang="en-US" altLang="zh-TW" dirty="0" smtClean="0"/>
              <a:t>IP </a:t>
            </a:r>
            <a:r>
              <a:rPr lang="zh-TW" altLang="en-US" dirty="0" smtClean="0"/>
              <a:t>輸出</a:t>
            </a:r>
            <a:r>
              <a:rPr lang="en-US" altLang="zh-TW" dirty="0" smtClean="0"/>
              <a:t>(</a:t>
            </a:r>
            <a:r>
              <a:rPr lang="zh-TW" altLang="en-US" dirty="0" smtClean="0"/>
              <a:t>速度較快</a:t>
            </a:r>
            <a:r>
              <a:rPr lang="en-US" altLang="zh-TW" dirty="0" smtClean="0"/>
              <a:t>)</a:t>
            </a:r>
            <a:r>
              <a:rPr lang="zh-TW" altLang="en-US" dirty="0" smtClean="0"/>
              <a:t>；</a:t>
            </a:r>
          </a:p>
          <a:p>
            <a:r>
              <a:rPr lang="en-US" altLang="zh-TW" dirty="0" smtClean="0"/>
              <a:t>-s </a:t>
            </a:r>
            <a:r>
              <a:rPr lang="zh-TW" altLang="en-US" dirty="0" smtClean="0"/>
              <a:t>數值：發送出去的 </a:t>
            </a:r>
            <a:r>
              <a:rPr lang="en-US" altLang="zh-TW" dirty="0" smtClean="0"/>
              <a:t>ICMP </a:t>
            </a:r>
            <a:r>
              <a:rPr lang="zh-TW" altLang="en-US" dirty="0" smtClean="0"/>
              <a:t>封包大小，預設為 </a:t>
            </a:r>
            <a:r>
              <a:rPr lang="en-US" altLang="zh-TW" dirty="0" smtClean="0"/>
              <a:t>56bytes</a:t>
            </a:r>
            <a:r>
              <a:rPr lang="zh-TW" altLang="en-US" dirty="0" smtClean="0"/>
              <a:t>，不過你可以放大此一數值；</a:t>
            </a:r>
          </a:p>
          <a:p>
            <a:r>
              <a:rPr lang="en-US" altLang="zh-TW" dirty="0" smtClean="0"/>
              <a:t>-t </a:t>
            </a:r>
            <a:r>
              <a:rPr lang="zh-TW" altLang="en-US" dirty="0" smtClean="0"/>
              <a:t>數值：</a:t>
            </a:r>
            <a:r>
              <a:rPr lang="en-US" altLang="zh-TW" dirty="0" smtClean="0"/>
              <a:t>TTL </a:t>
            </a:r>
            <a:r>
              <a:rPr lang="zh-TW" altLang="en-US" dirty="0" smtClean="0"/>
              <a:t>的數值，預設是 </a:t>
            </a:r>
            <a:r>
              <a:rPr lang="en-US" altLang="zh-TW" dirty="0" smtClean="0"/>
              <a:t>255</a:t>
            </a:r>
            <a:r>
              <a:rPr lang="zh-TW" altLang="en-US" dirty="0" smtClean="0"/>
              <a:t>，每經過一個節點就會少一；</a:t>
            </a:r>
          </a:p>
          <a:p>
            <a:r>
              <a:rPr lang="en-US" altLang="zh-TW" dirty="0" smtClean="0"/>
              <a:t>-W </a:t>
            </a:r>
            <a:r>
              <a:rPr lang="zh-TW" altLang="en-US" dirty="0" smtClean="0"/>
              <a:t>數值：等待回應對方主機的秒數。</a:t>
            </a:r>
          </a:p>
          <a:p>
            <a:r>
              <a:rPr lang="en-US" altLang="zh-TW" dirty="0" smtClean="0"/>
              <a:t>-M [</a:t>
            </a:r>
            <a:r>
              <a:rPr lang="en-US" altLang="zh-TW" dirty="0" err="1" smtClean="0"/>
              <a:t>do|dont</a:t>
            </a:r>
            <a:r>
              <a:rPr lang="en-US" altLang="zh-TW" dirty="0" smtClean="0"/>
              <a:t>] </a:t>
            </a:r>
            <a:r>
              <a:rPr lang="zh-TW" altLang="en-US" dirty="0" smtClean="0"/>
              <a:t>：主要在偵測網路的 </a:t>
            </a:r>
            <a:r>
              <a:rPr lang="en-US" altLang="zh-TW" dirty="0" smtClean="0"/>
              <a:t>MTU </a:t>
            </a:r>
            <a:r>
              <a:rPr lang="zh-TW" altLang="en-US" dirty="0" smtClean="0"/>
              <a:t>數值大小，兩個常見的項目是：</a:t>
            </a:r>
            <a:endParaRPr lang="en-US" altLang="zh-TW" dirty="0" smtClean="0"/>
          </a:p>
          <a:p>
            <a:endParaRPr lang="zh-TW" altLang="en-US" dirty="0" smtClean="0"/>
          </a:p>
          <a:p>
            <a:endParaRPr lang="en-US" altLang="zh-TW" dirty="0" smtClean="0"/>
          </a:p>
          <a:p>
            <a:r>
              <a:rPr lang="en-US" altLang="zh-TW" dirty="0" smtClean="0"/>
              <a:t>64 bytes</a:t>
            </a:r>
            <a:r>
              <a:rPr lang="zh-TW" altLang="en-US" dirty="0" smtClean="0"/>
              <a:t>：表示這次傳送的 </a:t>
            </a:r>
            <a:r>
              <a:rPr lang="en-US" altLang="zh-TW" dirty="0" smtClean="0"/>
              <a:t>ICMP </a:t>
            </a:r>
            <a:r>
              <a:rPr lang="zh-TW" altLang="en-US" dirty="0" smtClean="0"/>
              <a:t>封包大小為 </a:t>
            </a:r>
            <a:r>
              <a:rPr lang="en-US" altLang="zh-TW" dirty="0" smtClean="0"/>
              <a:t>64 bytes </a:t>
            </a:r>
            <a:r>
              <a:rPr lang="zh-TW" altLang="en-US" dirty="0" smtClean="0"/>
              <a:t>這麼大，這是預設值</a:t>
            </a:r>
          </a:p>
          <a:p>
            <a:r>
              <a:rPr lang="en-US" altLang="zh-TW" dirty="0" err="1" smtClean="0"/>
              <a:t>icmp_seq</a:t>
            </a:r>
            <a:r>
              <a:rPr lang="en-US" altLang="zh-TW" dirty="0" smtClean="0"/>
              <a:t>=1</a:t>
            </a:r>
            <a:r>
              <a:rPr lang="zh-TW" altLang="en-US" dirty="0" smtClean="0"/>
              <a:t>：</a:t>
            </a:r>
            <a:r>
              <a:rPr lang="en-US" altLang="zh-TW" dirty="0" smtClean="0"/>
              <a:t>ICMP </a:t>
            </a:r>
            <a:r>
              <a:rPr lang="zh-TW" altLang="en-US" dirty="0" smtClean="0"/>
              <a:t>所偵測進行的次數，第一次編號為 </a:t>
            </a:r>
            <a:r>
              <a:rPr lang="en-US" altLang="zh-TW" dirty="0" smtClean="0"/>
              <a:t>1</a:t>
            </a:r>
          </a:p>
          <a:p>
            <a:r>
              <a:rPr lang="en-US" altLang="zh-TW" dirty="0" err="1" smtClean="0"/>
              <a:t>ttl</a:t>
            </a:r>
            <a:r>
              <a:rPr lang="en-US" altLang="zh-TW" dirty="0" smtClean="0"/>
              <a:t>=243</a:t>
            </a:r>
            <a:r>
              <a:rPr lang="zh-TW" altLang="en-US" dirty="0" smtClean="0"/>
              <a:t>：</a:t>
            </a:r>
            <a:r>
              <a:rPr lang="en-US" altLang="zh-TW" dirty="0" smtClean="0"/>
              <a:t>TTL </a:t>
            </a:r>
            <a:r>
              <a:rPr lang="zh-TW" altLang="en-US" dirty="0" smtClean="0"/>
              <a:t>與 </a:t>
            </a:r>
            <a:r>
              <a:rPr lang="en-US" altLang="zh-TW" dirty="0" smtClean="0"/>
              <a:t>IP </a:t>
            </a:r>
            <a:r>
              <a:rPr lang="zh-TW" altLang="en-US" dirty="0" smtClean="0"/>
              <a:t>封包內的 </a:t>
            </a:r>
            <a:r>
              <a:rPr lang="en-US" altLang="zh-TW" dirty="0" smtClean="0"/>
              <a:t>TTL </a:t>
            </a:r>
            <a:r>
              <a:rPr lang="zh-TW" altLang="en-US" dirty="0" smtClean="0"/>
              <a:t>是相同的，每經過一個帶有 </a:t>
            </a:r>
            <a:r>
              <a:rPr lang="en-US" altLang="zh-TW" dirty="0" smtClean="0"/>
              <a:t>MAC </a:t>
            </a:r>
            <a:r>
              <a:rPr lang="zh-TW" altLang="en-US" dirty="0" smtClean="0"/>
              <a:t>的節點 </a:t>
            </a:r>
            <a:r>
              <a:rPr lang="en-US" altLang="zh-TW" dirty="0" smtClean="0"/>
              <a:t>(node) </a:t>
            </a:r>
            <a:r>
              <a:rPr lang="zh-TW" altLang="en-US" dirty="0" smtClean="0"/>
              <a:t>時，例如 </a:t>
            </a:r>
            <a:r>
              <a:rPr lang="en-US" altLang="zh-TW" dirty="0" smtClean="0"/>
              <a:t>router, bridge </a:t>
            </a:r>
            <a:r>
              <a:rPr lang="zh-TW" altLang="en-US" dirty="0" smtClean="0"/>
              <a:t>時， </a:t>
            </a:r>
            <a:r>
              <a:rPr lang="en-US" altLang="zh-TW" dirty="0" smtClean="0"/>
              <a:t>TTL </a:t>
            </a:r>
            <a:r>
              <a:rPr lang="zh-TW" altLang="en-US" dirty="0" smtClean="0"/>
              <a:t>就會減少一，預設的 </a:t>
            </a:r>
            <a:r>
              <a:rPr lang="en-US" altLang="zh-TW" dirty="0" smtClean="0"/>
              <a:t>TTL </a:t>
            </a:r>
            <a:r>
              <a:rPr lang="zh-TW" altLang="en-US" dirty="0" smtClean="0"/>
              <a:t>為 </a:t>
            </a:r>
            <a:r>
              <a:rPr lang="en-US" altLang="zh-TW" dirty="0" smtClean="0"/>
              <a:t>255 </a:t>
            </a:r>
            <a:r>
              <a:rPr lang="zh-TW" altLang="en-US" dirty="0" smtClean="0"/>
              <a:t>， 你可以透過 </a:t>
            </a:r>
            <a:r>
              <a:rPr lang="en-US" altLang="zh-TW" dirty="0" smtClean="0"/>
              <a:t>-t 150 </a:t>
            </a:r>
            <a:r>
              <a:rPr lang="zh-TW" altLang="en-US" dirty="0" smtClean="0"/>
              <a:t>之類的方法來重新設定預設 </a:t>
            </a:r>
            <a:r>
              <a:rPr lang="en-US" altLang="zh-TW" dirty="0" smtClean="0"/>
              <a:t>TTL </a:t>
            </a:r>
            <a:r>
              <a:rPr lang="zh-TW" altLang="en-US" dirty="0" smtClean="0"/>
              <a:t>數值；</a:t>
            </a:r>
          </a:p>
          <a:p>
            <a:r>
              <a:rPr lang="en-US" altLang="zh-TW" dirty="0" smtClean="0"/>
              <a:t>time=15.4 </a:t>
            </a:r>
            <a:r>
              <a:rPr lang="en-US" altLang="zh-TW" dirty="0" err="1" smtClean="0"/>
              <a:t>ms</a:t>
            </a:r>
            <a:r>
              <a:rPr lang="zh-TW" altLang="en-US" dirty="0" smtClean="0"/>
              <a:t>：回應時間，單位有 </a:t>
            </a:r>
            <a:r>
              <a:rPr lang="en-US" altLang="zh-TW" dirty="0" err="1" smtClean="0"/>
              <a:t>ms</a:t>
            </a:r>
            <a:r>
              <a:rPr lang="en-US" altLang="zh-TW" dirty="0" smtClean="0"/>
              <a:t>(0.001</a:t>
            </a:r>
            <a:r>
              <a:rPr lang="zh-TW" altLang="en-US" dirty="0" smtClean="0"/>
              <a:t>秒</a:t>
            </a:r>
            <a:r>
              <a:rPr lang="en-US" altLang="zh-TW" dirty="0" smtClean="0"/>
              <a:t>)</a:t>
            </a:r>
            <a:r>
              <a:rPr lang="zh-TW" altLang="en-US" dirty="0" smtClean="0"/>
              <a:t>及 </a:t>
            </a:r>
            <a:r>
              <a:rPr lang="en-US" altLang="zh-TW" dirty="0" smtClean="0"/>
              <a:t>us(0.000001</a:t>
            </a:r>
            <a:r>
              <a:rPr lang="zh-TW" altLang="en-US" dirty="0" smtClean="0"/>
              <a:t>秒</a:t>
            </a:r>
            <a:r>
              <a:rPr lang="en-US" altLang="zh-TW" dirty="0" smtClean="0"/>
              <a:t>)</a:t>
            </a:r>
            <a:r>
              <a:rPr lang="zh-TW" altLang="en-US" dirty="0" smtClean="0"/>
              <a:t>， 一般來說，越小的回應時間，表示兩部主機之間的網路連線越良好！</a:t>
            </a:r>
          </a:p>
          <a:p>
            <a:r>
              <a:rPr lang="zh-TW" altLang="en-US" dirty="0" smtClean="0"/>
              <a:t>如果你忘記加上 </a:t>
            </a:r>
            <a:r>
              <a:rPr lang="en-US" altLang="zh-TW" dirty="0" smtClean="0"/>
              <a:t>-c 3 </a:t>
            </a:r>
            <a:r>
              <a:rPr lang="zh-TW" altLang="en-US" dirty="0" smtClean="0"/>
              <a:t>這樣的規定偵測次數，那就得要使用 </a:t>
            </a:r>
            <a:r>
              <a:rPr lang="en-US" altLang="zh-TW" dirty="0" smtClean="0"/>
              <a:t>[ctrl]-c </a:t>
            </a:r>
            <a:r>
              <a:rPr lang="zh-TW" altLang="en-US" dirty="0" smtClean="0"/>
              <a:t>將他結束掉了！</a:t>
            </a:r>
            <a:endParaRPr lang="en-US" altLang="zh-TW" dirty="0" smtClean="0"/>
          </a:p>
          <a:p>
            <a:endParaRPr lang="en-US" altLang="zh-TW" dirty="0" smtClean="0"/>
          </a:p>
          <a:p>
            <a:r>
              <a:rPr lang="zh-TW" altLang="en-US" sz="1200" b="0" i="0" kern="1200" dirty="0" smtClean="0">
                <a:solidFill>
                  <a:schemeClr val="tx1"/>
                </a:solidFill>
                <a:effectLst/>
                <a:latin typeface="+mn-lt"/>
                <a:ea typeface="+mn-ea"/>
                <a:cs typeface="+mn-cs"/>
              </a:rPr>
              <a:t>加上 </a:t>
            </a:r>
            <a:r>
              <a:rPr lang="en-US" altLang="zh-TW" sz="1200" b="0" i="0" kern="1200" dirty="0" smtClean="0">
                <a:solidFill>
                  <a:schemeClr val="tx1"/>
                </a:solidFill>
                <a:effectLst/>
                <a:latin typeface="+mn-lt"/>
                <a:ea typeface="+mn-ea"/>
                <a:cs typeface="+mn-cs"/>
              </a:rPr>
              <a:t>-a </a:t>
            </a:r>
            <a:r>
              <a:rPr lang="zh-TW" altLang="en-US" sz="1200" b="0" i="0" kern="1200" dirty="0" smtClean="0">
                <a:solidFill>
                  <a:schemeClr val="tx1"/>
                </a:solidFill>
                <a:effectLst/>
                <a:latin typeface="+mn-lt"/>
                <a:ea typeface="+mn-ea"/>
                <a:cs typeface="+mn-cs"/>
              </a:rPr>
              <a:t>參數之後，</a:t>
            </a:r>
            <a:r>
              <a:rPr lang="en-US" altLang="zh-TW" sz="1200" b="0" i="0" kern="1200" dirty="0" smtClean="0">
                <a:solidFill>
                  <a:schemeClr val="tx1"/>
                </a:solidFill>
                <a:effectLst/>
                <a:latin typeface="+mn-lt"/>
                <a:ea typeface="+mn-ea"/>
                <a:cs typeface="+mn-cs"/>
              </a:rPr>
              <a:t>ping </a:t>
            </a:r>
            <a:r>
              <a:rPr lang="zh-TW" altLang="en-US" sz="1200" b="0" i="0" kern="1200" dirty="0" smtClean="0">
                <a:solidFill>
                  <a:schemeClr val="tx1"/>
                </a:solidFill>
                <a:effectLst/>
                <a:latin typeface="+mn-lt"/>
                <a:ea typeface="+mn-ea"/>
                <a:cs typeface="+mn-cs"/>
              </a:rPr>
              <a:t>會在收到回應封包時，讓電腦的喇叭發出聲響：</a:t>
            </a:r>
          </a:p>
          <a:p>
            <a:r>
              <a:rPr lang="en-US" altLang="zh-TW" dirty="0" smtClean="0"/>
              <a:t>ping </a:t>
            </a:r>
            <a:r>
              <a:rPr lang="en-US" altLang="zh-TW" sz="1200" kern="1200" dirty="0" smtClean="0">
                <a:solidFill>
                  <a:schemeClr val="tx1"/>
                </a:solidFill>
                <a:effectLst/>
                <a:latin typeface="+mn-lt"/>
                <a:ea typeface="+mn-ea"/>
                <a:cs typeface="+mn-cs"/>
              </a:rPr>
              <a:t>-a</a:t>
            </a:r>
            <a:r>
              <a:rPr lang="zh-TW" altLang="en-US" dirty="0" smtClean="0"/>
              <a:t> </a:t>
            </a:r>
            <a:r>
              <a:rPr lang="en-US" altLang="zh-TW" dirty="0" smtClean="0"/>
              <a:t>blog.gtwang.org</a:t>
            </a:r>
          </a:p>
          <a:p>
            <a:r>
              <a:rPr lang="zh-TW" altLang="en-US" sz="1200" b="0" i="0" kern="1200" dirty="0" smtClean="0">
                <a:solidFill>
                  <a:schemeClr val="tx1"/>
                </a:solidFill>
                <a:effectLst/>
                <a:latin typeface="+mn-lt"/>
                <a:ea typeface="+mn-ea"/>
                <a:cs typeface="+mn-cs"/>
              </a:rPr>
              <a:t>若加上 </a:t>
            </a:r>
            <a:r>
              <a:rPr lang="en-US" altLang="zh-TW" sz="1200" b="0" i="0" kern="1200" dirty="0" smtClean="0">
                <a:solidFill>
                  <a:schemeClr val="tx1"/>
                </a:solidFill>
                <a:effectLst/>
                <a:latin typeface="+mn-lt"/>
                <a:ea typeface="+mn-ea"/>
                <a:cs typeface="+mn-cs"/>
              </a:rPr>
              <a:t>-A </a:t>
            </a:r>
            <a:r>
              <a:rPr lang="zh-TW" altLang="en-US" sz="1200" b="0" i="0" kern="1200" dirty="0" smtClean="0">
                <a:solidFill>
                  <a:schemeClr val="tx1"/>
                </a:solidFill>
                <a:effectLst/>
                <a:latin typeface="+mn-lt"/>
                <a:ea typeface="+mn-ea"/>
                <a:cs typeface="+mn-cs"/>
              </a:rPr>
              <a:t>參數的話，則是會在封包遺失時發出聲響：</a:t>
            </a:r>
          </a:p>
          <a:p>
            <a:r>
              <a:rPr lang="en-US" altLang="zh-TW" dirty="0" smtClean="0"/>
              <a:t>ping </a:t>
            </a:r>
            <a:r>
              <a:rPr lang="en-US" altLang="zh-TW" sz="1200" kern="1200" dirty="0" smtClean="0">
                <a:solidFill>
                  <a:schemeClr val="tx1"/>
                </a:solidFill>
                <a:effectLst/>
                <a:latin typeface="+mn-lt"/>
                <a:ea typeface="+mn-ea"/>
                <a:cs typeface="+mn-cs"/>
              </a:rPr>
              <a:t>-A</a:t>
            </a:r>
            <a:r>
              <a:rPr lang="zh-TW" altLang="en-US" dirty="0" smtClean="0"/>
              <a:t> </a:t>
            </a:r>
            <a:r>
              <a:rPr lang="en-US" altLang="zh-TW" dirty="0" smtClean="0"/>
              <a:t>blog.gtwang.org</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58</a:t>
            </a:fld>
            <a:endParaRPr lang="zh-TW" altLang="en-US"/>
          </a:p>
        </p:txBody>
      </p:sp>
    </p:spTree>
    <p:extLst>
      <p:ext uri="{BB962C8B-B14F-4D97-AF65-F5344CB8AC3E}">
        <p14:creationId xmlns:p14="http://schemas.microsoft.com/office/powerpoint/2010/main" val="14151300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en-US" altLang="zh-TW" sz="1200" b="0" i="0" kern="1200" dirty="0" smtClean="0">
                <a:solidFill>
                  <a:schemeClr val="tx1"/>
                </a:solidFill>
                <a:effectLst/>
                <a:latin typeface="+mn-lt"/>
                <a:ea typeface="+mn-ea"/>
                <a:cs typeface="+mn-cs"/>
              </a:rPr>
              <a:t>Linux</a:t>
            </a:r>
            <a:r>
              <a:rPr lang="zh-TW" altLang="en-US" sz="1200" b="0" i="0" kern="1200" dirty="0" smtClean="0">
                <a:solidFill>
                  <a:schemeClr val="tx1"/>
                </a:solidFill>
                <a:effectLst/>
                <a:latin typeface="+mn-lt"/>
                <a:ea typeface="+mn-ea"/>
                <a:cs typeface="+mn-cs"/>
              </a:rPr>
              <a:t>系統的</a:t>
            </a:r>
            <a:r>
              <a:rPr lang="en-US" altLang="zh-TW" sz="1200" b="0" i="0" kern="1200" dirty="0" smtClean="0">
                <a:solidFill>
                  <a:schemeClr val="tx1"/>
                </a:solidFill>
                <a:effectLst/>
                <a:latin typeface="+mn-lt"/>
                <a:ea typeface="+mn-ea"/>
                <a:cs typeface="+mn-cs"/>
              </a:rPr>
              <a:t>TTL</a:t>
            </a:r>
            <a:r>
              <a:rPr lang="zh-TW" altLang="en-US" sz="1200" b="0" i="0" kern="1200" dirty="0" smtClean="0">
                <a:solidFill>
                  <a:schemeClr val="tx1"/>
                </a:solidFill>
                <a:effectLst/>
                <a:latin typeface="+mn-lt"/>
                <a:ea typeface="+mn-ea"/>
                <a:cs typeface="+mn-cs"/>
              </a:rPr>
              <a:t>值為</a:t>
            </a:r>
            <a:r>
              <a:rPr lang="en-US" altLang="zh-TW" sz="1200" b="0" i="0" kern="1200" dirty="0" smtClean="0">
                <a:solidFill>
                  <a:schemeClr val="tx1"/>
                </a:solidFill>
                <a:effectLst/>
                <a:latin typeface="+mn-lt"/>
                <a:ea typeface="+mn-ea"/>
                <a:cs typeface="+mn-cs"/>
              </a:rPr>
              <a:t>64</a:t>
            </a:r>
            <a:r>
              <a:rPr lang="zh-TW" altLang="en-US" sz="1200" b="0" i="0" kern="1200" dirty="0" smtClean="0">
                <a:solidFill>
                  <a:schemeClr val="tx1"/>
                </a:solidFill>
                <a:effectLst/>
                <a:latin typeface="+mn-lt"/>
                <a:ea typeface="+mn-ea"/>
                <a:cs typeface="+mn-cs"/>
              </a:rPr>
              <a:t>或</a:t>
            </a:r>
            <a:r>
              <a:rPr lang="en-US" altLang="zh-TW" sz="1200" b="0" i="0" kern="1200" dirty="0" smtClean="0">
                <a:solidFill>
                  <a:schemeClr val="tx1"/>
                </a:solidFill>
                <a:effectLst/>
                <a:latin typeface="+mn-lt"/>
                <a:ea typeface="+mn-ea"/>
                <a:cs typeface="+mn-cs"/>
              </a:rPr>
              <a:t>255</a:t>
            </a:r>
            <a:r>
              <a:rPr lang="zh-TW" altLang="en-US" sz="1200" b="0" i="0" kern="1200" dirty="0" smtClean="0">
                <a:solidFill>
                  <a:schemeClr val="tx1"/>
                </a:solidFill>
                <a:effectLst/>
                <a:latin typeface="+mn-lt"/>
                <a:ea typeface="+mn-ea"/>
                <a:cs typeface="+mn-cs"/>
              </a:rPr>
              <a:t>。</a:t>
            </a:r>
          </a:p>
          <a:p>
            <a:pPr marL="0" indent="0">
              <a:buNone/>
            </a:pPr>
            <a:r>
              <a:rPr lang="zh-TW" altLang="en-US" sz="1200" b="0" i="0" kern="1200" dirty="0" smtClean="0">
                <a:solidFill>
                  <a:schemeClr val="tx1"/>
                </a:solidFill>
                <a:effectLst/>
                <a:latin typeface="+mn-lt"/>
                <a:ea typeface="+mn-ea"/>
                <a:cs typeface="+mn-cs"/>
              </a:rPr>
              <a:t>注意這裡</a:t>
            </a:r>
            <a:r>
              <a:rPr lang="en-US" altLang="zh-TW" sz="1200" b="0" i="0" kern="1200" dirty="0" smtClean="0">
                <a:solidFill>
                  <a:schemeClr val="tx1"/>
                </a:solidFill>
                <a:effectLst/>
                <a:latin typeface="+mn-lt"/>
                <a:ea typeface="+mn-ea"/>
                <a:cs typeface="+mn-cs"/>
              </a:rPr>
              <a:t>TTL</a:t>
            </a:r>
            <a:r>
              <a:rPr lang="zh-TW" altLang="en-US" sz="1200" b="0" i="0" kern="1200" dirty="0" smtClean="0">
                <a:solidFill>
                  <a:schemeClr val="tx1"/>
                </a:solidFill>
                <a:effectLst/>
                <a:latin typeface="+mn-lt"/>
                <a:ea typeface="+mn-ea"/>
                <a:cs typeface="+mn-cs"/>
              </a:rPr>
              <a:t>值 指的是目標主機到本地資料的路由跳數，</a:t>
            </a:r>
          </a:p>
          <a:p>
            <a:pPr marL="0" indent="0">
              <a:buNone/>
            </a:pPr>
            <a:r>
              <a:rPr lang="zh-TW" altLang="en-US" sz="1200" b="0" i="0" kern="1200" dirty="0" smtClean="0">
                <a:solidFill>
                  <a:schemeClr val="tx1"/>
                </a:solidFill>
                <a:effectLst/>
                <a:latin typeface="+mn-lt"/>
                <a:ea typeface="+mn-ea"/>
                <a:cs typeface="+mn-cs"/>
              </a:rPr>
              <a:t>比如上例中</a:t>
            </a:r>
            <a:r>
              <a:rPr lang="en-US" altLang="zh-TW" sz="1200" b="0" i="0" kern="1200" dirty="0" smtClean="0">
                <a:solidFill>
                  <a:schemeClr val="tx1"/>
                </a:solidFill>
                <a:effectLst/>
                <a:latin typeface="+mn-lt"/>
                <a:ea typeface="+mn-ea"/>
                <a:cs typeface="+mn-cs"/>
              </a:rPr>
              <a:t>ping </a:t>
            </a:r>
            <a:r>
              <a:rPr lang="zh-TW" altLang="en-US" sz="1200" b="0" i="0" kern="1200" dirty="0" smtClean="0">
                <a:solidFill>
                  <a:schemeClr val="tx1"/>
                </a:solidFill>
                <a:effectLst/>
                <a:latin typeface="+mn-lt"/>
                <a:ea typeface="+mn-ea"/>
                <a:cs typeface="+mn-cs"/>
              </a:rPr>
              <a:t>百度的結果 ，即為的為</a:t>
            </a:r>
            <a:r>
              <a:rPr lang="en-US" altLang="zh-TW" sz="1200" b="0" i="0" kern="1200" dirty="0" smtClean="0">
                <a:solidFill>
                  <a:schemeClr val="tx1"/>
                </a:solidFill>
                <a:effectLst/>
                <a:latin typeface="+mn-lt"/>
                <a:ea typeface="+mn-ea"/>
                <a:cs typeface="+mn-cs"/>
              </a:rPr>
              <a:t>64-52=12 </a:t>
            </a:r>
          </a:p>
          <a:p>
            <a:pPr marL="0" indent="0">
              <a:buNone/>
            </a:pPr>
            <a:r>
              <a:rPr lang="zh-TW" altLang="en-US" sz="1200" b="0" i="0" kern="1200" dirty="0" smtClean="0">
                <a:solidFill>
                  <a:schemeClr val="tx1"/>
                </a:solidFill>
                <a:effectLst/>
                <a:latin typeface="+mn-lt"/>
                <a:ea typeface="+mn-ea"/>
                <a:cs typeface="+mn-cs"/>
              </a:rPr>
              <a:t>意味著，從本地機到百度伺服器經過了</a:t>
            </a:r>
            <a:r>
              <a:rPr lang="en-US" altLang="zh-TW" sz="1200" b="0" i="0" kern="1200" dirty="0" smtClean="0">
                <a:solidFill>
                  <a:schemeClr val="tx1"/>
                </a:solidFill>
                <a:effectLst/>
                <a:latin typeface="+mn-lt"/>
                <a:ea typeface="+mn-ea"/>
                <a:cs typeface="+mn-cs"/>
              </a:rPr>
              <a:t>12</a:t>
            </a:r>
            <a:r>
              <a:rPr lang="zh-TW" altLang="en-US" sz="1200" b="0" i="0" kern="1200" dirty="0" smtClean="0">
                <a:solidFill>
                  <a:schemeClr val="tx1"/>
                </a:solidFill>
                <a:effectLst/>
                <a:latin typeface="+mn-lt"/>
                <a:ea typeface="+mn-ea"/>
                <a:cs typeface="+mn-cs"/>
              </a:rPr>
              <a:t>跳路由</a:t>
            </a:r>
          </a:p>
          <a:p>
            <a:endParaRPr lang="en-US" altLang="zh-TW" dirty="0" smtClean="0"/>
          </a:p>
          <a:p>
            <a:endParaRPr lang="en-US" altLang="zh-TW" dirty="0" smtClean="0"/>
          </a:p>
          <a:p>
            <a:r>
              <a:rPr lang="en-US" altLang="zh-TW" dirty="0" err="1" smtClean="0"/>
              <a:t>iCMP</a:t>
            </a:r>
            <a:r>
              <a:rPr lang="en-US" altLang="zh-TW" dirty="0" smtClean="0"/>
              <a:t> </a:t>
            </a:r>
            <a:r>
              <a:rPr lang="zh-TW" altLang="en-US" dirty="0" smtClean="0"/>
              <a:t>的全稱是</a:t>
            </a:r>
            <a:r>
              <a:rPr lang="en-US" altLang="zh-TW" dirty="0" smtClean="0"/>
              <a:t>『 Internet Control Message Protocol, </a:t>
            </a:r>
            <a:r>
              <a:rPr lang="zh-TW" altLang="en-US" dirty="0" smtClean="0"/>
              <a:t>網際網路訊息控制協定 </a:t>
            </a:r>
            <a:r>
              <a:rPr lang="en-US" altLang="zh-TW" dirty="0" smtClean="0"/>
              <a:t>』</a:t>
            </a:r>
            <a:r>
              <a:rPr lang="zh-TW" altLang="en-US" dirty="0" smtClean="0"/>
              <a:t>。 基本上，</a:t>
            </a:r>
            <a:r>
              <a:rPr lang="en-US" altLang="zh-TW" dirty="0" smtClean="0"/>
              <a:t>ICMP </a:t>
            </a:r>
            <a:r>
              <a:rPr lang="zh-TW" altLang="en-US" dirty="0" smtClean="0"/>
              <a:t>是一個錯誤偵測與回報的機制，最大的功能就是可以確保我們網路的連線狀態與連線的正確性！</a:t>
            </a:r>
            <a:endParaRPr lang="en-US" altLang="zh-TW" dirty="0" smtClean="0"/>
          </a:p>
          <a:p>
            <a:endParaRPr lang="en-US" altLang="zh-TW" dirty="0" smtClean="0"/>
          </a:p>
          <a:p>
            <a:r>
              <a:rPr lang="zh-TW" altLang="en-US" dirty="0" smtClean="0"/>
              <a:t>標準乙太網路訊框所能傳送的資料量最大可以到達 </a:t>
            </a:r>
            <a:r>
              <a:rPr lang="en-US" altLang="zh-TW" dirty="0" smtClean="0"/>
              <a:t>1500 bytes </a:t>
            </a:r>
            <a:r>
              <a:rPr lang="zh-TW" altLang="en-US" dirty="0" smtClean="0"/>
              <a:t>， </a:t>
            </a:r>
          </a:p>
          <a:p>
            <a:r>
              <a:rPr lang="zh-TW" altLang="en-US" dirty="0" smtClean="0"/>
              <a:t>這個數值就被我們稱為 </a:t>
            </a:r>
            <a:r>
              <a:rPr lang="en-US" altLang="zh-TW" dirty="0" smtClean="0"/>
              <a:t>MTU (Maximum Transmission Unit, </a:t>
            </a:r>
            <a:r>
              <a:rPr lang="zh-TW" altLang="en-US" dirty="0" smtClean="0"/>
              <a:t>最大傳輸單位</a:t>
            </a:r>
            <a:r>
              <a:rPr lang="en-US" altLang="zh-TW" dirty="0" smtClean="0"/>
              <a:t>)</a:t>
            </a:r>
            <a:r>
              <a:rPr lang="zh-TW" altLang="en-US" dirty="0" smtClean="0"/>
              <a:t>。</a:t>
            </a:r>
          </a:p>
          <a:p>
            <a:r>
              <a:rPr lang="zh-TW" altLang="en-US" dirty="0" smtClean="0"/>
              <a:t>每種網路介面的 </a:t>
            </a:r>
            <a:r>
              <a:rPr lang="en-US" altLang="zh-TW" dirty="0" smtClean="0"/>
              <a:t>MTU </a:t>
            </a:r>
            <a:r>
              <a:rPr lang="zh-TW" altLang="en-US" dirty="0" smtClean="0"/>
              <a:t>都不相同</a:t>
            </a:r>
          </a:p>
          <a:p>
            <a:r>
              <a:rPr lang="zh-TW" altLang="en-US" dirty="0" smtClean="0"/>
              <a:t>在乙太網路上，標準的定義就是 </a:t>
            </a:r>
            <a:r>
              <a:rPr lang="en-US" altLang="zh-TW" dirty="0" smtClean="0"/>
              <a:t>1500 bytes</a:t>
            </a:r>
            <a:r>
              <a:rPr lang="zh-TW" altLang="en-US" dirty="0" smtClean="0"/>
              <a:t>。</a:t>
            </a:r>
            <a:endParaRPr lang="en-US" altLang="zh-TW" dirty="0" smtClean="0"/>
          </a:p>
          <a:p>
            <a:endParaRPr lang="en-US" altLang="zh-TW" dirty="0" smtClean="0"/>
          </a:p>
          <a:p>
            <a:r>
              <a:rPr lang="en-US" altLang="zh-TW" dirty="0" err="1" smtClean="0"/>
              <a:t>Netmask</a:t>
            </a:r>
            <a:r>
              <a:rPr lang="en-US" altLang="zh-TW" dirty="0" smtClean="0"/>
              <a:t>, </a:t>
            </a:r>
            <a:r>
              <a:rPr lang="zh-TW" altLang="en-US" dirty="0" smtClean="0"/>
              <a:t>或稱為 </a:t>
            </a:r>
            <a:r>
              <a:rPr lang="en-US" altLang="zh-TW" dirty="0" smtClean="0"/>
              <a:t>Subnet mask (</a:t>
            </a:r>
            <a:r>
              <a:rPr lang="zh-TW" altLang="en-US" dirty="0" smtClean="0"/>
              <a:t>子網路遮罩</a:t>
            </a:r>
            <a:r>
              <a:rPr lang="en-US" altLang="zh-TW" dirty="0" smtClean="0"/>
              <a:t>)</a:t>
            </a:r>
          </a:p>
          <a:p>
            <a:r>
              <a:rPr lang="zh-TW" altLang="en-US" dirty="0" smtClean="0"/>
              <a:t>什麼參數來達成子網路的切分呢？那就是 </a:t>
            </a:r>
            <a:r>
              <a:rPr lang="en-US" altLang="zh-TW" dirty="0" err="1" smtClean="0"/>
              <a:t>Netmask</a:t>
            </a:r>
            <a:r>
              <a:rPr lang="en-US" altLang="zh-TW" dirty="0" smtClean="0"/>
              <a:t> (</a:t>
            </a:r>
            <a:r>
              <a:rPr lang="zh-TW" altLang="en-US" dirty="0" smtClean="0"/>
              <a:t>子網路遮罩</a:t>
            </a:r>
            <a:r>
              <a:rPr lang="en-US" altLang="zh-TW" dirty="0" smtClean="0"/>
              <a:t>) </a:t>
            </a:r>
            <a:r>
              <a:rPr lang="zh-TW" altLang="en-US" dirty="0" smtClean="0"/>
              <a:t>的用途啦</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59</a:t>
            </a:fld>
            <a:endParaRPr lang="zh-TW" altLang="en-US"/>
          </a:p>
        </p:txBody>
      </p:sp>
    </p:spTree>
    <p:extLst>
      <p:ext uri="{BB962C8B-B14F-4D97-AF65-F5344CB8AC3E}">
        <p14:creationId xmlns:p14="http://schemas.microsoft.com/office/powerpoint/2010/main" val="20099243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err="1" smtClean="0">
                <a:solidFill>
                  <a:schemeClr val="tx1"/>
                </a:solidFill>
                <a:effectLst/>
                <a:latin typeface="+mn-lt"/>
                <a:ea typeface="+mn-ea"/>
                <a:cs typeface="+mn-cs"/>
              </a:rPr>
              <a:t>mdev</a:t>
            </a:r>
            <a:r>
              <a:rPr lang="en-US" altLang="zh-TW" sz="1200" b="0" i="0" kern="1200" dirty="0" smtClean="0">
                <a:solidFill>
                  <a:schemeClr val="tx1"/>
                </a:solidFill>
                <a:effectLst/>
                <a:latin typeface="+mn-lt"/>
                <a:ea typeface="+mn-ea"/>
                <a:cs typeface="+mn-cs"/>
              </a:rPr>
              <a:t> = SQRT(SUM(RTT*RTT) / N - (SUM(RTT)/N)^2)</a:t>
            </a:r>
          </a:p>
          <a:p>
            <a:r>
              <a:rPr lang="zh-TW" altLang="en-US" sz="1200" b="0" i="0" kern="1200" dirty="0" smtClean="0">
                <a:solidFill>
                  <a:schemeClr val="tx1"/>
                </a:solidFill>
                <a:effectLst/>
                <a:latin typeface="+mn-lt"/>
                <a:ea typeface="+mn-ea"/>
                <a:cs typeface="+mn-cs"/>
              </a:rPr>
              <a:t>也就是這個平均偏差的公式：</a:t>
            </a:r>
          </a:p>
          <a:p>
            <a:r>
              <a:rPr lang="zh-TW" altLang="en-US" sz="1200" b="0" i="0" kern="1200" dirty="0" smtClean="0">
                <a:solidFill>
                  <a:schemeClr val="tx1"/>
                </a:solidFill>
                <a:effectLst/>
                <a:latin typeface="+mn-lt"/>
                <a:ea typeface="+mn-ea"/>
                <a:cs typeface="+mn-cs"/>
              </a:rPr>
              <a:t>所以 </a:t>
            </a:r>
            <a:r>
              <a:rPr lang="en-US" altLang="zh-TW" sz="1200" b="0" i="0" kern="1200" dirty="0" err="1" smtClean="0">
                <a:solidFill>
                  <a:schemeClr val="tx1"/>
                </a:solidFill>
                <a:effectLst/>
                <a:latin typeface="+mn-lt"/>
                <a:ea typeface="+mn-ea"/>
                <a:cs typeface="+mn-cs"/>
              </a:rPr>
              <a:t>mdev</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就是 </a:t>
            </a:r>
            <a:r>
              <a:rPr lang="en-US" altLang="zh-TW" sz="1200" b="0" i="0" kern="1200" dirty="0" smtClean="0">
                <a:solidFill>
                  <a:schemeClr val="tx1"/>
                </a:solidFill>
                <a:effectLst/>
                <a:latin typeface="+mn-lt"/>
                <a:ea typeface="+mn-ea"/>
                <a:cs typeface="+mn-cs"/>
              </a:rPr>
              <a:t>Mean Deviation </a:t>
            </a:r>
            <a:r>
              <a:rPr lang="zh-TW" altLang="en-US" sz="1200" b="0" i="0" kern="1200" dirty="0" smtClean="0">
                <a:solidFill>
                  <a:schemeClr val="tx1"/>
                </a:solidFill>
                <a:effectLst/>
                <a:latin typeface="+mn-lt"/>
                <a:ea typeface="+mn-ea"/>
                <a:cs typeface="+mn-cs"/>
              </a:rPr>
              <a:t>的縮寫，它表示這些 </a:t>
            </a:r>
            <a:r>
              <a:rPr lang="en-US" altLang="zh-TW" sz="1200" b="0" i="0" kern="1200" dirty="0" smtClean="0">
                <a:solidFill>
                  <a:schemeClr val="tx1"/>
                </a:solidFill>
                <a:effectLst/>
                <a:latin typeface="+mn-lt"/>
                <a:ea typeface="+mn-ea"/>
                <a:cs typeface="+mn-cs"/>
              </a:rPr>
              <a:t>ICMP </a:t>
            </a:r>
            <a:r>
              <a:rPr lang="zh-TW" altLang="en-US" sz="1200" b="0" i="0" kern="1200" dirty="0" smtClean="0">
                <a:solidFill>
                  <a:schemeClr val="tx1"/>
                </a:solidFill>
                <a:effectLst/>
                <a:latin typeface="+mn-lt"/>
                <a:ea typeface="+mn-ea"/>
                <a:cs typeface="+mn-cs"/>
              </a:rPr>
              <a:t>包的 </a:t>
            </a:r>
            <a:r>
              <a:rPr lang="en-US" altLang="zh-TW" sz="1200" b="0" i="0" kern="1200" dirty="0" smtClean="0">
                <a:solidFill>
                  <a:schemeClr val="tx1"/>
                </a:solidFill>
                <a:effectLst/>
                <a:latin typeface="+mn-lt"/>
                <a:ea typeface="+mn-ea"/>
                <a:cs typeface="+mn-cs"/>
              </a:rPr>
              <a:t>RTT </a:t>
            </a:r>
            <a:r>
              <a:rPr lang="zh-TW" altLang="en-US" sz="1200" b="0" i="0" kern="1200" dirty="0" smtClean="0">
                <a:solidFill>
                  <a:schemeClr val="tx1"/>
                </a:solidFill>
                <a:effectLst/>
                <a:latin typeface="+mn-lt"/>
                <a:ea typeface="+mn-ea"/>
                <a:cs typeface="+mn-cs"/>
              </a:rPr>
              <a:t>偏離平均值的程度，這個值越大說明你的網速越不穩定。</a:t>
            </a:r>
          </a:p>
          <a:p>
            <a:endParaRPr lang="en-US" altLang="zh-TW" dirty="0" smtClean="0"/>
          </a:p>
          <a:p>
            <a:endParaRPr lang="en-US" altLang="zh-TW" dirty="0" smtClean="0"/>
          </a:p>
          <a:p>
            <a:endParaRPr lang="en-US" altLang="zh-TW" dirty="0" smtClean="0"/>
          </a:p>
          <a:p>
            <a:endParaRPr lang="en-US" altLang="zh-TW" dirty="0" smtClean="0"/>
          </a:p>
          <a:p>
            <a:r>
              <a:rPr lang="zh-TW" altLang="en-US" dirty="0" smtClean="0"/>
              <a:t>二、注意</a:t>
            </a:r>
            <a:r>
              <a:rPr lang="en-US" altLang="zh-TW" dirty="0" smtClean="0"/>
              <a:t>TTL</a:t>
            </a:r>
          </a:p>
          <a:p>
            <a:endParaRPr lang="en-US" altLang="zh-TW" dirty="0" smtClean="0"/>
          </a:p>
          <a:p>
            <a:r>
              <a:rPr lang="en-US" altLang="zh-TW" dirty="0" smtClean="0"/>
              <a:t>TTL</a:t>
            </a:r>
            <a:r>
              <a:rPr lang="zh-TW" altLang="en-US" dirty="0" smtClean="0"/>
              <a:t>：生存時間</a:t>
            </a:r>
          </a:p>
          <a:p>
            <a:endParaRPr lang="zh-TW" altLang="en-US" dirty="0" smtClean="0"/>
          </a:p>
          <a:p>
            <a:r>
              <a:rPr lang="zh-TW" altLang="en-US" dirty="0" smtClean="0"/>
              <a:t>指定資料報被路由器丟棄之前允許通過的網段數量。</a:t>
            </a:r>
          </a:p>
          <a:p>
            <a:endParaRPr lang="zh-TW" altLang="en-US" dirty="0" smtClean="0"/>
          </a:p>
          <a:p>
            <a:r>
              <a:rPr lang="en-US" altLang="zh-TW" dirty="0" smtClean="0"/>
              <a:t>TTL </a:t>
            </a:r>
            <a:r>
              <a:rPr lang="zh-TW" altLang="en-US" dirty="0" smtClean="0"/>
              <a:t>是由傳送主機設定的，以防止資料包不斷在 </a:t>
            </a:r>
            <a:r>
              <a:rPr lang="en-US" altLang="zh-TW" dirty="0" smtClean="0"/>
              <a:t>IP </a:t>
            </a:r>
            <a:r>
              <a:rPr lang="zh-TW" altLang="en-US" dirty="0" smtClean="0"/>
              <a:t>網際網路絡上永不終止地循環。</a:t>
            </a:r>
          </a:p>
          <a:p>
            <a:endParaRPr lang="zh-TW" altLang="en-US" dirty="0" smtClean="0"/>
          </a:p>
          <a:p>
            <a:r>
              <a:rPr lang="zh-TW" altLang="en-US" dirty="0" smtClean="0"/>
              <a:t>轉發 </a:t>
            </a:r>
            <a:r>
              <a:rPr lang="en-US" altLang="zh-TW" dirty="0" smtClean="0"/>
              <a:t>IP </a:t>
            </a:r>
            <a:r>
              <a:rPr lang="zh-TW" altLang="en-US" dirty="0" smtClean="0"/>
              <a:t>資料包時，要求路由器至少將 </a:t>
            </a:r>
            <a:r>
              <a:rPr lang="en-US" altLang="zh-TW" dirty="0" smtClean="0"/>
              <a:t>TTL </a:t>
            </a:r>
            <a:r>
              <a:rPr lang="zh-TW" altLang="en-US" dirty="0" smtClean="0"/>
              <a:t>減小 </a:t>
            </a:r>
            <a:r>
              <a:rPr lang="en-US" altLang="zh-TW" dirty="0" smtClean="0"/>
              <a:t>1</a:t>
            </a:r>
            <a:r>
              <a:rPr lang="zh-TW" altLang="en-US" dirty="0" smtClean="0"/>
              <a:t>。</a:t>
            </a:r>
          </a:p>
          <a:p>
            <a:endParaRPr lang="zh-TW" altLang="en-US" dirty="0" smtClean="0"/>
          </a:p>
          <a:p>
            <a:r>
              <a:rPr lang="zh-TW" altLang="en-US" dirty="0" smtClean="0"/>
              <a:t>使用</a:t>
            </a:r>
            <a:r>
              <a:rPr lang="en-US" altLang="zh-TW" dirty="0" smtClean="0"/>
              <a:t>PING</a:t>
            </a:r>
            <a:r>
              <a:rPr lang="zh-TW" altLang="en-US" dirty="0" smtClean="0"/>
              <a:t>時涉及到的 </a:t>
            </a:r>
            <a:r>
              <a:rPr lang="en-US" altLang="zh-TW" dirty="0" smtClean="0"/>
              <a:t>ICMP </a:t>
            </a:r>
            <a:r>
              <a:rPr lang="zh-TW" altLang="en-US" dirty="0" smtClean="0"/>
              <a:t>報文類型</a:t>
            </a:r>
          </a:p>
          <a:p>
            <a:endParaRPr lang="zh-TW" altLang="en-US" dirty="0" smtClean="0"/>
          </a:p>
          <a:p>
            <a:r>
              <a:rPr lang="zh-TW" altLang="en-US" dirty="0" smtClean="0"/>
              <a:t>一個為</a:t>
            </a:r>
            <a:r>
              <a:rPr lang="en-US" altLang="zh-TW" dirty="0" smtClean="0"/>
              <a:t>ICMP</a:t>
            </a:r>
            <a:r>
              <a:rPr lang="zh-TW" altLang="en-US" dirty="0" smtClean="0"/>
              <a:t>請求回顯（</a:t>
            </a:r>
            <a:r>
              <a:rPr lang="en-US" altLang="zh-TW" dirty="0" smtClean="0"/>
              <a:t>ICMP Echo Request</a:t>
            </a:r>
            <a:r>
              <a:rPr lang="zh-TW" altLang="en-US" dirty="0" smtClean="0"/>
              <a:t>）</a:t>
            </a:r>
          </a:p>
          <a:p>
            <a:endParaRPr lang="zh-TW" altLang="en-US" dirty="0" smtClean="0"/>
          </a:p>
          <a:p>
            <a:r>
              <a:rPr lang="zh-TW" altLang="en-US" dirty="0" smtClean="0"/>
              <a:t>一個為</a:t>
            </a:r>
            <a:r>
              <a:rPr lang="en-US" altLang="zh-TW" dirty="0" smtClean="0"/>
              <a:t>ICMP</a:t>
            </a:r>
            <a:r>
              <a:rPr lang="zh-TW" altLang="en-US" dirty="0" smtClean="0"/>
              <a:t>回顯回應（</a:t>
            </a:r>
            <a:r>
              <a:rPr lang="en-US" altLang="zh-TW" dirty="0" smtClean="0"/>
              <a:t>ICMP Echo Reply</a:t>
            </a:r>
            <a:r>
              <a:rPr lang="zh-TW" altLang="en-US" dirty="0" smtClean="0"/>
              <a:t>）</a:t>
            </a:r>
          </a:p>
          <a:p>
            <a:endParaRPr lang="zh-TW" altLang="en-US" dirty="0" smtClean="0"/>
          </a:p>
          <a:p>
            <a:r>
              <a:rPr lang="zh-TW" altLang="en-US" dirty="0" smtClean="0"/>
              <a:t>三、</a:t>
            </a:r>
            <a:r>
              <a:rPr lang="en-US" altLang="zh-TW" dirty="0" smtClean="0"/>
              <a:t>TTL </a:t>
            </a:r>
            <a:r>
              <a:rPr lang="zh-TW" altLang="en-US" dirty="0" smtClean="0"/>
              <a:t>字段值可以說明 我們識別操作系統類型。</a:t>
            </a:r>
          </a:p>
          <a:p>
            <a:endParaRPr lang="zh-TW" altLang="en-US" dirty="0" smtClean="0"/>
          </a:p>
          <a:p>
            <a:r>
              <a:rPr lang="en-US" altLang="zh-TW" dirty="0" smtClean="0"/>
              <a:t>UNIX </a:t>
            </a:r>
            <a:r>
              <a:rPr lang="zh-TW" altLang="en-US" dirty="0" smtClean="0"/>
              <a:t>及類 </a:t>
            </a:r>
            <a:r>
              <a:rPr lang="en-US" altLang="zh-TW" dirty="0" smtClean="0"/>
              <a:t>UNIX </a:t>
            </a:r>
            <a:r>
              <a:rPr lang="zh-TW" altLang="en-US" dirty="0" smtClean="0"/>
              <a:t>操作系統 </a:t>
            </a:r>
            <a:r>
              <a:rPr lang="en-US" altLang="zh-TW" dirty="0" smtClean="0"/>
              <a:t>ICMP </a:t>
            </a:r>
            <a:r>
              <a:rPr lang="zh-TW" altLang="en-US" dirty="0" smtClean="0"/>
              <a:t>回顯回應的 </a:t>
            </a:r>
            <a:r>
              <a:rPr lang="en-US" altLang="zh-TW" dirty="0" smtClean="0"/>
              <a:t>TTL </a:t>
            </a:r>
            <a:r>
              <a:rPr lang="zh-TW" altLang="en-US" dirty="0" smtClean="0"/>
              <a:t>字段值為 </a:t>
            </a:r>
            <a:r>
              <a:rPr lang="en-US" altLang="zh-TW" dirty="0" smtClean="0"/>
              <a:t>255</a:t>
            </a:r>
          </a:p>
          <a:p>
            <a:endParaRPr lang="en-US" altLang="zh-TW" dirty="0" smtClean="0"/>
          </a:p>
          <a:p>
            <a:r>
              <a:rPr lang="en-US" altLang="zh-TW" dirty="0" smtClean="0"/>
              <a:t>Compaq Tru64 5.0 ICMP </a:t>
            </a:r>
            <a:r>
              <a:rPr lang="zh-TW" altLang="en-US" dirty="0" smtClean="0"/>
              <a:t>回顯回應的 </a:t>
            </a:r>
            <a:r>
              <a:rPr lang="en-US" altLang="zh-TW" dirty="0" smtClean="0"/>
              <a:t>TTL </a:t>
            </a:r>
            <a:r>
              <a:rPr lang="zh-TW" altLang="en-US" dirty="0" smtClean="0"/>
              <a:t>字段值為 </a:t>
            </a:r>
            <a:r>
              <a:rPr lang="en-US" altLang="zh-TW" dirty="0" smtClean="0"/>
              <a:t>64</a:t>
            </a:r>
          </a:p>
          <a:p>
            <a:endParaRPr lang="en-US" altLang="zh-TW" dirty="0" smtClean="0"/>
          </a:p>
          <a:p>
            <a:r>
              <a:rPr lang="zh-TW" altLang="en-US" dirty="0" smtClean="0"/>
              <a:t>微軟 </a:t>
            </a:r>
            <a:r>
              <a:rPr lang="en-US" altLang="zh-TW" dirty="0" smtClean="0"/>
              <a:t>Windows NT/2K</a:t>
            </a:r>
            <a:r>
              <a:rPr lang="zh-TW" altLang="en-US" dirty="0" smtClean="0"/>
              <a:t>操作系統 </a:t>
            </a:r>
            <a:r>
              <a:rPr lang="en-US" altLang="zh-TW" dirty="0" smtClean="0"/>
              <a:t>ICMP </a:t>
            </a:r>
            <a:r>
              <a:rPr lang="zh-TW" altLang="en-US" dirty="0" smtClean="0"/>
              <a:t>回顯回應的 </a:t>
            </a:r>
            <a:r>
              <a:rPr lang="en-US" altLang="zh-TW" dirty="0" smtClean="0"/>
              <a:t>TTL </a:t>
            </a:r>
            <a:r>
              <a:rPr lang="zh-TW" altLang="en-US" dirty="0" smtClean="0"/>
              <a:t>字段值為 </a:t>
            </a:r>
            <a:r>
              <a:rPr lang="en-US" altLang="zh-TW" dirty="0" smtClean="0"/>
              <a:t>128</a:t>
            </a:r>
          </a:p>
          <a:p>
            <a:endParaRPr lang="en-US" altLang="zh-TW" dirty="0" smtClean="0"/>
          </a:p>
          <a:p>
            <a:r>
              <a:rPr lang="zh-TW" altLang="en-US" dirty="0" smtClean="0"/>
              <a:t>微軟 </a:t>
            </a:r>
            <a:r>
              <a:rPr lang="en-US" altLang="zh-TW" dirty="0" smtClean="0"/>
              <a:t>Windows 95 </a:t>
            </a:r>
            <a:r>
              <a:rPr lang="zh-TW" altLang="en-US" dirty="0" smtClean="0"/>
              <a:t>操作系統 </a:t>
            </a:r>
            <a:r>
              <a:rPr lang="en-US" altLang="zh-TW" dirty="0" smtClean="0"/>
              <a:t>ICMP </a:t>
            </a:r>
            <a:r>
              <a:rPr lang="zh-TW" altLang="en-US" dirty="0" smtClean="0"/>
              <a:t>回顯回應的 </a:t>
            </a:r>
            <a:r>
              <a:rPr lang="en-US" altLang="zh-TW" dirty="0" smtClean="0"/>
              <a:t>TTL </a:t>
            </a:r>
            <a:r>
              <a:rPr lang="zh-TW" altLang="en-US" dirty="0" smtClean="0"/>
              <a:t>字段值為 </a:t>
            </a:r>
            <a:r>
              <a:rPr lang="en-US" altLang="zh-TW" dirty="0" smtClean="0"/>
              <a:t>32</a:t>
            </a:r>
          </a:p>
          <a:p>
            <a:endParaRPr lang="en-US" altLang="zh-TW" dirty="0" smtClean="0"/>
          </a:p>
          <a:p>
            <a:r>
              <a:rPr lang="zh-TW" altLang="en-US" dirty="0" smtClean="0"/>
              <a:t>當然，返回的</a:t>
            </a:r>
            <a:r>
              <a:rPr lang="en-US" altLang="zh-TW" dirty="0" smtClean="0"/>
              <a:t>TTL</a:t>
            </a:r>
            <a:r>
              <a:rPr lang="zh-TW" altLang="en-US" dirty="0" smtClean="0"/>
              <a:t>值是相同的</a:t>
            </a:r>
          </a:p>
          <a:p>
            <a:endParaRPr lang="zh-TW" altLang="en-US" dirty="0" smtClean="0"/>
          </a:p>
          <a:p>
            <a:r>
              <a:rPr lang="zh-TW" altLang="en-US" dirty="0" smtClean="0"/>
              <a:t>但有些情況下有所特殊</a:t>
            </a:r>
          </a:p>
          <a:p>
            <a:endParaRPr lang="zh-TW" altLang="en-US" dirty="0" smtClean="0"/>
          </a:p>
          <a:p>
            <a:r>
              <a:rPr lang="en-US" altLang="zh-TW" dirty="0" smtClean="0"/>
              <a:t>LINUX Kernel 2.2.x &amp; 2.4.x ICMP </a:t>
            </a:r>
            <a:r>
              <a:rPr lang="zh-TW" altLang="en-US" dirty="0" smtClean="0"/>
              <a:t>回顯回應的 </a:t>
            </a:r>
            <a:r>
              <a:rPr lang="en-US" altLang="zh-TW" dirty="0" smtClean="0"/>
              <a:t>TTL </a:t>
            </a:r>
            <a:r>
              <a:rPr lang="zh-TW" altLang="en-US" dirty="0" smtClean="0"/>
              <a:t>字段值為 </a:t>
            </a:r>
            <a:r>
              <a:rPr lang="en-US" altLang="zh-TW" dirty="0" smtClean="0"/>
              <a:t>64</a:t>
            </a:r>
          </a:p>
          <a:p>
            <a:endParaRPr lang="en-US" altLang="zh-TW" dirty="0" smtClean="0"/>
          </a:p>
          <a:p>
            <a:r>
              <a:rPr lang="en-US" altLang="zh-TW" dirty="0" smtClean="0"/>
              <a:t>FreeBSD 4.1, 4.0, 3.4;</a:t>
            </a:r>
          </a:p>
          <a:p>
            <a:r>
              <a:rPr lang="en-US" altLang="zh-TW" dirty="0" smtClean="0"/>
              <a:t>Sun Solaris 2.5.1, 2.6, 2.7, 2.8;</a:t>
            </a:r>
          </a:p>
          <a:p>
            <a:r>
              <a:rPr lang="en-US" altLang="zh-TW" dirty="0" err="1" smtClean="0"/>
              <a:t>OpenBSD</a:t>
            </a:r>
            <a:r>
              <a:rPr lang="en-US" altLang="zh-TW" dirty="0" smtClean="0"/>
              <a:t> 2.6, 2.7,</a:t>
            </a:r>
          </a:p>
          <a:p>
            <a:r>
              <a:rPr lang="en-US" altLang="zh-TW" dirty="0" err="1" smtClean="0"/>
              <a:t>NetBSD</a:t>
            </a:r>
            <a:endParaRPr lang="en-US" altLang="zh-TW" dirty="0" smtClean="0"/>
          </a:p>
          <a:p>
            <a:r>
              <a:rPr lang="en-US" altLang="zh-TW" dirty="0" smtClean="0"/>
              <a:t>HP UX 10.20</a:t>
            </a:r>
          </a:p>
          <a:p>
            <a:r>
              <a:rPr lang="en-US" altLang="zh-TW" dirty="0" smtClean="0"/>
              <a:t>ICMP </a:t>
            </a:r>
            <a:r>
              <a:rPr lang="zh-TW" altLang="en-US" dirty="0" smtClean="0"/>
              <a:t>回顯回應的 </a:t>
            </a:r>
            <a:r>
              <a:rPr lang="en-US" altLang="zh-TW" dirty="0" smtClean="0"/>
              <a:t>TTL </a:t>
            </a:r>
            <a:r>
              <a:rPr lang="zh-TW" altLang="en-US" dirty="0" smtClean="0"/>
              <a:t>字段值為 </a:t>
            </a:r>
            <a:r>
              <a:rPr lang="en-US" altLang="zh-TW" dirty="0" smtClean="0"/>
              <a:t>255</a:t>
            </a:r>
          </a:p>
          <a:p>
            <a:endParaRPr lang="en-US" altLang="zh-TW" dirty="0" smtClean="0"/>
          </a:p>
          <a:p>
            <a:r>
              <a:rPr lang="en-US" altLang="zh-TW" dirty="0" smtClean="0"/>
              <a:t>Windows 95/98/98SE</a:t>
            </a:r>
          </a:p>
          <a:p>
            <a:r>
              <a:rPr lang="en-US" altLang="zh-TW" dirty="0" smtClean="0"/>
              <a:t>Windows ME</a:t>
            </a:r>
          </a:p>
          <a:p>
            <a:r>
              <a:rPr lang="en-US" altLang="zh-TW" dirty="0" smtClean="0"/>
              <a:t>ICMP </a:t>
            </a:r>
            <a:r>
              <a:rPr lang="zh-TW" altLang="en-US" dirty="0" smtClean="0"/>
              <a:t>回顯回應的 </a:t>
            </a:r>
            <a:r>
              <a:rPr lang="en-US" altLang="zh-TW" dirty="0" smtClean="0"/>
              <a:t>TTL </a:t>
            </a:r>
            <a:r>
              <a:rPr lang="zh-TW" altLang="en-US" dirty="0" smtClean="0"/>
              <a:t>字段值為 </a:t>
            </a:r>
            <a:r>
              <a:rPr lang="en-US" altLang="zh-TW" dirty="0" smtClean="0"/>
              <a:t>32</a:t>
            </a:r>
          </a:p>
          <a:p>
            <a:endParaRPr lang="en-US" altLang="zh-TW" dirty="0" smtClean="0"/>
          </a:p>
          <a:p>
            <a:r>
              <a:rPr lang="en-US" altLang="zh-TW" dirty="0" smtClean="0"/>
              <a:t>Windows NT4 WRKS</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60</a:t>
            </a:fld>
            <a:endParaRPr lang="zh-TW" altLang="en-US"/>
          </a:p>
        </p:txBody>
      </p:sp>
    </p:spTree>
    <p:extLst>
      <p:ext uri="{BB962C8B-B14F-4D97-AF65-F5344CB8AC3E}">
        <p14:creationId xmlns:p14="http://schemas.microsoft.com/office/powerpoint/2010/main" val="548090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有</a:t>
            </a:r>
            <a:r>
              <a:rPr lang="en-US" altLang="zh-TW" sz="1200" b="0" i="0" kern="1200" dirty="0" smtClean="0">
                <a:solidFill>
                  <a:schemeClr val="tx1"/>
                </a:solidFill>
                <a:effectLst/>
                <a:latin typeface="+mn-lt"/>
                <a:ea typeface="+mn-ea"/>
                <a:cs typeface="+mn-cs"/>
              </a:rPr>
              <a:t>1~126(0,127</a:t>
            </a:r>
            <a:r>
              <a:rPr lang="zh-TW" altLang="en-US" sz="1200" b="0" i="0" kern="1200" dirty="0" smtClean="0">
                <a:solidFill>
                  <a:schemeClr val="tx1"/>
                </a:solidFill>
                <a:effectLst/>
                <a:latin typeface="+mn-lt"/>
                <a:ea typeface="+mn-ea"/>
                <a:cs typeface="+mn-cs"/>
              </a:rPr>
              <a:t>有特殊用途</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分給</a:t>
            </a:r>
            <a:r>
              <a:rPr lang="en-US" altLang="zh-TW" sz="1200" b="0" i="0" kern="1200" dirty="0" smtClean="0">
                <a:solidFill>
                  <a:schemeClr val="tx1"/>
                </a:solidFill>
                <a:effectLst/>
                <a:latin typeface="+mn-lt"/>
                <a:ea typeface="+mn-ea"/>
                <a:cs typeface="+mn-cs"/>
              </a:rPr>
              <a:t>126</a:t>
            </a:r>
            <a:r>
              <a:rPr lang="zh-TW" altLang="en-US" sz="1200" b="0" i="0" kern="1200" dirty="0" smtClean="0">
                <a:solidFill>
                  <a:schemeClr val="tx1"/>
                </a:solidFill>
                <a:effectLst/>
                <a:latin typeface="+mn-lt"/>
                <a:ea typeface="+mn-ea"/>
                <a:cs typeface="+mn-cs"/>
              </a:rPr>
              <a:t>個單位使用。</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5</a:t>
            </a:fld>
            <a:endParaRPr lang="zh-TW" altLang="en-US"/>
          </a:p>
        </p:txBody>
      </p:sp>
    </p:spTree>
    <p:extLst>
      <p:ext uri="{BB962C8B-B14F-4D97-AF65-F5344CB8AC3E}">
        <p14:creationId xmlns:p14="http://schemas.microsoft.com/office/powerpoint/2010/main" val="5973969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i="0" kern="1200" dirty="0" smtClean="0">
                <a:solidFill>
                  <a:schemeClr val="tx1"/>
                </a:solidFill>
                <a:effectLst/>
                <a:latin typeface="+mn-lt"/>
                <a:ea typeface="+mn-ea"/>
                <a:cs typeface="+mn-cs"/>
              </a:rPr>
              <a:t>一天一條</a:t>
            </a:r>
            <a:r>
              <a:rPr lang="en-US" altLang="zh-TW" sz="1200" b="1" i="0" kern="1200" dirty="0" smtClean="0">
                <a:solidFill>
                  <a:schemeClr val="tx1"/>
                </a:solidFill>
                <a:effectLst/>
                <a:latin typeface="+mn-lt"/>
                <a:ea typeface="+mn-ea"/>
                <a:cs typeface="+mn-cs"/>
              </a:rPr>
              <a:t>Linux</a:t>
            </a:r>
            <a:r>
              <a:rPr lang="zh-TW" altLang="en-US" sz="1200" b="1" i="0" kern="1200" dirty="0" smtClean="0">
                <a:solidFill>
                  <a:schemeClr val="tx1"/>
                </a:solidFill>
                <a:effectLst/>
                <a:latin typeface="+mn-lt"/>
                <a:ea typeface="+mn-ea"/>
                <a:cs typeface="+mn-cs"/>
              </a:rPr>
              <a:t>指令</a:t>
            </a:r>
            <a:r>
              <a:rPr lang="en-US" altLang="zh-TW" sz="1200" b="1" i="0" kern="1200" dirty="0" smtClean="0">
                <a:solidFill>
                  <a:schemeClr val="tx1"/>
                </a:solidFill>
                <a:effectLst/>
                <a:latin typeface="+mn-lt"/>
                <a:ea typeface="+mn-ea"/>
                <a:cs typeface="+mn-cs"/>
              </a:rPr>
              <a:t>-ping</a:t>
            </a:r>
          </a:p>
          <a:p>
            <a:r>
              <a:rPr lang="en-US" altLang="zh-TW" dirty="0" smtClean="0">
                <a:hlinkClick r:id="rId3"/>
              </a:rPr>
              <a:t>https://www.itread01.com/content/1549136182.html</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62</a:t>
            </a:fld>
            <a:endParaRPr lang="zh-TW" altLang="en-US"/>
          </a:p>
        </p:txBody>
      </p:sp>
    </p:spTree>
    <p:extLst>
      <p:ext uri="{BB962C8B-B14F-4D97-AF65-F5344CB8AC3E}">
        <p14:creationId xmlns:p14="http://schemas.microsoft.com/office/powerpoint/2010/main" val="22568007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en-US" altLang="zh-TW" dirty="0" smtClean="0"/>
              <a:t>-c&lt;</a:t>
            </a:r>
            <a:r>
              <a:rPr lang="zh-TW" altLang="en-US" dirty="0" smtClean="0"/>
              <a:t>完成次数</a:t>
            </a:r>
            <a:r>
              <a:rPr lang="en-US" altLang="zh-TW" dirty="0" smtClean="0"/>
              <a:t>&gt;</a:t>
            </a:r>
            <a:r>
              <a:rPr lang="zh-TW" altLang="en-US" dirty="0" smtClean="0"/>
              <a:t>：设置完成要求回应的次数；</a:t>
            </a:r>
          </a:p>
          <a:p>
            <a:pPr marL="0" indent="0">
              <a:buNone/>
            </a:pPr>
            <a:r>
              <a:rPr lang="zh-TW" altLang="en-US" dirty="0" smtClean="0"/>
              <a:t>把執行結果內容導向至 </a:t>
            </a:r>
            <a:r>
              <a:rPr lang="en-US" altLang="zh-TW" dirty="0" smtClean="0"/>
              <a:t>/dev/null (</a:t>
            </a:r>
            <a:r>
              <a:rPr lang="zh-TW" altLang="en-US" dirty="0" smtClean="0"/>
              <a:t>空裝置</a:t>
            </a:r>
            <a:r>
              <a:rPr lang="en-US" altLang="zh-TW" dirty="0" smtClean="0"/>
              <a:t>,</a:t>
            </a:r>
            <a:r>
              <a:rPr lang="zh-TW" altLang="en-US" dirty="0" smtClean="0"/>
              <a:t>也就是不會把結果顯示在標準輸出</a:t>
            </a:r>
            <a:r>
              <a:rPr lang="en-US" altLang="zh-TW" dirty="0" smtClean="0"/>
              <a:t>)</a:t>
            </a:r>
          </a:p>
          <a:p>
            <a:pPr marL="0" indent="0">
              <a:buNone/>
            </a:pPr>
            <a:r>
              <a:rPr lang="zh-TW" altLang="en-US" dirty="0" smtClean="0"/>
              <a:t>當執行指令時都會回傳一個執行後的代碼給變數 </a:t>
            </a:r>
            <a:r>
              <a:rPr lang="en-US" altLang="zh-TW" dirty="0" smtClean="0"/>
              <a:t>$?,</a:t>
            </a:r>
            <a:r>
              <a:rPr lang="zh-TW" altLang="en-US" dirty="0" smtClean="0"/>
              <a:t>成功的執行完指令後會回傳一個 </a:t>
            </a:r>
            <a:r>
              <a:rPr lang="en-US" altLang="zh-TW" dirty="0" smtClean="0"/>
              <a:t>0 </a:t>
            </a:r>
            <a:r>
              <a:rPr lang="zh-TW" altLang="en-US" dirty="0" smtClean="0"/>
              <a:t>值</a:t>
            </a:r>
            <a:r>
              <a:rPr lang="en-US" altLang="zh-TW" dirty="0" smtClean="0"/>
              <a:t>(</a:t>
            </a:r>
            <a:r>
              <a:rPr lang="zh-TW" altLang="en-US" dirty="0" smtClean="0"/>
              <a:t>有錯誤時會回傳 錯誤代碼</a:t>
            </a:r>
            <a:r>
              <a:rPr lang="en-US" altLang="zh-TW" dirty="0" smtClean="0"/>
              <a:t>).</a:t>
            </a:r>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63</a:t>
            </a:fld>
            <a:endParaRPr lang="zh-TW" altLang="en-US"/>
          </a:p>
        </p:txBody>
      </p:sp>
    </p:spTree>
    <p:extLst>
      <p:ext uri="{BB962C8B-B14F-4D97-AF65-F5344CB8AC3E}">
        <p14:creationId xmlns:p14="http://schemas.microsoft.com/office/powerpoint/2010/main" val="36791062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mtClean="0"/>
              <a:t>1.d</a:t>
            </a:r>
            <a:r>
              <a:rPr lang="zh-TW" altLang="en-US" smtClean="0"/>
              <a:t>磁碟根目錄建立</a:t>
            </a:r>
            <a:r>
              <a:rPr lang="en-US" altLang="zh-TW" smtClean="0"/>
              <a:t>\team</a:t>
            </a:r>
            <a:r>
              <a:rPr lang="zh-TW" altLang="en-US" smtClean="0"/>
              <a:t>資料夾</a:t>
            </a:r>
          </a:p>
          <a:p>
            <a:r>
              <a:rPr lang="en-US" altLang="zh-TW" smtClean="0"/>
              <a:t>2.</a:t>
            </a:r>
            <a:r>
              <a:rPr lang="zh-TW" altLang="en-US" smtClean="0"/>
              <a:t>複製</a:t>
            </a:r>
            <a:r>
              <a:rPr lang="en-US" altLang="zh-TW" smtClean="0"/>
              <a:t>us2400</a:t>
            </a:r>
            <a:r>
              <a:rPr lang="zh-TW" altLang="en-US" smtClean="0"/>
              <a:t>資料夾到</a:t>
            </a:r>
            <a:r>
              <a:rPr lang="en-US" altLang="zh-TW" smtClean="0"/>
              <a:t>d \team</a:t>
            </a:r>
            <a:r>
              <a:rPr lang="zh-TW" altLang="en-US" smtClean="0"/>
              <a:t>資料夾，資料夾名稱改成</a:t>
            </a:r>
            <a:r>
              <a:rPr lang="en-US" altLang="zh-TW" smtClean="0"/>
              <a:t>mas01</a:t>
            </a:r>
            <a:r>
              <a:rPr lang="zh-TW" altLang="en-US" smtClean="0"/>
              <a:t>及</a:t>
            </a:r>
            <a:r>
              <a:rPr lang="en-US" altLang="zh-TW" smtClean="0"/>
              <a:t>wk01</a:t>
            </a:r>
          </a:p>
          <a:p>
            <a:r>
              <a:rPr lang="en-US" altLang="zh-TW" smtClean="0"/>
              <a:t>3.</a:t>
            </a:r>
            <a:r>
              <a:rPr lang="zh-TW" altLang="en-US" smtClean="0"/>
              <a:t>用</a:t>
            </a:r>
            <a:r>
              <a:rPr lang="en-US" altLang="zh-TW" smtClean="0"/>
              <a:t>Vmware workstation player </a:t>
            </a:r>
            <a:r>
              <a:rPr lang="zh-TW" altLang="en-US" smtClean="0"/>
              <a:t>開啟 </a:t>
            </a:r>
            <a:r>
              <a:rPr lang="en-US" altLang="zh-TW" smtClean="0"/>
              <a:t>d:\team\mas01\us2004.vmx</a:t>
            </a:r>
          </a:p>
          <a:p>
            <a:r>
              <a:rPr lang="en-US" altLang="zh-TW" smtClean="0"/>
              <a:t>4.</a:t>
            </a:r>
            <a:r>
              <a:rPr lang="zh-TW" altLang="en-US" smtClean="0"/>
              <a:t>修改虛擬機名稱</a:t>
            </a:r>
            <a:r>
              <a:rPr lang="en-US" altLang="zh-TW" smtClean="0"/>
              <a:t>us2004</a:t>
            </a:r>
            <a:r>
              <a:rPr lang="zh-TW" altLang="en-US" smtClean="0"/>
              <a:t>，改成</a:t>
            </a:r>
            <a:r>
              <a:rPr lang="en-US" altLang="zh-TW" smtClean="0"/>
              <a:t>mas01</a:t>
            </a:r>
          </a:p>
          <a:p>
            <a:r>
              <a:rPr lang="en-US" altLang="zh-TW" smtClean="0"/>
              <a:t>5.</a:t>
            </a:r>
            <a:r>
              <a:rPr lang="zh-TW" altLang="en-US" smtClean="0"/>
              <a:t>修改其內</a:t>
            </a:r>
            <a:r>
              <a:rPr lang="en-US" altLang="zh-TW" smtClean="0"/>
              <a:t>Linux</a:t>
            </a:r>
            <a:r>
              <a:rPr lang="zh-TW" altLang="en-US" smtClean="0"/>
              <a:t>主機名稱為</a:t>
            </a:r>
            <a:r>
              <a:rPr lang="en-US" altLang="zh-TW" smtClean="0"/>
              <a:t>mas01</a:t>
            </a:r>
          </a:p>
          <a:p>
            <a:r>
              <a:rPr lang="en-US" altLang="zh-TW" smtClean="0"/>
              <a:t>6.</a:t>
            </a:r>
            <a:r>
              <a:rPr lang="zh-TW" altLang="en-US" smtClean="0"/>
              <a:t>用</a:t>
            </a:r>
            <a:r>
              <a:rPr lang="en-US" altLang="zh-TW" smtClean="0"/>
              <a:t>Vmware workstation player </a:t>
            </a:r>
            <a:r>
              <a:rPr lang="zh-TW" altLang="en-US" smtClean="0"/>
              <a:t>開啟 </a:t>
            </a:r>
            <a:r>
              <a:rPr lang="en-US" altLang="zh-TW" smtClean="0"/>
              <a:t>d:\team\wk01\us2004.vmx</a:t>
            </a:r>
          </a:p>
          <a:p>
            <a:r>
              <a:rPr lang="en-US" altLang="zh-TW" smtClean="0"/>
              <a:t>7.</a:t>
            </a:r>
            <a:r>
              <a:rPr lang="zh-TW" altLang="en-US" smtClean="0"/>
              <a:t>修改虛擬機名稱</a:t>
            </a:r>
            <a:r>
              <a:rPr lang="en-US" altLang="zh-TW" smtClean="0"/>
              <a:t>us2004</a:t>
            </a:r>
            <a:r>
              <a:rPr lang="zh-TW" altLang="en-US" smtClean="0"/>
              <a:t>，改成</a:t>
            </a:r>
            <a:r>
              <a:rPr lang="en-US" altLang="zh-TW" smtClean="0"/>
              <a:t>wk01</a:t>
            </a:r>
          </a:p>
          <a:p>
            <a:r>
              <a:rPr lang="en-US" altLang="zh-TW" smtClean="0"/>
              <a:t>8.</a:t>
            </a:r>
            <a:r>
              <a:rPr lang="zh-TW" altLang="en-US" smtClean="0"/>
              <a:t>修改其內</a:t>
            </a:r>
            <a:r>
              <a:rPr lang="en-US" altLang="zh-TW" smtClean="0"/>
              <a:t>Linux</a:t>
            </a:r>
            <a:r>
              <a:rPr lang="zh-TW" altLang="en-US" smtClean="0"/>
              <a:t>主機名稱為</a:t>
            </a:r>
            <a:r>
              <a:rPr lang="en-US" altLang="zh-TW" smtClean="0"/>
              <a:t>wk01</a:t>
            </a:r>
            <a:endParaRPr lang="zh-TW" altLang="en-US"/>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66</a:t>
            </a:fld>
            <a:endParaRPr lang="zh-TW" altLang="en-US"/>
          </a:p>
        </p:txBody>
      </p:sp>
    </p:spTree>
    <p:extLst>
      <p:ext uri="{BB962C8B-B14F-4D97-AF65-F5344CB8AC3E}">
        <p14:creationId xmlns:p14="http://schemas.microsoft.com/office/powerpoint/2010/main" val="7783300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dirty="0" smtClean="0"/>
              <a:t>statistics</a:t>
            </a:r>
            <a:r>
              <a:rPr lang="zh-TW" altLang="en-US" sz="1200" dirty="0" smtClean="0"/>
              <a:t>統計</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72</a:t>
            </a:fld>
            <a:endParaRPr lang="zh-TW" altLang="en-US"/>
          </a:p>
        </p:txBody>
      </p:sp>
    </p:spTree>
    <p:extLst>
      <p:ext uri="{BB962C8B-B14F-4D97-AF65-F5344CB8AC3E}">
        <p14:creationId xmlns:p14="http://schemas.microsoft.com/office/powerpoint/2010/main" val="31354243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Ex5:</a:t>
            </a:r>
            <a:r>
              <a:rPr lang="zh-TW" altLang="en-US" dirty="0" smtClean="0"/>
              <a:t>各</a:t>
            </a:r>
            <a:r>
              <a:rPr lang="en-US" altLang="zh-TW" dirty="0" err="1" smtClean="0"/>
              <a:t>ip</a:t>
            </a:r>
            <a:r>
              <a:rPr lang="en-US" altLang="zh-TW" dirty="0" smtClean="0"/>
              <a:t> </a:t>
            </a:r>
            <a:r>
              <a:rPr lang="en-US" altLang="zh-TW" dirty="0" err="1" smtClean="0"/>
              <a:t>Netmask</a:t>
            </a:r>
            <a:r>
              <a:rPr lang="en-US" altLang="zh-TW" dirty="0" smtClean="0"/>
              <a:t> </a:t>
            </a:r>
            <a:r>
              <a:rPr lang="zh-TW" altLang="en-US" dirty="0" smtClean="0"/>
              <a:t>全設一樣</a:t>
            </a:r>
            <a:r>
              <a:rPr lang="en-US" altLang="zh-TW" dirty="0" smtClean="0"/>
              <a:t>,</a:t>
            </a:r>
            <a:r>
              <a:rPr lang="zh-TW" altLang="en-US" dirty="0" smtClean="0"/>
              <a:t>產生全通、半通、全不通各要設多少</a:t>
            </a:r>
            <a:r>
              <a:rPr lang="en-US" altLang="zh-TW" dirty="0" smtClean="0"/>
              <a:t>?</a:t>
            </a:r>
          </a:p>
          <a:p>
            <a:r>
              <a:rPr lang="en-US" altLang="zh-TW" dirty="0" smtClean="0"/>
              <a:t>192.168.1.20</a:t>
            </a:r>
          </a:p>
          <a:p>
            <a:r>
              <a:rPr lang="en-US" altLang="zh-TW" dirty="0" smtClean="0"/>
              <a:t>192.168.1.84</a:t>
            </a:r>
          </a:p>
          <a:p>
            <a:r>
              <a:rPr lang="en-US" altLang="zh-TW" dirty="0" smtClean="0"/>
              <a:t>192.168.1.148</a:t>
            </a:r>
          </a:p>
          <a:p>
            <a:r>
              <a:rPr lang="en-US" altLang="zh-TW" dirty="0" smtClean="0"/>
              <a:t>192.168.1.212</a:t>
            </a:r>
          </a:p>
          <a:p>
            <a:r>
              <a:rPr lang="zh-TW" altLang="en-US" dirty="0" smtClean="0"/>
              <a:t>全通</a:t>
            </a:r>
          </a:p>
          <a:p>
            <a:r>
              <a:rPr lang="en-US" altLang="zh-TW" dirty="0" smtClean="0"/>
              <a:t>255.255.255.0</a:t>
            </a:r>
          </a:p>
          <a:p>
            <a:r>
              <a:rPr lang="zh-TW" altLang="en-US" dirty="0" smtClean="0"/>
              <a:t>半通</a:t>
            </a:r>
          </a:p>
          <a:p>
            <a:r>
              <a:rPr lang="en-US" altLang="zh-TW" dirty="0" smtClean="0"/>
              <a:t>255.255.255.128</a:t>
            </a:r>
          </a:p>
          <a:p>
            <a:r>
              <a:rPr lang="zh-TW" altLang="en-US" dirty="0" smtClean="0"/>
              <a:t>全不通</a:t>
            </a:r>
          </a:p>
          <a:p>
            <a:r>
              <a:rPr lang="en-US" altLang="zh-TW" dirty="0" smtClean="0"/>
              <a:t>255.255.255.192</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76</a:t>
            </a:fld>
            <a:endParaRPr lang="zh-TW" altLang="en-US"/>
          </a:p>
        </p:txBody>
      </p:sp>
    </p:spTree>
    <p:extLst>
      <p:ext uri="{BB962C8B-B14F-4D97-AF65-F5344CB8AC3E}">
        <p14:creationId xmlns:p14="http://schemas.microsoft.com/office/powerpoint/2010/main" val="25812596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Windows </a:t>
            </a:r>
            <a:r>
              <a:rPr lang="zh-TW" altLang="en-US" dirty="0" smtClean="0"/>
              <a:t>網卡設定了 就相當 </a:t>
            </a:r>
            <a:r>
              <a:rPr lang="en-US" altLang="zh-TW" dirty="0" err="1" smtClean="0"/>
              <a:t>linux</a:t>
            </a:r>
            <a:r>
              <a:rPr lang="en-US" altLang="zh-TW" dirty="0" smtClean="0"/>
              <a:t> </a:t>
            </a:r>
            <a:r>
              <a:rPr lang="en-US" altLang="zh-TW" dirty="0" err="1" smtClean="0"/>
              <a:t>netplan</a:t>
            </a:r>
            <a:r>
              <a:rPr lang="en-US" altLang="zh-TW" dirty="0" smtClean="0"/>
              <a:t> apply</a:t>
            </a:r>
          </a:p>
          <a:p>
            <a:r>
              <a:rPr lang="zh-TW" altLang="en-US" dirty="0" smtClean="0"/>
              <a:t>指示學校有還原卡 又設定無效</a:t>
            </a:r>
            <a:endParaRPr lang="en-US" altLang="zh-TW" dirty="0" smtClean="0"/>
          </a:p>
          <a:p>
            <a:r>
              <a:rPr lang="en-US" altLang="zh-TW" dirty="0" smtClean="0"/>
              <a:t>Linux </a:t>
            </a:r>
            <a:r>
              <a:rPr lang="zh-TW" altLang="en-US" dirty="0" smtClean="0"/>
              <a:t>如何啟動就生效</a:t>
            </a:r>
            <a:r>
              <a:rPr lang="en-US" altLang="zh-TW" dirty="0" smtClean="0"/>
              <a:t>?</a:t>
            </a:r>
            <a:r>
              <a:rPr lang="zh-TW" altLang="en-US" dirty="0" smtClean="0"/>
              <a:t> </a:t>
            </a:r>
            <a:r>
              <a:rPr lang="en-US" altLang="zh-TW" dirty="0" err="1" smtClean="0"/>
              <a:t>Netplan</a:t>
            </a:r>
            <a:r>
              <a:rPr lang="en-US" altLang="zh-TW" dirty="0" smtClean="0"/>
              <a:t> .</a:t>
            </a:r>
            <a:r>
              <a:rPr lang="en-US" altLang="zh-TW" dirty="0" err="1" smtClean="0"/>
              <a:t>yaml</a:t>
            </a: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86</a:t>
            </a:fld>
            <a:endParaRPr lang="zh-TW" altLang="en-US"/>
          </a:p>
        </p:txBody>
      </p:sp>
    </p:spTree>
    <p:extLst>
      <p:ext uri="{BB962C8B-B14F-4D97-AF65-F5344CB8AC3E}">
        <p14:creationId xmlns:p14="http://schemas.microsoft.com/office/powerpoint/2010/main" val="41005457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err="1" smtClean="0">
                <a:solidFill>
                  <a:schemeClr val="tx1"/>
                </a:solidFill>
                <a:effectLst/>
                <a:latin typeface="+mn-lt"/>
                <a:ea typeface="+mn-ea"/>
                <a:cs typeface="+mn-cs"/>
              </a:rPr>
              <a:t>su</a:t>
            </a:r>
            <a:r>
              <a:rPr lang="zh-TW" altLang="en-US" dirty="0" smtClean="0"/>
              <a:t>這是一個用來轉換你身份成為 </a:t>
            </a:r>
            <a:r>
              <a:rPr lang="en-US" altLang="zh-TW" dirty="0" smtClean="0"/>
              <a:t>super user </a:t>
            </a:r>
            <a:r>
              <a:rPr lang="zh-TW" altLang="en-US" dirty="0" smtClean="0"/>
              <a:t>（系統管理員）的指令，任何人只要知道 </a:t>
            </a:r>
            <a:r>
              <a:rPr lang="en-US" altLang="zh-TW" dirty="0" smtClean="0"/>
              <a:t>root </a:t>
            </a:r>
            <a:r>
              <a:rPr lang="zh-TW" altLang="en-US" dirty="0" smtClean="0"/>
              <a:t>的密碼，就可以成為 </a:t>
            </a:r>
            <a:r>
              <a:rPr lang="en-US" altLang="zh-TW" dirty="0" smtClean="0"/>
              <a:t>super user</a:t>
            </a:r>
            <a:r>
              <a:rPr lang="zh-TW" altLang="en-US" dirty="0" smtClean="0"/>
              <a:t>，所以密碼可千萬不要外流呀！</a:t>
            </a:r>
            <a:endParaRPr lang="en-US" altLang="zh-TW" dirty="0" smtClean="0"/>
          </a:p>
          <a:p>
            <a:endParaRPr lang="en-US" altLang="zh-TW" dirty="0" smtClean="0"/>
          </a:p>
          <a:p>
            <a:r>
              <a:rPr lang="en-US" altLang="zh-TW" dirty="0" smtClean="0"/>
              <a:t>ls </a:t>
            </a:r>
            <a:r>
              <a:rPr lang="zh-TW" altLang="en-US" dirty="0" smtClean="0"/>
              <a:t>顯示檔案名稱</a:t>
            </a:r>
          </a:p>
          <a:p>
            <a:r>
              <a:rPr lang="zh-TW" altLang="en-US" dirty="0" smtClean="0"/>
              <a:t>例</a:t>
            </a:r>
            <a:r>
              <a:rPr lang="en-US" altLang="zh-TW" dirty="0" smtClean="0"/>
              <a:t>:</a:t>
            </a:r>
          </a:p>
          <a:p>
            <a:r>
              <a:rPr lang="en-US" altLang="zh-TW" dirty="0" smtClean="0"/>
              <a:t>ls -l     </a:t>
            </a:r>
            <a:r>
              <a:rPr lang="zh-TW" altLang="en-US" dirty="0" smtClean="0"/>
              <a:t>詳細列出檔案系統結構</a:t>
            </a:r>
          </a:p>
          <a:p>
            <a:r>
              <a:rPr lang="en-US" altLang="zh-TW" dirty="0" smtClean="0"/>
              <a:t>ls -a     </a:t>
            </a:r>
            <a:r>
              <a:rPr lang="zh-TW" altLang="en-US" dirty="0" smtClean="0"/>
              <a:t>顯示隱藏檔 （以</a:t>
            </a:r>
            <a:r>
              <a:rPr lang="en-US" altLang="zh-TW" dirty="0" smtClean="0"/>
              <a:t>"."</a:t>
            </a:r>
            <a:r>
              <a:rPr lang="zh-TW" altLang="en-US" dirty="0" smtClean="0"/>
              <a:t>開頭的檔案）</a:t>
            </a:r>
          </a:p>
          <a:p>
            <a:r>
              <a:rPr lang="en-US" altLang="zh-TW" dirty="0" smtClean="0"/>
              <a:t>ls -al    </a:t>
            </a:r>
            <a:r>
              <a:rPr lang="zh-TW" altLang="en-US" dirty="0" smtClean="0"/>
              <a:t>同時顯示隱藏檔與詳細資料</a:t>
            </a:r>
          </a:p>
          <a:p>
            <a:endParaRPr lang="zh-TW" altLang="en-US" dirty="0" smtClean="0"/>
          </a:p>
          <a:p>
            <a:endParaRPr lang="zh-TW" altLang="en-US" dirty="0" smtClean="0"/>
          </a:p>
          <a:p>
            <a:r>
              <a:rPr lang="en-US" altLang="zh-TW" dirty="0" err="1" smtClean="0"/>
              <a:t>groupadd</a:t>
            </a:r>
            <a:endParaRPr lang="en-US" altLang="zh-TW" dirty="0" smtClean="0"/>
          </a:p>
          <a:p>
            <a:r>
              <a:rPr lang="zh-TW" altLang="en-US" dirty="0" smtClean="0"/>
              <a:t>這是用來增加群組的指令，通常鳥哥都不用這個指令的，因為有更容易使用的指令 </a:t>
            </a:r>
            <a:r>
              <a:rPr lang="en-US" altLang="zh-TW" dirty="0" smtClean="0"/>
              <a:t>/bin/</a:t>
            </a:r>
            <a:r>
              <a:rPr lang="en-US" altLang="zh-TW" dirty="0" err="1" smtClean="0"/>
              <a:t>userconf</a:t>
            </a:r>
            <a:r>
              <a:rPr lang="en-US" altLang="zh-TW" dirty="0" smtClean="0"/>
              <a:t> </a:t>
            </a:r>
            <a:r>
              <a:rPr lang="zh-TW" altLang="en-US" dirty="0" smtClean="0"/>
              <a:t>可以使用哩（注意，在 </a:t>
            </a:r>
            <a:r>
              <a:rPr lang="en-US" altLang="zh-TW" dirty="0" err="1" smtClean="0"/>
              <a:t>RedHat</a:t>
            </a:r>
            <a:r>
              <a:rPr lang="en-US" altLang="zh-TW" dirty="0" smtClean="0"/>
              <a:t> 7.0 </a:t>
            </a:r>
            <a:r>
              <a:rPr lang="zh-TW" altLang="en-US" dirty="0" smtClean="0"/>
              <a:t>以後的版本，就要使用 </a:t>
            </a:r>
            <a:r>
              <a:rPr lang="en-US" altLang="zh-TW" dirty="0" smtClean="0"/>
              <a:t>/</a:t>
            </a:r>
            <a:r>
              <a:rPr lang="en-US" altLang="zh-TW" dirty="0" err="1" smtClean="0"/>
              <a:t>sbin</a:t>
            </a:r>
            <a:r>
              <a:rPr lang="en-US" altLang="zh-TW" dirty="0" smtClean="0"/>
              <a:t>/</a:t>
            </a:r>
            <a:r>
              <a:rPr lang="en-US" altLang="zh-TW" dirty="0" err="1" smtClean="0"/>
              <a:t>userconf</a:t>
            </a:r>
            <a:r>
              <a:rPr lang="en-US" altLang="zh-TW" dirty="0" smtClean="0"/>
              <a:t> </a:t>
            </a:r>
            <a:r>
              <a:rPr lang="zh-TW" altLang="en-US" dirty="0" smtClean="0"/>
              <a:t>哩）！</a:t>
            </a:r>
          </a:p>
          <a:p>
            <a:r>
              <a:rPr lang="en-US" altLang="zh-TW" dirty="0" err="1" smtClean="0"/>
              <a:t>useradd</a:t>
            </a:r>
            <a:endParaRPr lang="en-US" altLang="zh-TW" dirty="0" smtClean="0"/>
          </a:p>
          <a:p>
            <a:r>
              <a:rPr lang="zh-TW" altLang="en-US" dirty="0" smtClean="0"/>
              <a:t>這是用來增加使用者的指令，鳥哥通常不使用這個指令，你可以使用 </a:t>
            </a:r>
            <a:r>
              <a:rPr lang="en-US" altLang="zh-TW" dirty="0" smtClean="0"/>
              <a:t>/bin/</a:t>
            </a:r>
            <a:r>
              <a:rPr lang="en-US" altLang="zh-TW" dirty="0" err="1" smtClean="0"/>
              <a:t>userconf</a:t>
            </a:r>
            <a:r>
              <a:rPr lang="en-US" altLang="zh-TW" dirty="0" smtClean="0"/>
              <a:t> </a:t>
            </a:r>
            <a:r>
              <a:rPr lang="zh-TW" altLang="en-US" dirty="0" smtClean="0"/>
              <a:t>這個指令，更簡單易用喔（是視窗介面的喔！）（注意，在 </a:t>
            </a:r>
            <a:r>
              <a:rPr lang="en-US" altLang="zh-TW" dirty="0" err="1" smtClean="0"/>
              <a:t>RedHat</a:t>
            </a:r>
            <a:r>
              <a:rPr lang="en-US" altLang="zh-TW" dirty="0" smtClean="0"/>
              <a:t> 7.0 </a:t>
            </a:r>
            <a:r>
              <a:rPr lang="zh-TW" altLang="en-US" dirty="0" smtClean="0"/>
              <a:t>以後的版本，就要使用 </a:t>
            </a:r>
            <a:r>
              <a:rPr lang="en-US" altLang="zh-TW" dirty="0" smtClean="0"/>
              <a:t>/</a:t>
            </a:r>
            <a:r>
              <a:rPr lang="en-US" altLang="zh-TW" dirty="0" err="1" smtClean="0"/>
              <a:t>sbin</a:t>
            </a:r>
            <a:r>
              <a:rPr lang="en-US" altLang="zh-TW" dirty="0" smtClean="0"/>
              <a:t>/</a:t>
            </a:r>
            <a:r>
              <a:rPr lang="en-US" altLang="zh-TW" dirty="0" err="1" smtClean="0"/>
              <a:t>userconf</a:t>
            </a:r>
            <a:r>
              <a:rPr lang="en-US" altLang="zh-TW" dirty="0" smtClean="0"/>
              <a:t> </a:t>
            </a:r>
            <a:r>
              <a:rPr lang="zh-TW" altLang="en-US" dirty="0" smtClean="0"/>
              <a:t>哩）</a:t>
            </a:r>
          </a:p>
          <a:p>
            <a:r>
              <a:rPr lang="en-US" altLang="zh-TW" dirty="0" err="1" smtClean="0"/>
              <a:t>userconf</a:t>
            </a:r>
            <a:endParaRPr lang="en-US" altLang="zh-TW" dirty="0" smtClean="0"/>
          </a:p>
          <a:p>
            <a:r>
              <a:rPr lang="zh-TW" altLang="en-US" dirty="0" smtClean="0"/>
              <a:t>這是用來增加使用者、群組等，且以視窗為介面的一個指令！如果你是以遠端登入，並使用 </a:t>
            </a:r>
            <a:r>
              <a:rPr lang="en-US" altLang="zh-TW" dirty="0" err="1" smtClean="0"/>
              <a:t>su</a:t>
            </a:r>
            <a:r>
              <a:rPr lang="en-US" altLang="zh-TW" dirty="0" smtClean="0"/>
              <a:t> </a:t>
            </a:r>
            <a:r>
              <a:rPr lang="zh-TW" altLang="en-US" dirty="0" smtClean="0"/>
              <a:t>指令成為 </a:t>
            </a:r>
            <a:r>
              <a:rPr lang="en-US" altLang="zh-TW" dirty="0" smtClean="0"/>
              <a:t>super user </a:t>
            </a:r>
            <a:r>
              <a:rPr lang="zh-TW" altLang="en-US" dirty="0" smtClean="0"/>
              <a:t>的話，直接輸入 </a:t>
            </a:r>
            <a:r>
              <a:rPr lang="en-US" altLang="zh-TW" dirty="0" err="1" smtClean="0"/>
              <a:t>userconf</a:t>
            </a:r>
            <a:r>
              <a:rPr lang="en-US" altLang="zh-TW" dirty="0" smtClean="0"/>
              <a:t> </a:t>
            </a:r>
            <a:r>
              <a:rPr lang="zh-TW" altLang="en-US" dirty="0" smtClean="0"/>
              <a:t>可能會找不到這個指令，你可以輸入： </a:t>
            </a:r>
            <a:r>
              <a:rPr lang="en-US" altLang="zh-TW" dirty="0" smtClean="0"/>
              <a:t>/bin/</a:t>
            </a:r>
            <a:r>
              <a:rPr lang="en-US" altLang="zh-TW" dirty="0" err="1" smtClean="0"/>
              <a:t>userconf</a:t>
            </a:r>
            <a:r>
              <a:rPr lang="en-US" altLang="zh-TW" dirty="0" smtClean="0"/>
              <a:t> </a:t>
            </a:r>
            <a:r>
              <a:rPr lang="zh-TW" altLang="en-US" dirty="0" smtClean="0"/>
              <a:t>來啟動這個指令！（注意，在 </a:t>
            </a:r>
            <a:r>
              <a:rPr lang="en-US" altLang="zh-TW" dirty="0" err="1" smtClean="0"/>
              <a:t>RedHat</a:t>
            </a:r>
            <a:r>
              <a:rPr lang="en-US" altLang="zh-TW" dirty="0" smtClean="0"/>
              <a:t> 7.0 </a:t>
            </a:r>
            <a:r>
              <a:rPr lang="zh-TW" altLang="en-US" dirty="0" smtClean="0"/>
              <a:t>以後的版本，就要使用 </a:t>
            </a:r>
            <a:r>
              <a:rPr lang="en-US" altLang="zh-TW" dirty="0" smtClean="0"/>
              <a:t>/</a:t>
            </a:r>
            <a:r>
              <a:rPr lang="en-US" altLang="zh-TW" dirty="0" err="1" smtClean="0"/>
              <a:t>sbin</a:t>
            </a:r>
            <a:r>
              <a:rPr lang="en-US" altLang="zh-TW" dirty="0" smtClean="0"/>
              <a:t>/</a:t>
            </a:r>
            <a:r>
              <a:rPr lang="en-US" altLang="zh-TW" dirty="0" err="1" smtClean="0"/>
              <a:t>userconf</a:t>
            </a:r>
            <a:r>
              <a:rPr lang="en-US" altLang="zh-TW" dirty="0" smtClean="0"/>
              <a:t> </a:t>
            </a:r>
            <a:r>
              <a:rPr lang="zh-TW" altLang="en-US" dirty="0" smtClean="0"/>
              <a:t>哩），由於這個指令的圖示較多，請到這裡來看看！</a:t>
            </a:r>
          </a:p>
          <a:p>
            <a:r>
              <a:rPr lang="en-US" altLang="zh-TW" dirty="0" err="1" smtClean="0"/>
              <a:t>passwd</a:t>
            </a:r>
            <a:endParaRPr lang="en-US" altLang="zh-TW" dirty="0" smtClean="0"/>
          </a:p>
          <a:p>
            <a:r>
              <a:rPr lang="zh-TW" altLang="en-US" dirty="0" smtClean="0"/>
              <a:t>這是用來更改密碼的指令，很簡單，只要在提示字元下輸入 </a:t>
            </a:r>
            <a:r>
              <a:rPr lang="en-US" altLang="zh-TW" dirty="0" err="1" smtClean="0"/>
              <a:t>passwd</a:t>
            </a:r>
            <a:r>
              <a:rPr lang="en-US" altLang="zh-TW" dirty="0" smtClean="0"/>
              <a:t> </a:t>
            </a:r>
            <a:r>
              <a:rPr lang="zh-TW" altLang="en-US" dirty="0" smtClean="0"/>
              <a:t>，然後輸入目前的密碼，再輸入兩次欲修改成的新密碼，就修改</a:t>
            </a:r>
            <a:r>
              <a:rPr lang="en-US" altLang="zh-TW" dirty="0" smtClean="0"/>
              <a:t>OK</a:t>
            </a:r>
            <a:r>
              <a:rPr lang="zh-TW" altLang="en-US" dirty="0" smtClean="0"/>
              <a:t>了！不過要注意，密碼的形式：不能與帳號相同，且需要 </a:t>
            </a:r>
            <a:r>
              <a:rPr lang="en-US" altLang="zh-TW" dirty="0" smtClean="0"/>
              <a:t>8 </a:t>
            </a:r>
            <a:r>
              <a:rPr lang="zh-TW" altLang="en-US" dirty="0" smtClean="0"/>
              <a:t>個字元以上，另外，帳號也不能太簡單！否則系統會不接受！</a:t>
            </a:r>
          </a:p>
          <a:p>
            <a:r>
              <a:rPr lang="zh-TW" altLang="en-US" dirty="0" smtClean="0"/>
              <a:t> </a:t>
            </a:r>
          </a:p>
          <a:p>
            <a:r>
              <a:rPr lang="en-US" altLang="zh-TW" dirty="0" smtClean="0"/>
              <a:t>[</a:t>
            </a:r>
            <a:r>
              <a:rPr lang="en-US" altLang="zh-TW" dirty="0" err="1" smtClean="0"/>
              <a:t>vbird@tsai</a:t>
            </a:r>
            <a:r>
              <a:rPr lang="en-US" altLang="zh-TW" dirty="0" smtClean="0"/>
              <a:t> </a:t>
            </a:r>
            <a:r>
              <a:rPr lang="en-US" altLang="zh-TW" dirty="0" err="1" smtClean="0"/>
              <a:t>vbird</a:t>
            </a:r>
            <a:r>
              <a:rPr lang="en-US" altLang="zh-TW" dirty="0" smtClean="0"/>
              <a:t>]# </a:t>
            </a:r>
            <a:r>
              <a:rPr lang="en-US" altLang="zh-TW" dirty="0" err="1" smtClean="0"/>
              <a:t>passwd</a:t>
            </a:r>
            <a:endParaRPr lang="en-US" altLang="zh-TW" dirty="0" smtClean="0"/>
          </a:p>
          <a:p>
            <a:r>
              <a:rPr lang="en-US" altLang="zh-TW" dirty="0" smtClean="0"/>
              <a:t>Changing password for </a:t>
            </a:r>
            <a:r>
              <a:rPr lang="en-US" altLang="zh-TW" dirty="0" err="1" smtClean="0"/>
              <a:t>vbird</a:t>
            </a:r>
            <a:endParaRPr lang="en-US" altLang="zh-TW" dirty="0" smtClean="0"/>
          </a:p>
          <a:p>
            <a:r>
              <a:rPr lang="en-US" altLang="zh-TW" dirty="0" smtClean="0"/>
              <a:t>(current) UNIX password:      &lt;==</a:t>
            </a:r>
            <a:r>
              <a:rPr lang="zh-TW" altLang="en-US" dirty="0" smtClean="0"/>
              <a:t>這裡輸入目前的密碼</a:t>
            </a:r>
          </a:p>
          <a:p>
            <a:r>
              <a:rPr lang="en-US" altLang="zh-TW" dirty="0" smtClean="0"/>
              <a:t>New UNIX password:     &lt;==</a:t>
            </a:r>
            <a:r>
              <a:rPr lang="zh-TW" altLang="en-US" dirty="0" smtClean="0"/>
              <a:t>這裡輸入新的密碼</a:t>
            </a:r>
          </a:p>
          <a:p>
            <a:r>
              <a:rPr lang="en-US" altLang="zh-TW" dirty="0" smtClean="0"/>
              <a:t>Retype new UNIX password:     &lt;==</a:t>
            </a:r>
            <a:r>
              <a:rPr lang="zh-TW" altLang="en-US" dirty="0" smtClean="0"/>
              <a:t>這裡再輸入新的密碼一次</a:t>
            </a:r>
          </a:p>
          <a:p>
            <a:r>
              <a:rPr lang="en-US" altLang="zh-TW" dirty="0" err="1" smtClean="0"/>
              <a:t>passwd</a:t>
            </a:r>
            <a:r>
              <a:rPr lang="en-US" altLang="zh-TW" dirty="0" smtClean="0"/>
              <a:t>: all authentication tokens updated successfully</a:t>
            </a:r>
          </a:p>
          <a:p>
            <a:r>
              <a:rPr lang="en-US" altLang="zh-TW" dirty="0" smtClean="0"/>
              <a:t>who</a:t>
            </a:r>
          </a:p>
          <a:p>
            <a:r>
              <a:rPr lang="zh-TW" altLang="en-US" dirty="0" smtClean="0"/>
              <a:t>這是用來視察目前在系統上的使用者指令，你也可以使用 </a:t>
            </a:r>
            <a:r>
              <a:rPr lang="en-US" altLang="zh-TW" dirty="0" smtClean="0"/>
              <a:t>w </a:t>
            </a:r>
            <a:r>
              <a:rPr lang="zh-TW" altLang="en-US" dirty="0" smtClean="0"/>
              <a:t>這個指令來下達動作。</a:t>
            </a:r>
          </a:p>
          <a:p>
            <a:r>
              <a:rPr lang="zh-TW" altLang="en-US" dirty="0" smtClean="0"/>
              <a:t> </a:t>
            </a:r>
          </a:p>
          <a:p>
            <a:r>
              <a:rPr lang="en-US" altLang="zh-TW" dirty="0" smtClean="0"/>
              <a:t>[</a:t>
            </a:r>
            <a:r>
              <a:rPr lang="en-US" altLang="zh-TW" dirty="0" err="1" smtClean="0"/>
              <a:t>root@tsai</a:t>
            </a:r>
            <a:r>
              <a:rPr lang="en-US" altLang="zh-TW" dirty="0" smtClean="0"/>
              <a:t> /root]# who</a:t>
            </a:r>
          </a:p>
          <a:p>
            <a:r>
              <a:rPr lang="en-US" altLang="zh-TW" dirty="0" smtClean="0"/>
              <a:t>root     pts/0    Aug  2 20:43</a:t>
            </a:r>
          </a:p>
          <a:p>
            <a:r>
              <a:rPr lang="en-US" altLang="zh-TW" dirty="0" smtClean="0"/>
              <a:t>[</a:t>
            </a:r>
            <a:r>
              <a:rPr lang="en-US" altLang="zh-TW" dirty="0" err="1" smtClean="0"/>
              <a:t>root@tsai</a:t>
            </a:r>
            <a:r>
              <a:rPr lang="en-US" altLang="zh-TW" dirty="0" smtClean="0"/>
              <a:t> /root]# w</a:t>
            </a:r>
          </a:p>
          <a:p>
            <a:r>
              <a:rPr lang="en-US" altLang="zh-TW" dirty="0" smtClean="0"/>
              <a:t>  8:48pm  up 4 days,  5:08,  1 user,  load average: 0.00, 0.00, 0.00</a:t>
            </a:r>
          </a:p>
          <a:p>
            <a:r>
              <a:rPr lang="en-US" altLang="zh-TW" dirty="0" smtClean="0"/>
              <a:t>USER     TTY      FROM              LOGIN@   IDLE   JCPU   PCPU  WHAT</a:t>
            </a:r>
          </a:p>
          <a:p>
            <a:r>
              <a:rPr lang="en-US" altLang="zh-TW" dirty="0" smtClean="0"/>
              <a:t>root     pts/0    192.168.1.2       8:43pm  0.00s  0.38s   ?     -</a:t>
            </a:r>
          </a:p>
          <a:p>
            <a:endParaRPr lang="en-US" altLang="zh-TW" dirty="0" smtClean="0"/>
          </a:p>
          <a:p>
            <a:r>
              <a:rPr lang="zh-TW" altLang="en-US" dirty="0" smtClean="0"/>
              <a:t>基本上，</a:t>
            </a:r>
            <a:r>
              <a:rPr lang="en-US" altLang="zh-TW" dirty="0" smtClean="0"/>
              <a:t>who </a:t>
            </a:r>
            <a:r>
              <a:rPr lang="zh-TW" altLang="en-US" dirty="0" smtClean="0"/>
              <a:t>與 </a:t>
            </a:r>
            <a:r>
              <a:rPr lang="en-US" altLang="zh-TW" dirty="0" smtClean="0"/>
              <a:t>w </a:t>
            </a:r>
            <a:r>
              <a:rPr lang="zh-TW" altLang="en-US" dirty="0" smtClean="0"/>
              <a:t>的功能是相同的，只是 </a:t>
            </a:r>
            <a:r>
              <a:rPr lang="en-US" altLang="zh-TW" dirty="0" smtClean="0"/>
              <a:t>who </a:t>
            </a:r>
            <a:r>
              <a:rPr lang="zh-TW" altLang="en-US" dirty="0" smtClean="0"/>
              <a:t>僅列出使用者名稱與登入時間，至於 </a:t>
            </a:r>
            <a:r>
              <a:rPr lang="en-US" altLang="zh-TW" dirty="0" smtClean="0"/>
              <a:t>w </a:t>
            </a:r>
            <a:r>
              <a:rPr lang="zh-TW" altLang="en-US" dirty="0" smtClean="0"/>
              <a:t>則會列出使用者的</a:t>
            </a:r>
          </a:p>
          <a:p>
            <a:r>
              <a:rPr lang="zh-TW" altLang="en-US" dirty="0" smtClean="0"/>
              <a:t>來源位址（</a:t>
            </a:r>
            <a:r>
              <a:rPr lang="en-US" altLang="zh-TW" dirty="0" smtClean="0"/>
              <a:t>IP</a:t>
            </a:r>
            <a:r>
              <a:rPr lang="zh-TW" altLang="en-US" dirty="0" smtClean="0"/>
              <a:t>）：就是 </a:t>
            </a:r>
            <a:r>
              <a:rPr lang="en-US" altLang="zh-TW" dirty="0" smtClean="0"/>
              <a:t>FROM </a:t>
            </a:r>
            <a:r>
              <a:rPr lang="zh-TW" altLang="en-US" dirty="0" smtClean="0"/>
              <a:t>那一項即是</a:t>
            </a:r>
            <a:r>
              <a:rPr lang="en-US" altLang="zh-TW" dirty="0" smtClean="0"/>
              <a:t>IP</a:t>
            </a:r>
            <a:r>
              <a:rPr lang="zh-TW" altLang="en-US" dirty="0" smtClean="0"/>
              <a:t>；</a:t>
            </a:r>
          </a:p>
          <a:p>
            <a:r>
              <a:rPr lang="zh-TW" altLang="en-US" dirty="0" smtClean="0"/>
              <a:t>登入時間：即是 </a:t>
            </a:r>
            <a:r>
              <a:rPr lang="en-US" altLang="zh-TW" dirty="0" smtClean="0"/>
              <a:t>LOGIN@ </a:t>
            </a:r>
            <a:r>
              <a:rPr lang="zh-TW" altLang="en-US" dirty="0" smtClean="0"/>
              <a:t>那一項；</a:t>
            </a:r>
          </a:p>
          <a:p>
            <a:r>
              <a:rPr lang="zh-TW" altLang="en-US" dirty="0" smtClean="0"/>
              <a:t>工作項目：就是 </a:t>
            </a:r>
            <a:r>
              <a:rPr lang="en-US" altLang="zh-TW" dirty="0" smtClean="0"/>
              <a:t>WHAT </a:t>
            </a:r>
            <a:r>
              <a:rPr lang="zh-TW" altLang="en-US" dirty="0" smtClean="0"/>
              <a:t>那一項！</a:t>
            </a:r>
          </a:p>
          <a:p>
            <a:r>
              <a:rPr lang="en-US" altLang="zh-TW" dirty="0" err="1" smtClean="0"/>
              <a:t>whoami</a:t>
            </a:r>
            <a:endParaRPr lang="en-US" altLang="zh-TW" dirty="0" smtClean="0"/>
          </a:p>
          <a:p>
            <a:r>
              <a:rPr lang="zh-TW" altLang="en-US" dirty="0" smtClean="0"/>
              <a:t>這是用來確認你目前的身份的指令，由於你可能會有幾個身份在你的機器上，所以需要以這個指令來確認你的身份，不過由於 </a:t>
            </a:r>
            <a:r>
              <a:rPr lang="en-US" altLang="zh-TW" dirty="0" smtClean="0"/>
              <a:t>Linux </a:t>
            </a:r>
            <a:r>
              <a:rPr lang="zh-TW" altLang="en-US" dirty="0" smtClean="0"/>
              <a:t>會將使用者名稱寫在提示字元上，所以這個指令目前比較少用到了。</a:t>
            </a:r>
            <a:endParaRPr lang="en-US" altLang="zh-TW" dirty="0" smtClean="0"/>
          </a:p>
          <a:p>
            <a:r>
              <a:rPr lang="en-US" altLang="zh-TW" dirty="0" err="1" smtClean="0"/>
              <a:t>su</a:t>
            </a:r>
            <a:endParaRPr lang="en-US" altLang="zh-TW" dirty="0" smtClean="0"/>
          </a:p>
          <a:p>
            <a:r>
              <a:rPr lang="zh-TW" altLang="en-US" dirty="0" smtClean="0"/>
              <a:t>這是一個用來轉換你身份成為 </a:t>
            </a:r>
            <a:r>
              <a:rPr lang="en-US" altLang="zh-TW" dirty="0" smtClean="0"/>
              <a:t>super user </a:t>
            </a:r>
            <a:r>
              <a:rPr lang="zh-TW" altLang="en-US" dirty="0" smtClean="0"/>
              <a:t>（系統管理員）的指令，任何人只要知道 </a:t>
            </a:r>
            <a:r>
              <a:rPr lang="en-US" altLang="zh-TW" dirty="0" smtClean="0"/>
              <a:t>root </a:t>
            </a:r>
            <a:r>
              <a:rPr lang="zh-TW" altLang="en-US" dirty="0" smtClean="0"/>
              <a:t>的密碼，就可以成為 </a:t>
            </a:r>
            <a:r>
              <a:rPr lang="en-US" altLang="zh-TW" dirty="0" smtClean="0"/>
              <a:t>super user</a:t>
            </a:r>
            <a:r>
              <a:rPr lang="zh-TW" altLang="en-US" dirty="0" smtClean="0"/>
              <a:t>，所以密碼可千萬不要外流呀！由於 </a:t>
            </a:r>
            <a:r>
              <a:rPr lang="en-US" altLang="zh-TW" dirty="0" err="1" smtClean="0"/>
              <a:t>RedHat</a:t>
            </a:r>
            <a:r>
              <a:rPr lang="en-US" altLang="zh-TW" dirty="0" smtClean="0"/>
              <a:t> </a:t>
            </a:r>
            <a:r>
              <a:rPr lang="zh-TW" altLang="en-US" dirty="0" smtClean="0"/>
              <a:t>在主機之外的終端機上，無法以 </a:t>
            </a:r>
            <a:r>
              <a:rPr lang="en-US" altLang="zh-TW" dirty="0" smtClean="0"/>
              <a:t>root </a:t>
            </a:r>
            <a:r>
              <a:rPr lang="zh-TW" altLang="en-US" dirty="0" smtClean="0"/>
              <a:t>的身份直接連線，所以你需要以一般身份的 </a:t>
            </a:r>
            <a:r>
              <a:rPr lang="en-US" altLang="zh-TW" dirty="0" smtClean="0"/>
              <a:t>user </a:t>
            </a:r>
            <a:r>
              <a:rPr lang="zh-TW" altLang="en-US" dirty="0" smtClean="0"/>
              <a:t>連線之後，再以 </a:t>
            </a:r>
            <a:r>
              <a:rPr lang="en-US" altLang="zh-TW" dirty="0" err="1" smtClean="0"/>
              <a:t>su</a:t>
            </a:r>
            <a:r>
              <a:rPr lang="en-US" altLang="zh-TW" dirty="0" smtClean="0"/>
              <a:t> </a:t>
            </a:r>
            <a:r>
              <a:rPr lang="zh-TW" altLang="en-US" dirty="0" smtClean="0"/>
              <a:t>指令來成為 </a:t>
            </a:r>
            <a:r>
              <a:rPr lang="en-US" altLang="zh-TW" dirty="0" smtClean="0"/>
              <a:t>super user</a:t>
            </a:r>
            <a:r>
              <a:rPr lang="zh-TW" altLang="en-US" dirty="0" smtClean="0"/>
              <a:t>：</a:t>
            </a:r>
          </a:p>
          <a:p>
            <a:r>
              <a:rPr lang="zh-TW" altLang="en-US" dirty="0" smtClean="0"/>
              <a:t> </a:t>
            </a:r>
          </a:p>
          <a:p>
            <a:r>
              <a:rPr lang="en-US" altLang="zh-TW" dirty="0" smtClean="0"/>
              <a:t>[</a:t>
            </a:r>
            <a:r>
              <a:rPr lang="en-US" altLang="zh-TW" dirty="0" err="1" smtClean="0"/>
              <a:t>vbird@tsai</a:t>
            </a:r>
            <a:r>
              <a:rPr lang="en-US" altLang="zh-TW" dirty="0" smtClean="0"/>
              <a:t> </a:t>
            </a:r>
            <a:r>
              <a:rPr lang="en-US" altLang="zh-TW" dirty="0" err="1" smtClean="0"/>
              <a:t>vbird</a:t>
            </a:r>
            <a:r>
              <a:rPr lang="en-US" altLang="zh-TW" dirty="0" smtClean="0"/>
              <a:t>]# </a:t>
            </a:r>
            <a:r>
              <a:rPr lang="en-US" altLang="zh-TW" dirty="0" err="1" smtClean="0"/>
              <a:t>su</a:t>
            </a:r>
            <a:r>
              <a:rPr lang="en-US" altLang="zh-TW" dirty="0" smtClean="0"/>
              <a:t>  &lt;==</a:t>
            </a:r>
            <a:r>
              <a:rPr lang="zh-TW" altLang="en-US" dirty="0" smtClean="0"/>
              <a:t>輸入指令</a:t>
            </a:r>
          </a:p>
          <a:p>
            <a:r>
              <a:rPr lang="en-US" altLang="zh-TW" dirty="0" smtClean="0"/>
              <a:t>Password:       &lt;==</a:t>
            </a:r>
            <a:r>
              <a:rPr lang="zh-TW" altLang="en-US" dirty="0" smtClean="0"/>
              <a:t>在這裡輸入 </a:t>
            </a:r>
            <a:r>
              <a:rPr lang="en-US" altLang="zh-TW" dirty="0" smtClean="0"/>
              <a:t>root </a:t>
            </a:r>
            <a:r>
              <a:rPr lang="zh-TW" altLang="en-US" dirty="0" smtClean="0"/>
              <a:t>的密碼</a:t>
            </a:r>
          </a:p>
          <a:p>
            <a:r>
              <a:rPr lang="en-US" altLang="zh-TW" dirty="0" smtClean="0"/>
              <a:t>[</a:t>
            </a:r>
            <a:r>
              <a:rPr lang="en-US" altLang="zh-TW" dirty="0" err="1" smtClean="0"/>
              <a:t>root@tsai</a:t>
            </a:r>
            <a:r>
              <a:rPr lang="en-US" altLang="zh-TW" dirty="0" smtClean="0"/>
              <a:t> </a:t>
            </a:r>
            <a:r>
              <a:rPr lang="en-US" altLang="zh-TW" dirty="0" err="1" smtClean="0"/>
              <a:t>vibrd</a:t>
            </a:r>
            <a:r>
              <a:rPr lang="en-US" altLang="zh-TW" dirty="0" smtClean="0"/>
              <a:t>]#      &lt;==</a:t>
            </a:r>
            <a:r>
              <a:rPr lang="zh-TW" altLang="en-US" dirty="0" smtClean="0"/>
              <a:t>看，使用者名稱變囉！</a:t>
            </a:r>
          </a:p>
          <a:p>
            <a:r>
              <a:rPr lang="en-US" altLang="zh-TW" dirty="0" smtClean="0"/>
              <a:t>clear</a:t>
            </a:r>
          </a:p>
          <a:p>
            <a:r>
              <a:rPr lang="zh-TW" altLang="en-US" dirty="0" smtClean="0"/>
              <a:t>這是用來清除螢幕畫面用的，沒有什麼太大的用處。通常是你覺得畫面太亂的時候輸入用的！直接輸入 </a:t>
            </a:r>
            <a:r>
              <a:rPr lang="en-US" altLang="zh-TW" dirty="0" smtClean="0"/>
              <a:t>clear </a:t>
            </a:r>
            <a:r>
              <a:rPr lang="zh-TW" altLang="en-US" dirty="0" smtClean="0"/>
              <a:t>就可以了！</a:t>
            </a:r>
            <a:endParaRPr lang="en-US" altLang="zh-TW" dirty="0" smtClean="0"/>
          </a:p>
          <a:p>
            <a:endParaRPr lang="en-US" altLang="zh-TW" dirty="0" smtClean="0"/>
          </a:p>
          <a:p>
            <a:r>
              <a:rPr lang="zh-TW" altLang="en-US" dirty="0" smtClean="0"/>
              <a:t>壓縮指令</a:t>
            </a:r>
          </a:p>
          <a:p>
            <a:r>
              <a:rPr lang="en-US" altLang="zh-TW" dirty="0" smtClean="0"/>
              <a:t>compress</a:t>
            </a:r>
          </a:p>
          <a:p>
            <a:r>
              <a:rPr lang="zh-TW" altLang="en-US" dirty="0" smtClean="0"/>
              <a:t>這是用來壓縮及解壓縮檔名為 </a:t>
            </a:r>
            <a:r>
              <a:rPr lang="en-US" altLang="zh-TW" dirty="0" smtClean="0"/>
              <a:t>.Z </a:t>
            </a:r>
            <a:r>
              <a:rPr lang="zh-TW" altLang="en-US" dirty="0" smtClean="0"/>
              <a:t>的壓縮檔。要注意的是，用 </a:t>
            </a:r>
            <a:r>
              <a:rPr lang="en-US" altLang="zh-TW" dirty="0" smtClean="0"/>
              <a:t>compress </a:t>
            </a:r>
            <a:r>
              <a:rPr lang="zh-TW" altLang="en-US" dirty="0" smtClean="0"/>
              <a:t>壓縮的時候，會將原檔案殺掉而變成檔名為 </a:t>
            </a:r>
            <a:r>
              <a:rPr lang="en-US" altLang="zh-TW" dirty="0" smtClean="0"/>
              <a:t>.Z </a:t>
            </a:r>
            <a:r>
              <a:rPr lang="zh-TW" altLang="en-US" dirty="0" smtClean="0"/>
              <a:t>的檔案，例如你壓縮一個名為 </a:t>
            </a:r>
            <a:r>
              <a:rPr lang="en-US" altLang="zh-TW" dirty="0" err="1" smtClean="0"/>
              <a:t>bird.test</a:t>
            </a:r>
            <a:r>
              <a:rPr lang="en-US" altLang="zh-TW" dirty="0" smtClean="0"/>
              <a:t> </a:t>
            </a:r>
            <a:r>
              <a:rPr lang="zh-TW" altLang="en-US" dirty="0" smtClean="0"/>
              <a:t>的檔案，則壓縮完成後只會剩下 </a:t>
            </a:r>
            <a:r>
              <a:rPr lang="en-US" altLang="zh-TW" dirty="0" err="1" smtClean="0"/>
              <a:t>bird.test.Z</a:t>
            </a:r>
            <a:r>
              <a:rPr lang="en-US" altLang="zh-TW" dirty="0" smtClean="0"/>
              <a:t> </a:t>
            </a:r>
            <a:r>
              <a:rPr lang="zh-TW" altLang="en-US" dirty="0" smtClean="0"/>
              <a:t>這個壓縮檔！當然，解壓縮的時候也是一樣的，壓縮檔不見了，只有剩下被解壓縮的檔案。指令如下：</a:t>
            </a:r>
          </a:p>
          <a:p>
            <a:r>
              <a:rPr lang="zh-TW" altLang="en-US" dirty="0" smtClean="0"/>
              <a:t> </a:t>
            </a:r>
          </a:p>
          <a:p>
            <a:r>
              <a:rPr lang="en-US" altLang="zh-TW" dirty="0" smtClean="0"/>
              <a:t>[</a:t>
            </a:r>
            <a:r>
              <a:rPr lang="en-US" altLang="zh-TW" dirty="0" err="1" smtClean="0"/>
              <a:t>root@tsai</a:t>
            </a:r>
            <a:r>
              <a:rPr lang="en-US" altLang="zh-TW" dirty="0" smtClean="0"/>
              <a:t> /root]# compress </a:t>
            </a:r>
            <a:r>
              <a:rPr lang="en-US" altLang="zh-TW" dirty="0" err="1" smtClean="0"/>
              <a:t>xxxxx</a:t>
            </a:r>
            <a:r>
              <a:rPr lang="en-US" altLang="zh-TW" dirty="0" smtClean="0"/>
              <a:t>        &lt;==</a:t>
            </a:r>
            <a:r>
              <a:rPr lang="zh-TW" altLang="en-US" dirty="0" smtClean="0"/>
              <a:t>將 </a:t>
            </a:r>
            <a:r>
              <a:rPr lang="en-US" altLang="zh-TW" dirty="0" err="1" smtClean="0"/>
              <a:t>xxxxx</a:t>
            </a:r>
            <a:r>
              <a:rPr lang="en-US" altLang="zh-TW" dirty="0" smtClean="0"/>
              <a:t> </a:t>
            </a:r>
            <a:r>
              <a:rPr lang="zh-TW" altLang="en-US" dirty="0" smtClean="0"/>
              <a:t>檔案壓縮成為 </a:t>
            </a:r>
            <a:r>
              <a:rPr lang="en-US" altLang="zh-TW" dirty="0" err="1" smtClean="0"/>
              <a:t>xxxxx.Z</a:t>
            </a:r>
            <a:r>
              <a:rPr lang="en-US" altLang="zh-TW" dirty="0" smtClean="0"/>
              <a:t> </a:t>
            </a:r>
            <a:r>
              <a:rPr lang="zh-TW" altLang="en-US" dirty="0" smtClean="0"/>
              <a:t>檔名</a:t>
            </a:r>
          </a:p>
          <a:p>
            <a:r>
              <a:rPr lang="en-US" altLang="zh-TW" dirty="0" smtClean="0"/>
              <a:t>[</a:t>
            </a:r>
            <a:r>
              <a:rPr lang="en-US" altLang="zh-TW" dirty="0" err="1" smtClean="0"/>
              <a:t>root@tsai</a:t>
            </a:r>
            <a:r>
              <a:rPr lang="en-US" altLang="zh-TW" dirty="0" smtClean="0"/>
              <a:t> /root]# compress -d </a:t>
            </a:r>
            <a:r>
              <a:rPr lang="en-US" altLang="zh-TW" dirty="0" err="1" smtClean="0"/>
              <a:t>xxxxx.Z</a:t>
            </a:r>
            <a:r>
              <a:rPr lang="en-US" altLang="zh-TW" dirty="0" smtClean="0"/>
              <a:t>   &lt;==</a:t>
            </a:r>
            <a:r>
              <a:rPr lang="zh-TW" altLang="en-US" dirty="0" smtClean="0"/>
              <a:t>將 </a:t>
            </a:r>
            <a:r>
              <a:rPr lang="en-US" altLang="zh-TW" dirty="0" err="1" smtClean="0"/>
              <a:t>xxxxx.Z</a:t>
            </a:r>
            <a:r>
              <a:rPr lang="en-US" altLang="zh-TW" dirty="0" smtClean="0"/>
              <a:t> </a:t>
            </a:r>
            <a:r>
              <a:rPr lang="zh-TW" altLang="en-US" dirty="0" smtClean="0"/>
              <a:t>解壓縮成 </a:t>
            </a:r>
            <a:r>
              <a:rPr lang="en-US" altLang="zh-TW" dirty="0" err="1" smtClean="0"/>
              <a:t>xxxxx</a:t>
            </a:r>
            <a:endParaRPr lang="en-US" altLang="zh-TW" dirty="0" smtClean="0"/>
          </a:p>
          <a:p>
            <a:r>
              <a:rPr lang="zh-TW" altLang="en-US" dirty="0" smtClean="0"/>
              <a:t>上表中，解壓縮也可以用 </a:t>
            </a:r>
            <a:r>
              <a:rPr lang="en-US" altLang="zh-TW" dirty="0" err="1" smtClean="0"/>
              <a:t>uncompress</a:t>
            </a:r>
            <a:r>
              <a:rPr lang="en-US" altLang="zh-TW" dirty="0" smtClean="0"/>
              <a:t> </a:t>
            </a:r>
            <a:r>
              <a:rPr lang="en-US" altLang="zh-TW" dirty="0" err="1" smtClean="0"/>
              <a:t>xxxxx.Z</a:t>
            </a:r>
            <a:r>
              <a:rPr lang="en-US" altLang="zh-TW" dirty="0" smtClean="0"/>
              <a:t> </a:t>
            </a:r>
            <a:r>
              <a:rPr lang="zh-TW" altLang="en-US" dirty="0" smtClean="0"/>
              <a:t>來達成！</a:t>
            </a:r>
          </a:p>
          <a:p>
            <a:r>
              <a:rPr lang="en-US" altLang="zh-TW" dirty="0" err="1" smtClean="0"/>
              <a:t>gzip</a:t>
            </a:r>
            <a:endParaRPr lang="en-US" altLang="zh-TW" dirty="0" smtClean="0"/>
          </a:p>
          <a:p>
            <a:r>
              <a:rPr lang="zh-TW" altLang="en-US" dirty="0" smtClean="0"/>
              <a:t>這個也是一個壓縮指令，與 </a:t>
            </a:r>
            <a:r>
              <a:rPr lang="en-US" altLang="zh-TW" dirty="0" smtClean="0"/>
              <a:t>compress </a:t>
            </a:r>
            <a:r>
              <a:rPr lang="zh-TW" altLang="en-US" dirty="0" smtClean="0"/>
              <a:t>很相似，指令的用法也相同！只是壓縮的檔名為 </a:t>
            </a:r>
            <a:r>
              <a:rPr lang="en-US" altLang="zh-TW" dirty="0" smtClean="0"/>
              <a:t>.</a:t>
            </a:r>
            <a:r>
              <a:rPr lang="en-US" altLang="zh-TW" dirty="0" err="1" smtClean="0"/>
              <a:t>gz</a:t>
            </a:r>
            <a:r>
              <a:rPr lang="en-US" altLang="zh-TW" dirty="0" smtClean="0"/>
              <a:t> </a:t>
            </a:r>
            <a:r>
              <a:rPr lang="zh-TW" altLang="en-US" dirty="0" smtClean="0"/>
              <a:t>罷了！</a:t>
            </a:r>
          </a:p>
          <a:p>
            <a:r>
              <a:rPr lang="zh-TW" altLang="en-US" dirty="0" smtClean="0"/>
              <a:t> </a:t>
            </a:r>
          </a:p>
          <a:p>
            <a:r>
              <a:rPr lang="en-US" altLang="zh-TW" dirty="0" smtClean="0"/>
              <a:t>[</a:t>
            </a:r>
            <a:r>
              <a:rPr lang="en-US" altLang="zh-TW" dirty="0" err="1" smtClean="0"/>
              <a:t>root@tsai</a:t>
            </a:r>
            <a:r>
              <a:rPr lang="en-US" altLang="zh-TW" dirty="0" smtClean="0"/>
              <a:t> /root]# </a:t>
            </a:r>
            <a:r>
              <a:rPr lang="en-US" altLang="zh-TW" dirty="0" err="1" smtClean="0"/>
              <a:t>gzip</a:t>
            </a:r>
            <a:r>
              <a:rPr lang="en-US" altLang="zh-TW" dirty="0" smtClean="0"/>
              <a:t>  </a:t>
            </a:r>
            <a:r>
              <a:rPr lang="en-US" altLang="zh-TW" dirty="0" err="1" smtClean="0"/>
              <a:t>xxxxx</a:t>
            </a:r>
            <a:r>
              <a:rPr lang="en-US" altLang="zh-TW" dirty="0" smtClean="0"/>
              <a:t>         &lt;==</a:t>
            </a:r>
            <a:r>
              <a:rPr lang="zh-TW" altLang="en-US" dirty="0" smtClean="0"/>
              <a:t>這是壓縮指令</a:t>
            </a:r>
          </a:p>
          <a:p>
            <a:r>
              <a:rPr lang="en-US" altLang="zh-TW" dirty="0" smtClean="0"/>
              <a:t>[</a:t>
            </a:r>
            <a:r>
              <a:rPr lang="en-US" altLang="zh-TW" dirty="0" err="1" smtClean="0"/>
              <a:t>root@tsai</a:t>
            </a:r>
            <a:r>
              <a:rPr lang="en-US" altLang="zh-TW" dirty="0" smtClean="0"/>
              <a:t> /root]# </a:t>
            </a:r>
            <a:r>
              <a:rPr lang="en-US" altLang="zh-TW" dirty="0" err="1" smtClean="0"/>
              <a:t>gzip</a:t>
            </a:r>
            <a:r>
              <a:rPr lang="en-US" altLang="zh-TW" dirty="0" smtClean="0"/>
              <a:t>  -d  xxxxx.gz  &lt;==</a:t>
            </a:r>
            <a:r>
              <a:rPr lang="zh-TW" altLang="en-US" dirty="0" smtClean="0"/>
              <a:t>這是解壓縮指令</a:t>
            </a:r>
          </a:p>
          <a:p>
            <a:r>
              <a:rPr lang="en-US" altLang="zh-TW" dirty="0" smtClean="0"/>
              <a:t>tar</a:t>
            </a:r>
          </a:p>
          <a:p>
            <a:r>
              <a:rPr lang="zh-TW" altLang="en-US" dirty="0" smtClean="0"/>
              <a:t>這是一個很棒的壓縮指令，這個指令可以配合 </a:t>
            </a:r>
            <a:r>
              <a:rPr lang="en-US" altLang="zh-TW" dirty="0" err="1" smtClean="0"/>
              <a:t>gzip</a:t>
            </a:r>
            <a:r>
              <a:rPr lang="en-US" altLang="zh-TW" dirty="0" smtClean="0"/>
              <a:t> </a:t>
            </a:r>
            <a:r>
              <a:rPr lang="zh-TW" altLang="en-US" dirty="0" smtClean="0"/>
              <a:t>來進行整個目錄的壓縮！例如有一個名為 </a:t>
            </a:r>
            <a:r>
              <a:rPr lang="en-US" altLang="zh-TW" dirty="0" smtClean="0"/>
              <a:t>bird </a:t>
            </a:r>
            <a:r>
              <a:rPr lang="zh-TW" altLang="en-US" dirty="0" smtClean="0"/>
              <a:t>的目錄要被你整合成一個檔案，你可以使用：</a:t>
            </a:r>
            <a:r>
              <a:rPr lang="en-US" altLang="zh-TW" dirty="0" smtClean="0"/>
              <a:t>tar  -</a:t>
            </a:r>
            <a:r>
              <a:rPr lang="en-US" altLang="zh-TW" dirty="0" err="1" smtClean="0"/>
              <a:t>xvf</a:t>
            </a:r>
            <a:r>
              <a:rPr lang="en-US" altLang="zh-TW" dirty="0" smtClean="0"/>
              <a:t>  *.tar  *</a:t>
            </a:r>
            <a:r>
              <a:rPr lang="zh-TW" altLang="en-US" dirty="0" smtClean="0"/>
              <a:t>（其中 * 為你所要整合的目錄名稱）。</a:t>
            </a:r>
          </a:p>
          <a:p>
            <a:r>
              <a:rPr lang="zh-TW" altLang="en-US" dirty="0" smtClean="0"/>
              <a:t> </a:t>
            </a:r>
          </a:p>
          <a:p>
            <a:r>
              <a:rPr lang="en-US" altLang="zh-TW" dirty="0" smtClean="0"/>
              <a:t>[</a:t>
            </a:r>
            <a:r>
              <a:rPr lang="en-US" altLang="zh-TW" dirty="0" err="1" smtClean="0"/>
              <a:t>root@tsai</a:t>
            </a:r>
            <a:r>
              <a:rPr lang="en-US" altLang="zh-TW" dirty="0" smtClean="0"/>
              <a:t> /root]# tar  -</a:t>
            </a:r>
            <a:r>
              <a:rPr lang="en-US" altLang="zh-TW" dirty="0" err="1" smtClean="0"/>
              <a:t>cvf</a:t>
            </a:r>
            <a:r>
              <a:rPr lang="en-US" altLang="zh-TW" dirty="0" smtClean="0"/>
              <a:t>  bird.tar  bird  &lt;==</a:t>
            </a:r>
            <a:r>
              <a:rPr lang="zh-TW" altLang="en-US" dirty="0" smtClean="0"/>
              <a:t>只有將目錄轉成一個檔案，沒有壓縮</a:t>
            </a:r>
          </a:p>
          <a:p>
            <a:r>
              <a:rPr lang="en-US" altLang="zh-TW" dirty="0" smtClean="0"/>
              <a:t>[</a:t>
            </a:r>
            <a:r>
              <a:rPr lang="en-US" altLang="zh-TW" dirty="0" err="1" smtClean="0"/>
              <a:t>root@tsai</a:t>
            </a:r>
            <a:r>
              <a:rPr lang="en-US" altLang="zh-TW" dirty="0" smtClean="0"/>
              <a:t> /root]# tar  -</a:t>
            </a:r>
            <a:r>
              <a:rPr lang="en-US" altLang="zh-TW" dirty="0" err="1" smtClean="0"/>
              <a:t>zcvf</a:t>
            </a:r>
            <a:r>
              <a:rPr lang="en-US" altLang="zh-TW" dirty="0" smtClean="0"/>
              <a:t>  bird.tar.gz  bird &lt;==</a:t>
            </a:r>
            <a:r>
              <a:rPr lang="zh-TW" altLang="en-US" dirty="0" smtClean="0"/>
              <a:t>壓縮一整個目錄成為 </a:t>
            </a:r>
            <a:r>
              <a:rPr lang="en-US" altLang="zh-TW" dirty="0" smtClean="0"/>
              <a:t>.tar.gz </a:t>
            </a:r>
            <a:r>
              <a:rPr lang="zh-TW" altLang="en-US" dirty="0" smtClean="0"/>
              <a:t>檔案</a:t>
            </a:r>
          </a:p>
          <a:p>
            <a:r>
              <a:rPr lang="zh-TW" altLang="en-US" dirty="0" smtClean="0"/>
              <a:t>上面這個例子的 </a:t>
            </a:r>
            <a:r>
              <a:rPr lang="en-US" altLang="zh-TW" dirty="0" smtClean="0"/>
              <a:t>bird.tar </a:t>
            </a:r>
            <a:r>
              <a:rPr lang="zh-TW" altLang="en-US" dirty="0" smtClean="0"/>
              <a:t>只是將 </a:t>
            </a:r>
            <a:r>
              <a:rPr lang="en-US" altLang="zh-TW" dirty="0" smtClean="0"/>
              <a:t>bird </a:t>
            </a:r>
            <a:r>
              <a:rPr lang="zh-TW" altLang="en-US" dirty="0" smtClean="0"/>
              <a:t>這個目錄整個拷貝成為一個檔案而已，並沒有壓縮，而 </a:t>
            </a:r>
            <a:r>
              <a:rPr lang="en-US" altLang="zh-TW" dirty="0" smtClean="0"/>
              <a:t>bird.tar.gz </a:t>
            </a:r>
            <a:r>
              <a:rPr lang="zh-TW" altLang="en-US" dirty="0" smtClean="0"/>
              <a:t>則是將 </a:t>
            </a:r>
            <a:r>
              <a:rPr lang="en-US" altLang="zh-TW" dirty="0" smtClean="0"/>
              <a:t>bird </a:t>
            </a:r>
            <a:r>
              <a:rPr lang="zh-TW" altLang="en-US" dirty="0" smtClean="0"/>
              <a:t>這個目錄壓縮成為一個檔案！基本上，我們都是使用 </a:t>
            </a:r>
            <a:r>
              <a:rPr lang="en-US" altLang="zh-TW" dirty="0" smtClean="0"/>
              <a:t>-</a:t>
            </a:r>
            <a:r>
              <a:rPr lang="en-US" altLang="zh-TW" dirty="0" err="1" smtClean="0"/>
              <a:t>zxvf</a:t>
            </a:r>
            <a:r>
              <a:rPr lang="en-US" altLang="zh-TW" dirty="0" smtClean="0"/>
              <a:t> </a:t>
            </a:r>
            <a:r>
              <a:rPr lang="zh-TW" altLang="en-US" dirty="0" smtClean="0"/>
              <a:t>來壓縮一整個目錄的！而如果是要解壓縮呢？由於有沒有壓縮所下的參數並不相同，所以針對兩種檔案也是有兩種參數的組合：</a:t>
            </a:r>
          </a:p>
          <a:p>
            <a:r>
              <a:rPr lang="zh-TW" altLang="en-US" dirty="0" smtClean="0"/>
              <a:t> </a:t>
            </a:r>
          </a:p>
          <a:p>
            <a:r>
              <a:rPr lang="en-US" altLang="zh-TW" dirty="0" smtClean="0"/>
              <a:t>[</a:t>
            </a:r>
            <a:r>
              <a:rPr lang="en-US" altLang="zh-TW" dirty="0" err="1" smtClean="0"/>
              <a:t>root@tsai</a:t>
            </a:r>
            <a:r>
              <a:rPr lang="en-US" altLang="zh-TW" dirty="0" smtClean="0"/>
              <a:t> /root]# tar  -</a:t>
            </a:r>
            <a:r>
              <a:rPr lang="en-US" altLang="zh-TW" dirty="0" err="1" smtClean="0"/>
              <a:t>xvf</a:t>
            </a:r>
            <a:r>
              <a:rPr lang="en-US" altLang="zh-TW" dirty="0" smtClean="0"/>
              <a:t>  bird.tar</a:t>
            </a:r>
          </a:p>
          <a:p>
            <a:r>
              <a:rPr lang="en-US" altLang="zh-TW" dirty="0" smtClean="0"/>
              <a:t>[</a:t>
            </a:r>
            <a:r>
              <a:rPr lang="en-US" altLang="zh-TW" dirty="0" err="1" smtClean="0"/>
              <a:t>root@tsai</a:t>
            </a:r>
            <a:r>
              <a:rPr lang="en-US" altLang="zh-TW" dirty="0" smtClean="0"/>
              <a:t> /root]# tar  -</a:t>
            </a:r>
            <a:r>
              <a:rPr lang="en-US" altLang="zh-TW" dirty="0" err="1" smtClean="0"/>
              <a:t>zxvf</a:t>
            </a:r>
            <a:r>
              <a:rPr lang="en-US" altLang="zh-TW" dirty="0" smtClean="0"/>
              <a:t>  bird.tar.gz</a:t>
            </a:r>
          </a:p>
          <a:p>
            <a:r>
              <a:rPr lang="zh-TW" altLang="en-US" dirty="0" smtClean="0"/>
              <a:t>上面則是解壓縮的參數！</a:t>
            </a:r>
          </a:p>
          <a:p>
            <a:r>
              <a:rPr lang="zh-TW" altLang="en-US" dirty="0" smtClean="0"/>
              <a:t>注意了，用 </a:t>
            </a:r>
            <a:r>
              <a:rPr lang="en-US" altLang="zh-TW" dirty="0" smtClean="0"/>
              <a:t>compress </a:t>
            </a:r>
            <a:r>
              <a:rPr lang="zh-TW" altLang="en-US" dirty="0" smtClean="0"/>
              <a:t>及 </a:t>
            </a:r>
            <a:r>
              <a:rPr lang="en-US" altLang="zh-TW" dirty="0" err="1" smtClean="0"/>
              <a:t>gzip</a:t>
            </a:r>
            <a:r>
              <a:rPr lang="en-US" altLang="zh-TW" dirty="0" smtClean="0"/>
              <a:t> </a:t>
            </a:r>
            <a:r>
              <a:rPr lang="zh-TW" altLang="en-US" dirty="0" smtClean="0"/>
              <a:t>壓縮及解壓縮的時候，會將原檔案取代掉！而使用 </a:t>
            </a:r>
            <a:r>
              <a:rPr lang="en-US" altLang="zh-TW" dirty="0" smtClean="0"/>
              <a:t>tar </a:t>
            </a:r>
            <a:r>
              <a:rPr lang="zh-TW" altLang="en-US" dirty="0" smtClean="0"/>
              <a:t>來壓縮及解壓縮的時候，原檔案將會與產生檔案同時存在！通常我們都是使用 </a:t>
            </a:r>
            <a:r>
              <a:rPr lang="en-US" altLang="zh-TW" dirty="0" smtClean="0"/>
              <a:t>tar </a:t>
            </a:r>
            <a:r>
              <a:rPr lang="zh-TW" altLang="en-US" dirty="0" smtClean="0"/>
              <a:t>來進行壓縮或解壓縮的！（當然，你還是可以使用 </a:t>
            </a:r>
            <a:r>
              <a:rPr lang="en-US" altLang="zh-TW" dirty="0" smtClean="0"/>
              <a:t>compress </a:t>
            </a:r>
            <a:r>
              <a:rPr lang="zh-TW" altLang="en-US" dirty="0" smtClean="0"/>
              <a:t>及 </a:t>
            </a:r>
            <a:r>
              <a:rPr lang="en-US" altLang="zh-TW" dirty="0" err="1" smtClean="0"/>
              <a:t>gzip</a:t>
            </a:r>
            <a:r>
              <a:rPr lang="en-US" altLang="zh-TW" dirty="0" smtClean="0"/>
              <a:t> </a:t>
            </a:r>
            <a:r>
              <a:rPr lang="zh-TW" altLang="en-US" dirty="0" smtClean="0"/>
              <a:t>來壓縮一個大的檔案！）</a:t>
            </a:r>
            <a:endParaRPr lang="en-US" altLang="zh-TW" dirty="0" smtClean="0"/>
          </a:p>
          <a:p>
            <a:endParaRPr lang="en-US" altLang="zh-TW" dirty="0" smtClean="0"/>
          </a:p>
          <a:p>
            <a:r>
              <a:rPr lang="zh-TW" altLang="en-US" dirty="0" smtClean="0"/>
              <a:t>一些網路功能</a:t>
            </a:r>
          </a:p>
          <a:p>
            <a:r>
              <a:rPr lang="en-US" altLang="zh-TW" dirty="0" err="1" smtClean="0"/>
              <a:t>ifconfig</a:t>
            </a:r>
            <a:endParaRPr lang="en-US" altLang="zh-TW" dirty="0" smtClean="0"/>
          </a:p>
          <a:p>
            <a:r>
              <a:rPr lang="zh-TW" altLang="en-US" dirty="0" smtClean="0"/>
              <a:t>這是用來查詢目前我們這個系統的網路卡的狀況的指令，可以查詢 </a:t>
            </a:r>
            <a:r>
              <a:rPr lang="en-US" altLang="zh-TW" dirty="0" smtClean="0"/>
              <a:t>IP</a:t>
            </a:r>
            <a:r>
              <a:rPr lang="zh-TW" altLang="en-US" dirty="0" smtClean="0"/>
              <a:t>、子遮罩網路及網路卡的硬體資訊等等。例如：</a:t>
            </a:r>
          </a:p>
          <a:p>
            <a:r>
              <a:rPr lang="zh-TW" altLang="en-US" dirty="0" smtClean="0"/>
              <a:t> </a:t>
            </a:r>
          </a:p>
          <a:p>
            <a:r>
              <a:rPr lang="en-US" altLang="zh-TW" dirty="0" smtClean="0"/>
              <a:t>[</a:t>
            </a:r>
            <a:r>
              <a:rPr lang="en-US" altLang="zh-TW" dirty="0" err="1" smtClean="0"/>
              <a:t>root@tsai</a:t>
            </a:r>
            <a:r>
              <a:rPr lang="en-US" altLang="zh-TW" dirty="0" smtClean="0"/>
              <a:t> /root]# </a:t>
            </a:r>
            <a:r>
              <a:rPr lang="en-US" altLang="zh-TW" dirty="0" err="1" smtClean="0"/>
              <a:t>ifconfig</a:t>
            </a:r>
            <a:endParaRPr lang="en-US" altLang="zh-TW" dirty="0" smtClean="0"/>
          </a:p>
          <a:p>
            <a:r>
              <a:rPr lang="en-US" altLang="zh-TW" dirty="0" smtClean="0"/>
              <a:t>eth0      Link </a:t>
            </a:r>
            <a:r>
              <a:rPr lang="en-US" altLang="zh-TW" dirty="0" err="1" smtClean="0"/>
              <a:t>encap:Ethernet</a:t>
            </a:r>
            <a:r>
              <a:rPr lang="en-US" altLang="zh-TW" dirty="0" smtClean="0"/>
              <a:t>  </a:t>
            </a:r>
            <a:r>
              <a:rPr lang="en-US" altLang="zh-TW" dirty="0" err="1" smtClean="0"/>
              <a:t>HWaddr</a:t>
            </a:r>
            <a:r>
              <a:rPr lang="en-US" altLang="zh-TW" dirty="0" smtClean="0"/>
              <a:t> 00:50:FC:20:F1:4D</a:t>
            </a:r>
          </a:p>
          <a:p>
            <a:r>
              <a:rPr lang="en-US" altLang="zh-TW" dirty="0" smtClean="0"/>
              <a:t>          </a:t>
            </a:r>
            <a:r>
              <a:rPr lang="en-US" altLang="zh-TW" dirty="0" err="1" smtClean="0"/>
              <a:t>inet</a:t>
            </a:r>
            <a:r>
              <a:rPr lang="en-US" altLang="zh-TW" dirty="0" smtClean="0"/>
              <a:t> addr:192.168.1.2  Bcast:192.168.1.255  Mask:255.255.255.0</a:t>
            </a:r>
          </a:p>
          <a:p>
            <a:r>
              <a:rPr lang="en-US" altLang="zh-TW" dirty="0" smtClean="0"/>
              <a:t>          UP BROADCAST RUNNING MULTICAST  MTU:1500  Metric:1</a:t>
            </a:r>
          </a:p>
          <a:p>
            <a:r>
              <a:rPr lang="en-US" altLang="zh-TW" dirty="0" smtClean="0"/>
              <a:t>          RX packets:7651977 errors:0 dropped:0 overruns:0 frame:0</a:t>
            </a:r>
          </a:p>
          <a:p>
            <a:r>
              <a:rPr lang="en-US" altLang="zh-TW" dirty="0" smtClean="0"/>
              <a:t>          TX packets:7467862 errors:0 dropped:0 overruns:0 carrier:0</a:t>
            </a:r>
          </a:p>
          <a:p>
            <a:r>
              <a:rPr lang="en-US" altLang="zh-TW" dirty="0" smtClean="0"/>
              <a:t>          collisions:961 txqueuelen:100</a:t>
            </a:r>
          </a:p>
          <a:p>
            <a:r>
              <a:rPr lang="en-US" altLang="zh-TW" dirty="0" smtClean="0"/>
              <a:t>          Interrupt:10 Base address:0x6100</a:t>
            </a:r>
          </a:p>
          <a:p>
            <a:r>
              <a:rPr lang="en-US" altLang="zh-TW" dirty="0" smtClean="0"/>
              <a:t>eth1      Link </a:t>
            </a:r>
            <a:r>
              <a:rPr lang="en-US" altLang="zh-TW" dirty="0" err="1" smtClean="0"/>
              <a:t>encap:Ethernet</a:t>
            </a:r>
            <a:r>
              <a:rPr lang="en-US" altLang="zh-TW" dirty="0" smtClean="0"/>
              <a:t>  </a:t>
            </a:r>
            <a:r>
              <a:rPr lang="en-US" altLang="zh-TW" dirty="0" err="1" smtClean="0"/>
              <a:t>HWaddr</a:t>
            </a:r>
            <a:r>
              <a:rPr lang="en-US" altLang="zh-TW" dirty="0" smtClean="0"/>
              <a:t> 00:80:C8:5A:87:01</a:t>
            </a:r>
          </a:p>
          <a:p>
            <a:r>
              <a:rPr lang="en-US" altLang="zh-TW" dirty="0" smtClean="0"/>
              <a:t>          UP BROADCAST RUNNING MULTICAST  MTU:1500  Metric:1</a:t>
            </a:r>
          </a:p>
          <a:p>
            <a:r>
              <a:rPr lang="en-US" altLang="zh-TW" dirty="0" smtClean="0"/>
              <a:t>          RX packets:7492497 errors:0 dropped:0 overruns:0 frame:0</a:t>
            </a:r>
          </a:p>
          <a:p>
            <a:r>
              <a:rPr lang="en-US" altLang="zh-TW" dirty="0" smtClean="0"/>
              <a:t>          TX packets:7617653 errors:0 dropped:0 overruns:0 carrier:0</a:t>
            </a:r>
          </a:p>
          <a:p>
            <a:r>
              <a:rPr lang="en-US" altLang="zh-TW" dirty="0" smtClean="0"/>
              <a:t>          collisions:289 txqueuelen:100</a:t>
            </a:r>
          </a:p>
          <a:p>
            <a:r>
              <a:rPr lang="en-US" altLang="zh-TW" dirty="0" smtClean="0"/>
              <a:t>          Interrupt:9 Base address:0x6200</a:t>
            </a:r>
          </a:p>
          <a:p>
            <a:endParaRPr lang="en-US" altLang="zh-TW" dirty="0" smtClean="0"/>
          </a:p>
          <a:p>
            <a:r>
              <a:rPr lang="en-US" altLang="zh-TW" dirty="0" smtClean="0"/>
              <a:t>lo        Link </a:t>
            </a:r>
            <a:r>
              <a:rPr lang="en-US" altLang="zh-TW" dirty="0" err="1" smtClean="0"/>
              <a:t>encap:Local</a:t>
            </a:r>
            <a:r>
              <a:rPr lang="en-US" altLang="zh-TW" dirty="0" smtClean="0"/>
              <a:t> Loopback</a:t>
            </a:r>
          </a:p>
          <a:p>
            <a:r>
              <a:rPr lang="en-US" altLang="zh-TW" dirty="0" smtClean="0"/>
              <a:t>          </a:t>
            </a:r>
            <a:r>
              <a:rPr lang="en-US" altLang="zh-TW" dirty="0" err="1" smtClean="0"/>
              <a:t>inet</a:t>
            </a:r>
            <a:r>
              <a:rPr lang="en-US" altLang="zh-TW" dirty="0" smtClean="0"/>
              <a:t> addr:127.0.0.1  Mask:255.0.0.0</a:t>
            </a:r>
          </a:p>
          <a:p>
            <a:r>
              <a:rPr lang="en-US" altLang="zh-TW" dirty="0" smtClean="0"/>
              <a:t>          UP LOOPBACK RUNNING  MTU:3924  Metric:1</a:t>
            </a:r>
          </a:p>
          <a:p>
            <a:r>
              <a:rPr lang="en-US" altLang="zh-TW" dirty="0" smtClean="0"/>
              <a:t>          RX packets:512 errors:0 dropped:0 overruns:0 frame:0</a:t>
            </a:r>
          </a:p>
          <a:p>
            <a:r>
              <a:rPr lang="en-US" altLang="zh-TW" dirty="0" smtClean="0"/>
              <a:t>          TX packets:512 errors:0 dropped:0 overruns:0 carrier:0</a:t>
            </a:r>
          </a:p>
          <a:p>
            <a:r>
              <a:rPr lang="en-US" altLang="zh-TW" dirty="0" smtClean="0"/>
              <a:t>          collisions:0 txqueuelen:0</a:t>
            </a:r>
          </a:p>
          <a:p>
            <a:endParaRPr lang="en-US" altLang="zh-TW" dirty="0" smtClean="0"/>
          </a:p>
          <a:p>
            <a:r>
              <a:rPr lang="en-US" altLang="zh-TW" dirty="0" smtClean="0"/>
              <a:t>ppp0      Link </a:t>
            </a:r>
            <a:r>
              <a:rPr lang="en-US" altLang="zh-TW" dirty="0" err="1" smtClean="0"/>
              <a:t>encap:Point-to-Point</a:t>
            </a:r>
            <a:r>
              <a:rPr lang="en-US" altLang="zh-TW" dirty="0" smtClean="0"/>
              <a:t> Protocol</a:t>
            </a:r>
          </a:p>
          <a:p>
            <a:r>
              <a:rPr lang="en-US" altLang="zh-TW" dirty="0" smtClean="0"/>
              <a:t>          </a:t>
            </a:r>
            <a:r>
              <a:rPr lang="en-US" altLang="zh-TW" dirty="0" err="1" smtClean="0"/>
              <a:t>inet</a:t>
            </a:r>
            <a:r>
              <a:rPr lang="en-US" altLang="zh-TW" dirty="0" smtClean="0"/>
              <a:t> addr:211.74.249.38  P-t-P:172.16.11.8  Mask:255.255.255.255</a:t>
            </a:r>
          </a:p>
          <a:p>
            <a:r>
              <a:rPr lang="en-US" altLang="zh-TW" dirty="0" smtClean="0"/>
              <a:t>          UP POINTOPOINT RUNNING NOARP MULTICAST  MTU:1492  Metric:1</a:t>
            </a:r>
          </a:p>
          <a:p>
            <a:r>
              <a:rPr lang="en-US" altLang="zh-TW" dirty="0" smtClean="0"/>
              <a:t>          RX packets:7469726 errors:0 dropped:0 overruns:0 frame:0</a:t>
            </a:r>
          </a:p>
          <a:p>
            <a:r>
              <a:rPr lang="en-US" altLang="zh-TW" dirty="0" smtClean="0"/>
              <a:t>          TX packets:7617651 errors:0 dropped:0 overruns:0 carrier:0</a:t>
            </a:r>
          </a:p>
          <a:p>
            <a:r>
              <a:rPr lang="en-US" altLang="zh-TW" dirty="0" smtClean="0"/>
              <a:t>          collisions:0 txqueuelen:10</a:t>
            </a:r>
          </a:p>
          <a:p>
            <a:endParaRPr lang="en-US" altLang="zh-TW" dirty="0" smtClean="0"/>
          </a:p>
          <a:p>
            <a:r>
              <a:rPr lang="zh-TW" altLang="en-US" dirty="0" smtClean="0"/>
              <a:t>由於上面的例子是使用兩張網路卡，因此會有 </a:t>
            </a:r>
            <a:r>
              <a:rPr lang="en-US" altLang="zh-TW" dirty="0" smtClean="0"/>
              <a:t>eth0 </a:t>
            </a:r>
            <a:r>
              <a:rPr lang="zh-TW" altLang="en-US" dirty="0" smtClean="0"/>
              <a:t>及 </a:t>
            </a:r>
            <a:r>
              <a:rPr lang="en-US" altLang="zh-TW" dirty="0" smtClean="0"/>
              <a:t>eth1 </a:t>
            </a:r>
            <a:r>
              <a:rPr lang="zh-TW" altLang="en-US" dirty="0" smtClean="0"/>
              <a:t>兩個介面，至於 </a:t>
            </a:r>
            <a:r>
              <a:rPr lang="en-US" altLang="zh-TW" dirty="0" smtClean="0"/>
              <a:t>lo </a:t>
            </a:r>
            <a:r>
              <a:rPr lang="zh-TW" altLang="en-US" dirty="0" smtClean="0"/>
              <a:t>是系統內設的遞迴網路，這是一定會有的咚咚，而且其 </a:t>
            </a:r>
            <a:r>
              <a:rPr lang="en-US" altLang="zh-TW" dirty="0" err="1" smtClean="0"/>
              <a:t>inet</a:t>
            </a:r>
            <a:r>
              <a:rPr lang="en-US" altLang="zh-TW" dirty="0" smtClean="0"/>
              <a:t> </a:t>
            </a:r>
            <a:r>
              <a:rPr lang="en-US" altLang="zh-TW" dirty="0" err="1" smtClean="0"/>
              <a:t>addr</a:t>
            </a:r>
            <a:r>
              <a:rPr lang="zh-TW" altLang="en-US" dirty="0" smtClean="0"/>
              <a:t>（</a:t>
            </a:r>
            <a:r>
              <a:rPr lang="en-US" altLang="zh-TW" dirty="0" smtClean="0"/>
              <a:t>IP</a:t>
            </a:r>
            <a:r>
              <a:rPr lang="zh-TW" altLang="en-US" dirty="0" smtClean="0"/>
              <a:t>）一定是 </a:t>
            </a:r>
            <a:r>
              <a:rPr lang="en-US" altLang="zh-TW" dirty="0" smtClean="0"/>
              <a:t>127.0.0.1</a:t>
            </a:r>
            <a:r>
              <a:rPr lang="zh-TW" altLang="en-US" dirty="0" smtClean="0"/>
              <a:t>！另外， </a:t>
            </a:r>
            <a:r>
              <a:rPr lang="en-US" altLang="zh-TW" dirty="0" smtClean="0"/>
              <a:t>ppp0 </a:t>
            </a:r>
            <a:r>
              <a:rPr lang="zh-TW" altLang="en-US" dirty="0" smtClean="0"/>
              <a:t>則是 </a:t>
            </a:r>
            <a:r>
              <a:rPr lang="en-US" altLang="zh-TW" dirty="0" smtClean="0"/>
              <a:t>ADSL </a:t>
            </a:r>
            <a:r>
              <a:rPr lang="zh-TW" altLang="en-US" dirty="0" smtClean="0"/>
              <a:t>撥接之後所產生的虛擬介面（對外的介面！）。在這個例子中，鳥哥使用了兩張網路卡， </a:t>
            </a:r>
            <a:r>
              <a:rPr lang="en-US" altLang="zh-TW" dirty="0" smtClean="0"/>
              <a:t>eth0 </a:t>
            </a:r>
            <a:r>
              <a:rPr lang="zh-TW" altLang="en-US" dirty="0" smtClean="0"/>
              <a:t>用在內部網路， </a:t>
            </a:r>
            <a:r>
              <a:rPr lang="en-US" altLang="zh-TW" dirty="0" smtClean="0"/>
              <a:t>eth1 </a:t>
            </a:r>
            <a:r>
              <a:rPr lang="zh-TW" altLang="en-US" dirty="0" smtClean="0"/>
              <a:t>用在 </a:t>
            </a:r>
            <a:r>
              <a:rPr lang="en-US" altLang="zh-TW" dirty="0" smtClean="0"/>
              <a:t>ADSL </a:t>
            </a:r>
            <a:r>
              <a:rPr lang="zh-TW" altLang="en-US" dirty="0" smtClean="0"/>
              <a:t>撥接，所以 </a:t>
            </a:r>
            <a:r>
              <a:rPr lang="en-US" altLang="zh-TW" dirty="0" smtClean="0"/>
              <a:t>eth1 </a:t>
            </a:r>
            <a:r>
              <a:rPr lang="zh-TW" altLang="en-US" dirty="0" smtClean="0"/>
              <a:t>就沒有 </a:t>
            </a:r>
            <a:r>
              <a:rPr lang="en-US" altLang="zh-TW" dirty="0" smtClean="0"/>
              <a:t>address</a:t>
            </a:r>
            <a:r>
              <a:rPr lang="zh-TW" altLang="en-US" dirty="0" smtClean="0"/>
              <a:t>。至於第一張網路卡的網路位址是虛擬的 </a:t>
            </a:r>
            <a:r>
              <a:rPr lang="en-US" altLang="zh-TW" dirty="0" smtClean="0"/>
              <a:t>192.168.1.2</a:t>
            </a:r>
            <a:r>
              <a:rPr lang="zh-TW" altLang="en-US" dirty="0" smtClean="0"/>
              <a:t>。而真正的對外聯繫是 </a:t>
            </a:r>
            <a:r>
              <a:rPr lang="en-US" altLang="zh-TW" dirty="0" smtClean="0"/>
              <a:t>ppp0 </a:t>
            </a:r>
            <a:r>
              <a:rPr lang="zh-TW" altLang="en-US" dirty="0" smtClean="0"/>
              <a:t>這一個撥接介面，其 </a:t>
            </a:r>
            <a:r>
              <a:rPr lang="en-US" altLang="zh-TW" dirty="0" smtClean="0"/>
              <a:t>internet </a:t>
            </a:r>
            <a:r>
              <a:rPr lang="zh-TW" altLang="en-US" dirty="0" smtClean="0"/>
              <a:t>是 </a:t>
            </a:r>
            <a:r>
              <a:rPr lang="en-US" altLang="zh-TW" dirty="0" smtClean="0"/>
              <a:t>211.74.249.38</a:t>
            </a:r>
            <a:r>
              <a:rPr lang="zh-TW" altLang="en-US" dirty="0" smtClean="0"/>
              <a:t>！</a:t>
            </a:r>
          </a:p>
          <a:p>
            <a:r>
              <a:rPr lang="en-US" altLang="zh-TW" dirty="0" smtClean="0"/>
              <a:t>route</a:t>
            </a:r>
          </a:p>
          <a:p>
            <a:r>
              <a:rPr lang="zh-TW" altLang="en-US" dirty="0" smtClean="0"/>
              <a:t>這是用來看你的網路通訊包傳送的路由情況的指令。由於通信包是藉由一個一個的路由表來傳遞的，所以觀察你的路由表，對於網路除錯（</a:t>
            </a:r>
            <a:r>
              <a:rPr lang="en-US" altLang="zh-TW" dirty="0" err="1" smtClean="0"/>
              <a:t>debuge</a:t>
            </a:r>
            <a:r>
              <a:rPr lang="zh-TW" altLang="en-US" dirty="0" smtClean="0"/>
              <a:t>）就很重要啦！</a:t>
            </a:r>
          </a:p>
          <a:p>
            <a:r>
              <a:rPr lang="zh-TW" altLang="en-US" dirty="0" smtClean="0"/>
              <a:t> </a:t>
            </a:r>
          </a:p>
          <a:p>
            <a:r>
              <a:rPr lang="en-US" altLang="zh-TW" dirty="0" smtClean="0"/>
              <a:t>[</a:t>
            </a:r>
            <a:r>
              <a:rPr lang="en-US" altLang="zh-TW" dirty="0" err="1" smtClean="0"/>
              <a:t>root@tsai</a:t>
            </a:r>
            <a:r>
              <a:rPr lang="en-US" altLang="zh-TW" dirty="0" smtClean="0"/>
              <a:t> /root]# route</a:t>
            </a:r>
          </a:p>
          <a:p>
            <a:r>
              <a:rPr lang="en-US" altLang="zh-TW" dirty="0" smtClean="0"/>
              <a:t>Kernel IP routing table</a:t>
            </a:r>
          </a:p>
          <a:p>
            <a:r>
              <a:rPr lang="en-US" altLang="zh-TW" dirty="0" smtClean="0"/>
              <a:t>Destination     Gateway         </a:t>
            </a:r>
            <a:r>
              <a:rPr lang="en-US" altLang="zh-TW" dirty="0" err="1" smtClean="0"/>
              <a:t>Genmask</a:t>
            </a:r>
            <a:r>
              <a:rPr lang="en-US" altLang="zh-TW" dirty="0" smtClean="0"/>
              <a:t>         Flags Metric Ref    Use </a:t>
            </a:r>
            <a:r>
              <a:rPr lang="en-US" altLang="zh-TW" dirty="0" err="1" smtClean="0"/>
              <a:t>Iface</a:t>
            </a:r>
            <a:endParaRPr lang="en-US" altLang="zh-TW" dirty="0" smtClean="0"/>
          </a:p>
          <a:p>
            <a:r>
              <a:rPr lang="en-US" altLang="zh-TW" dirty="0" smtClean="0"/>
              <a:t>192.168.1.2     *               255.255.255.255 UH    0      0        0 eth0</a:t>
            </a:r>
          </a:p>
          <a:p>
            <a:r>
              <a:rPr lang="en-US" altLang="zh-TW" dirty="0" smtClean="0"/>
              <a:t>172.16.11.8     *               255.255.255.255 UH    0      0        0 ppp0</a:t>
            </a:r>
          </a:p>
          <a:p>
            <a:r>
              <a:rPr lang="en-US" altLang="zh-TW" dirty="0" smtClean="0"/>
              <a:t>192.168.1.0     *               255.255.255.0   U     0      0        0 eth0</a:t>
            </a:r>
          </a:p>
          <a:p>
            <a:r>
              <a:rPr lang="en-US" altLang="zh-TW" dirty="0" smtClean="0"/>
              <a:t>127.0.0.0       *               255.0.0.0       U     0      0        0 lo</a:t>
            </a:r>
          </a:p>
          <a:p>
            <a:r>
              <a:rPr lang="en-US" altLang="zh-TW" dirty="0" smtClean="0"/>
              <a:t>default         172.16.11.8     0.0.0.0         UG    0      0        0 ppp0</a:t>
            </a:r>
          </a:p>
          <a:p>
            <a:r>
              <a:rPr lang="zh-TW" altLang="en-US" dirty="0" smtClean="0"/>
              <a:t>例如上表中，所有的通訊都是藉由 </a:t>
            </a:r>
            <a:r>
              <a:rPr lang="en-US" altLang="zh-TW" dirty="0" smtClean="0"/>
              <a:t>ppp0 </a:t>
            </a:r>
            <a:r>
              <a:rPr lang="zh-TW" altLang="en-US" dirty="0" smtClean="0"/>
              <a:t>這一個介面卡（</a:t>
            </a:r>
            <a:r>
              <a:rPr lang="en-US" altLang="zh-TW" dirty="0" err="1" smtClean="0"/>
              <a:t>Iface</a:t>
            </a:r>
            <a:r>
              <a:rPr lang="zh-TW" altLang="en-US" dirty="0" smtClean="0"/>
              <a:t>）並且其通訊閘（</a:t>
            </a:r>
            <a:r>
              <a:rPr lang="en-US" altLang="zh-TW" dirty="0" smtClean="0"/>
              <a:t>Gateway</a:t>
            </a:r>
            <a:r>
              <a:rPr lang="zh-TW" altLang="en-US" dirty="0" smtClean="0"/>
              <a:t>）為 </a:t>
            </a:r>
            <a:r>
              <a:rPr lang="en-US" altLang="zh-TW" dirty="0" smtClean="0"/>
              <a:t>172.16.11.8 </a:t>
            </a:r>
            <a:r>
              <a:rPr lang="zh-TW" altLang="en-US" dirty="0" smtClean="0"/>
              <a:t>這一個！另外，在虛擬 </a:t>
            </a:r>
            <a:r>
              <a:rPr lang="en-US" altLang="zh-TW" dirty="0" smtClean="0"/>
              <a:t>IP </a:t>
            </a:r>
            <a:r>
              <a:rPr lang="zh-TW" altLang="en-US" dirty="0" smtClean="0"/>
              <a:t>（內部網路）則是藉由 </a:t>
            </a:r>
            <a:r>
              <a:rPr lang="en-US" altLang="zh-TW" dirty="0" smtClean="0"/>
              <a:t>eth0 </a:t>
            </a:r>
            <a:r>
              <a:rPr lang="zh-TW" altLang="en-US" dirty="0" smtClean="0"/>
              <a:t>（</a:t>
            </a:r>
            <a:r>
              <a:rPr lang="en-US" altLang="zh-TW" dirty="0" smtClean="0"/>
              <a:t>192.168.1.2</a:t>
            </a:r>
            <a:r>
              <a:rPr lang="zh-TW" altLang="en-US" dirty="0" smtClean="0"/>
              <a:t>）這一塊網卡來連線的！</a:t>
            </a:r>
          </a:p>
          <a:p>
            <a:r>
              <a:rPr lang="zh-TW" altLang="en-US" dirty="0" smtClean="0"/>
              <a:t>另外，你也可以使用 </a:t>
            </a:r>
            <a:r>
              <a:rPr lang="en-US" altLang="zh-TW" dirty="0" smtClean="0"/>
              <a:t>route </a:t>
            </a:r>
            <a:r>
              <a:rPr lang="zh-TW" altLang="en-US" dirty="0" smtClean="0"/>
              <a:t>來加入你的路由表，假如你要將一個網路為 </a:t>
            </a:r>
            <a:r>
              <a:rPr lang="en-US" altLang="zh-TW" dirty="0" smtClean="0"/>
              <a:t>192.56.76.XXX </a:t>
            </a:r>
            <a:r>
              <a:rPr lang="zh-TW" altLang="en-US" dirty="0" smtClean="0"/>
              <a:t>且子網路為 </a:t>
            </a:r>
            <a:r>
              <a:rPr lang="en-US" altLang="zh-TW" dirty="0" smtClean="0"/>
              <a:t>255.255.255.0 </a:t>
            </a:r>
            <a:r>
              <a:rPr lang="zh-TW" altLang="en-US" dirty="0" smtClean="0"/>
              <a:t>的位置加入你的 </a:t>
            </a:r>
            <a:r>
              <a:rPr lang="en-US" altLang="zh-TW" dirty="0" smtClean="0"/>
              <a:t>eth0 </a:t>
            </a:r>
            <a:r>
              <a:rPr lang="zh-TW" altLang="en-US" dirty="0" smtClean="0"/>
              <a:t>這個網路卡的連線處理中，就可以使用如下的語法：</a:t>
            </a:r>
          </a:p>
          <a:p>
            <a:r>
              <a:rPr lang="zh-TW" altLang="en-US" dirty="0" smtClean="0"/>
              <a:t> </a:t>
            </a:r>
          </a:p>
          <a:p>
            <a:endParaRPr lang="zh-TW" altLang="en-US" dirty="0" smtClean="0"/>
          </a:p>
          <a:p>
            <a:r>
              <a:rPr lang="en-US" altLang="zh-TW" dirty="0" smtClean="0"/>
              <a:t>[</a:t>
            </a:r>
            <a:r>
              <a:rPr lang="en-US" altLang="zh-TW" dirty="0" err="1" smtClean="0"/>
              <a:t>root@tsai</a:t>
            </a:r>
            <a:r>
              <a:rPr lang="en-US" altLang="zh-TW" dirty="0" smtClean="0"/>
              <a:t> /root]# route add -net 192.56.76.0 </a:t>
            </a:r>
            <a:r>
              <a:rPr lang="en-US" altLang="zh-TW" dirty="0" err="1" smtClean="0"/>
              <a:t>netmask</a:t>
            </a:r>
            <a:r>
              <a:rPr lang="en-US" altLang="zh-TW" dirty="0" smtClean="0"/>
              <a:t> 255.255.255.0 dev eth0</a:t>
            </a:r>
          </a:p>
          <a:p>
            <a:r>
              <a:rPr lang="en-US" altLang="zh-TW" dirty="0" err="1" smtClean="0"/>
              <a:t>netstat</a:t>
            </a:r>
            <a:endParaRPr lang="en-US" altLang="zh-TW" dirty="0" smtClean="0"/>
          </a:p>
          <a:p>
            <a:r>
              <a:rPr lang="zh-TW" altLang="en-US" dirty="0" smtClean="0"/>
              <a:t>這也是用來觀察網路狀況的指令。</a:t>
            </a:r>
          </a:p>
          <a:p>
            <a:r>
              <a:rPr lang="zh-TW" altLang="en-US" dirty="0" smtClean="0"/>
              <a:t> </a:t>
            </a:r>
          </a:p>
          <a:p>
            <a:r>
              <a:rPr lang="en-US" altLang="zh-TW" dirty="0" smtClean="0"/>
              <a:t>[</a:t>
            </a:r>
            <a:r>
              <a:rPr lang="en-US" altLang="zh-TW" dirty="0" err="1" smtClean="0"/>
              <a:t>root@tsai</a:t>
            </a:r>
            <a:r>
              <a:rPr lang="en-US" altLang="zh-TW" dirty="0" smtClean="0"/>
              <a:t> /root]# </a:t>
            </a:r>
            <a:r>
              <a:rPr lang="en-US" altLang="zh-TW" dirty="0" err="1" smtClean="0"/>
              <a:t>netstat</a:t>
            </a:r>
            <a:endParaRPr lang="en-US" altLang="zh-TW" dirty="0" smtClean="0"/>
          </a:p>
          <a:p>
            <a:r>
              <a:rPr lang="en-US" altLang="zh-TW" dirty="0" smtClean="0"/>
              <a:t>Active Internet connections (w/o servers)</a:t>
            </a:r>
          </a:p>
          <a:p>
            <a:r>
              <a:rPr lang="en-US" altLang="zh-TW" dirty="0" smtClean="0"/>
              <a:t>Proto </a:t>
            </a:r>
            <a:r>
              <a:rPr lang="en-US" altLang="zh-TW" dirty="0" err="1" smtClean="0"/>
              <a:t>Recv</a:t>
            </a:r>
            <a:r>
              <a:rPr lang="en-US" altLang="zh-TW" dirty="0" smtClean="0"/>
              <a:t>-Q Send-Q Local Address           Foreign Address         State</a:t>
            </a:r>
          </a:p>
          <a:p>
            <a:r>
              <a:rPr lang="en-US" altLang="zh-TW" dirty="0" err="1" smtClean="0"/>
              <a:t>tcp</a:t>
            </a:r>
            <a:r>
              <a:rPr lang="en-US" altLang="zh-TW" dirty="0" smtClean="0"/>
              <a:t>        0    126 swks249-38.adsl.:telnet 192.168.1.15:1341     ESTABLISHED</a:t>
            </a:r>
          </a:p>
          <a:p>
            <a:r>
              <a:rPr lang="en-US" altLang="zh-TW" dirty="0" smtClean="0"/>
              <a:t>Active UNIX domain sockets (w/o servers)</a:t>
            </a:r>
          </a:p>
          <a:p>
            <a:r>
              <a:rPr lang="en-US" altLang="zh-TW" dirty="0" smtClean="0"/>
              <a:t>Proto </a:t>
            </a:r>
            <a:r>
              <a:rPr lang="en-US" altLang="zh-TW" dirty="0" err="1" smtClean="0"/>
              <a:t>RefCnt</a:t>
            </a:r>
            <a:r>
              <a:rPr lang="en-US" altLang="zh-TW" dirty="0" smtClean="0"/>
              <a:t> Flags       Type       State         I-Node Path</a:t>
            </a:r>
          </a:p>
          <a:p>
            <a:r>
              <a:rPr lang="en-US" altLang="zh-TW" dirty="0" err="1" smtClean="0"/>
              <a:t>unix</a:t>
            </a:r>
            <a:r>
              <a:rPr lang="en-US" altLang="zh-TW" dirty="0" smtClean="0"/>
              <a:t>  2      [ ]         DGRAM                    87643  /dev/log</a:t>
            </a:r>
          </a:p>
          <a:p>
            <a:r>
              <a:rPr lang="en-US" altLang="zh-TW" dirty="0" err="1" smtClean="0"/>
              <a:t>unix</a:t>
            </a:r>
            <a:r>
              <a:rPr lang="en-US" altLang="zh-TW" dirty="0" smtClean="0"/>
              <a:t>  0      [ ]         STREAM     CONNECTED     116    @00000012</a:t>
            </a:r>
          </a:p>
          <a:p>
            <a:r>
              <a:rPr lang="zh-TW" altLang="en-US" dirty="0" smtClean="0"/>
              <a:t>在上表黃色的部分，由於鳥哥是在另一部電腦連線進入的，所以網路位址就會不同囉！</a:t>
            </a:r>
          </a:p>
          <a:p>
            <a:r>
              <a:rPr lang="en-US" altLang="zh-TW" dirty="0" smtClean="0"/>
              <a:t>hostname</a:t>
            </a:r>
          </a:p>
          <a:p>
            <a:r>
              <a:rPr lang="zh-TW" altLang="en-US" dirty="0" smtClean="0"/>
              <a:t>這只是用來觀看你的主機名稱而已。</a:t>
            </a:r>
          </a:p>
          <a:p>
            <a:r>
              <a:rPr lang="zh-TW" altLang="en-US" dirty="0" smtClean="0"/>
              <a:t> </a:t>
            </a:r>
          </a:p>
          <a:p>
            <a:r>
              <a:rPr lang="en-US" altLang="zh-TW" dirty="0" smtClean="0"/>
              <a:t>[</a:t>
            </a:r>
            <a:r>
              <a:rPr lang="en-US" altLang="zh-TW" dirty="0" err="1" smtClean="0"/>
              <a:t>root@tsai</a:t>
            </a:r>
            <a:r>
              <a:rPr lang="en-US" altLang="zh-TW" dirty="0" smtClean="0"/>
              <a:t> /root]# hostname</a:t>
            </a:r>
          </a:p>
          <a:p>
            <a:r>
              <a:rPr lang="en-US" altLang="zh-TW" dirty="0" smtClean="0"/>
              <a:t>tsai.adsldns.org</a:t>
            </a:r>
          </a:p>
          <a:p>
            <a:r>
              <a:rPr lang="en-US" altLang="zh-TW" dirty="0" smtClean="0"/>
              <a:t>ping</a:t>
            </a:r>
          </a:p>
          <a:p>
            <a:r>
              <a:rPr lang="zh-TW" altLang="en-US" dirty="0" smtClean="0"/>
              <a:t>這是用來察看對方網路是否有動作的指令，這個指令亦可以在 </a:t>
            </a:r>
            <a:r>
              <a:rPr lang="en-US" altLang="zh-TW" dirty="0" smtClean="0"/>
              <a:t>windows </a:t>
            </a:r>
            <a:r>
              <a:rPr lang="zh-TW" altLang="en-US" dirty="0" smtClean="0"/>
              <a:t>上面執行！</a:t>
            </a:r>
          </a:p>
          <a:p>
            <a:r>
              <a:rPr lang="zh-TW" altLang="en-US" dirty="0" smtClean="0"/>
              <a:t> </a:t>
            </a:r>
          </a:p>
          <a:p>
            <a:r>
              <a:rPr lang="en-US" altLang="zh-TW" dirty="0" smtClean="0"/>
              <a:t>[</a:t>
            </a:r>
            <a:r>
              <a:rPr lang="en-US" altLang="zh-TW" dirty="0" err="1" smtClean="0"/>
              <a:t>root@tsai</a:t>
            </a:r>
            <a:r>
              <a:rPr lang="en-US" altLang="zh-TW" dirty="0" smtClean="0"/>
              <a:t> /root]# ping www.kimo.com.tw</a:t>
            </a:r>
          </a:p>
          <a:p>
            <a:r>
              <a:rPr lang="en-US" altLang="zh-TW" dirty="0" smtClean="0"/>
              <a:t>PING www.kimo.com.tw (202.1.237.21) from 211.74.249.38 : 56(84) bytes of data.</a:t>
            </a:r>
          </a:p>
          <a:p>
            <a:r>
              <a:rPr lang="en-US" altLang="zh-TW" dirty="0" smtClean="0"/>
              <a:t>64 bytes from 202.1.237.21: </a:t>
            </a:r>
            <a:r>
              <a:rPr lang="en-US" altLang="zh-TW" dirty="0" err="1" smtClean="0"/>
              <a:t>icmp_seq</a:t>
            </a:r>
            <a:r>
              <a:rPr lang="en-US" altLang="zh-TW" dirty="0" smtClean="0"/>
              <a:t>=0 </a:t>
            </a:r>
            <a:r>
              <a:rPr lang="en-US" altLang="zh-TW" dirty="0" err="1" smtClean="0"/>
              <a:t>ttl</a:t>
            </a:r>
            <a:r>
              <a:rPr lang="en-US" altLang="zh-TW" dirty="0" smtClean="0"/>
              <a:t>=245 time=56.7 </a:t>
            </a:r>
            <a:r>
              <a:rPr lang="en-US" altLang="zh-TW" dirty="0" err="1" smtClean="0"/>
              <a:t>ms</a:t>
            </a:r>
            <a:endParaRPr lang="en-US" altLang="zh-TW" dirty="0" smtClean="0"/>
          </a:p>
          <a:p>
            <a:r>
              <a:rPr lang="en-US" altLang="zh-TW" dirty="0" smtClean="0"/>
              <a:t>64 bytes from 202.1.237.21: </a:t>
            </a:r>
            <a:r>
              <a:rPr lang="en-US" altLang="zh-TW" dirty="0" err="1" smtClean="0"/>
              <a:t>icmp_seq</a:t>
            </a:r>
            <a:r>
              <a:rPr lang="en-US" altLang="zh-TW" dirty="0" smtClean="0"/>
              <a:t>=1 </a:t>
            </a:r>
            <a:r>
              <a:rPr lang="en-US" altLang="zh-TW" dirty="0" err="1" smtClean="0"/>
              <a:t>ttl</a:t>
            </a:r>
            <a:r>
              <a:rPr lang="en-US" altLang="zh-TW" dirty="0" smtClean="0"/>
              <a:t>=245 time=58.0 </a:t>
            </a:r>
            <a:r>
              <a:rPr lang="en-US" altLang="zh-TW" dirty="0" err="1" smtClean="0"/>
              <a:t>ms</a:t>
            </a:r>
            <a:endParaRPr lang="en-US" altLang="zh-TW" dirty="0" smtClean="0"/>
          </a:p>
          <a:p>
            <a:r>
              <a:rPr lang="en-US" altLang="zh-TW" dirty="0" smtClean="0"/>
              <a:t>64 bytes from 202.1.237.21: </a:t>
            </a:r>
            <a:r>
              <a:rPr lang="en-US" altLang="zh-TW" dirty="0" err="1" smtClean="0"/>
              <a:t>icmp_seq</a:t>
            </a:r>
            <a:r>
              <a:rPr lang="en-US" altLang="zh-TW" dirty="0" smtClean="0"/>
              <a:t>=2 </a:t>
            </a:r>
            <a:r>
              <a:rPr lang="en-US" altLang="zh-TW" dirty="0" err="1" smtClean="0"/>
              <a:t>ttl</a:t>
            </a:r>
            <a:r>
              <a:rPr lang="en-US" altLang="zh-TW" dirty="0" smtClean="0"/>
              <a:t>=245 time=58.7 </a:t>
            </a:r>
            <a:r>
              <a:rPr lang="en-US" altLang="zh-TW" dirty="0" err="1" smtClean="0"/>
              <a:t>ms</a:t>
            </a:r>
            <a:endParaRPr lang="en-US" altLang="zh-TW" dirty="0" smtClean="0"/>
          </a:p>
          <a:p>
            <a:r>
              <a:rPr lang="en-US" altLang="zh-TW" dirty="0" smtClean="0"/>
              <a:t>64 bytes from 202.1.237.21: </a:t>
            </a:r>
            <a:r>
              <a:rPr lang="en-US" altLang="zh-TW" dirty="0" err="1" smtClean="0"/>
              <a:t>icmp_seq</a:t>
            </a:r>
            <a:r>
              <a:rPr lang="en-US" altLang="zh-TW" dirty="0" smtClean="0"/>
              <a:t>=3 </a:t>
            </a:r>
            <a:r>
              <a:rPr lang="en-US" altLang="zh-TW" dirty="0" err="1" smtClean="0"/>
              <a:t>ttl</a:t>
            </a:r>
            <a:r>
              <a:rPr lang="en-US" altLang="zh-TW" dirty="0" smtClean="0"/>
              <a:t>=245 time=52.0 </a:t>
            </a:r>
            <a:r>
              <a:rPr lang="en-US" altLang="zh-TW" dirty="0" err="1" smtClean="0"/>
              <a:t>ms</a:t>
            </a:r>
            <a:endParaRPr lang="en-US" altLang="zh-TW" dirty="0" smtClean="0"/>
          </a:p>
          <a:p>
            <a:r>
              <a:rPr lang="en-US" altLang="zh-TW" dirty="0" smtClean="0"/>
              <a:t>64 bytes from 202.1.237.21: </a:t>
            </a:r>
            <a:r>
              <a:rPr lang="en-US" altLang="zh-TW" dirty="0" err="1" smtClean="0"/>
              <a:t>icmp_seq</a:t>
            </a:r>
            <a:r>
              <a:rPr lang="en-US" altLang="zh-TW" dirty="0" smtClean="0"/>
              <a:t>=4 </a:t>
            </a:r>
            <a:r>
              <a:rPr lang="en-US" altLang="zh-TW" dirty="0" err="1" smtClean="0"/>
              <a:t>ttl</a:t>
            </a:r>
            <a:r>
              <a:rPr lang="en-US" altLang="zh-TW" dirty="0" smtClean="0"/>
              <a:t>=245 time=72.2 </a:t>
            </a:r>
            <a:r>
              <a:rPr lang="en-US" altLang="zh-TW" dirty="0" err="1" smtClean="0"/>
              <a:t>ms</a:t>
            </a:r>
            <a:endParaRPr lang="en-US" altLang="zh-TW" dirty="0" smtClean="0"/>
          </a:p>
          <a:p>
            <a:r>
              <a:rPr lang="en-US" altLang="zh-TW" dirty="0" smtClean="0"/>
              <a:t>--- www.kimo.com.tw ping statistics ---</a:t>
            </a:r>
          </a:p>
          <a:p>
            <a:r>
              <a:rPr lang="en-US" altLang="zh-TW" dirty="0" smtClean="0"/>
              <a:t>5 packets transmitted, 5 packets received, 0% packet loss</a:t>
            </a:r>
          </a:p>
          <a:p>
            <a:r>
              <a:rPr lang="en-US" altLang="zh-TW" dirty="0" smtClean="0"/>
              <a:t>round-trip min/</a:t>
            </a:r>
            <a:r>
              <a:rPr lang="en-US" altLang="zh-TW" dirty="0" err="1" smtClean="0"/>
              <a:t>avg</a:t>
            </a:r>
            <a:r>
              <a:rPr lang="en-US" altLang="zh-TW" dirty="0" smtClean="0"/>
              <a:t>/max = 52.0/59.5/72.2 </a:t>
            </a:r>
            <a:r>
              <a:rPr lang="en-US" altLang="zh-TW" dirty="0" err="1" smtClean="0"/>
              <a:t>ms</a:t>
            </a:r>
            <a:endParaRPr lang="en-US" altLang="zh-TW" dirty="0" smtClean="0"/>
          </a:p>
          <a:p>
            <a:r>
              <a:rPr lang="zh-TW" altLang="en-US" dirty="0" smtClean="0"/>
              <a:t>例如上表中，我們去觀察 </a:t>
            </a:r>
            <a:r>
              <a:rPr lang="en-US" altLang="zh-TW" dirty="0" smtClean="0"/>
              <a:t>www.kimo.com.tw </a:t>
            </a:r>
            <a:r>
              <a:rPr lang="zh-TW" altLang="en-US" dirty="0" smtClean="0"/>
              <a:t>是否有啟動，看每一列的最後一行，會告訴你訊息回應的時間大約是 </a:t>
            </a:r>
            <a:r>
              <a:rPr lang="en-US" altLang="zh-TW" dirty="0" smtClean="0"/>
              <a:t>56ms</a:t>
            </a:r>
            <a:r>
              <a:rPr lang="zh-TW" altLang="en-US" dirty="0" smtClean="0"/>
              <a:t>！（</a:t>
            </a:r>
            <a:r>
              <a:rPr lang="en-US" altLang="zh-TW" dirty="0" smtClean="0"/>
              <a:t>10-3 sec.</a:t>
            </a:r>
            <a:r>
              <a:rPr lang="zh-TW" altLang="en-US" dirty="0" smtClean="0"/>
              <a:t>）</a:t>
            </a:r>
          </a:p>
          <a:p>
            <a:r>
              <a:rPr lang="en-US" altLang="zh-TW" dirty="0" err="1" smtClean="0"/>
              <a:t>nslookup</a:t>
            </a:r>
            <a:endParaRPr lang="en-US" altLang="zh-TW" dirty="0" smtClean="0"/>
          </a:p>
          <a:p>
            <a:r>
              <a:rPr lang="zh-TW" altLang="en-US" dirty="0" smtClean="0"/>
              <a:t>這是用來查詢或反查詢 </a:t>
            </a:r>
            <a:r>
              <a:rPr lang="en-US" altLang="zh-TW" dirty="0" smtClean="0"/>
              <a:t>DNS </a:t>
            </a:r>
            <a:r>
              <a:rPr lang="zh-TW" altLang="en-US" dirty="0" smtClean="0"/>
              <a:t>的指令！例如我們要知道 奇摩 的網路位址，則可以如此查詢：</a:t>
            </a:r>
          </a:p>
          <a:p>
            <a:r>
              <a:rPr lang="zh-TW" altLang="en-US" dirty="0" smtClean="0"/>
              <a:t> </a:t>
            </a:r>
          </a:p>
          <a:p>
            <a:r>
              <a:rPr lang="en-US" altLang="zh-TW" dirty="0" smtClean="0"/>
              <a:t>[</a:t>
            </a:r>
            <a:r>
              <a:rPr lang="en-US" altLang="zh-TW" dirty="0" err="1" smtClean="0"/>
              <a:t>root@tsai</a:t>
            </a:r>
            <a:r>
              <a:rPr lang="en-US" altLang="zh-TW" dirty="0" smtClean="0"/>
              <a:t> /root]# </a:t>
            </a:r>
            <a:r>
              <a:rPr lang="en-US" altLang="zh-TW" dirty="0" err="1" smtClean="0"/>
              <a:t>nslookup</a:t>
            </a:r>
            <a:r>
              <a:rPr lang="en-US" altLang="zh-TW" dirty="0" smtClean="0"/>
              <a:t> www.kimo.com.tw</a:t>
            </a:r>
          </a:p>
          <a:p>
            <a:r>
              <a:rPr lang="en-US" altLang="zh-TW" dirty="0" smtClean="0"/>
              <a:t>Server:  ksdns.seed.net.tw</a:t>
            </a:r>
          </a:p>
          <a:p>
            <a:r>
              <a:rPr lang="en-US" altLang="zh-TW" dirty="0" smtClean="0"/>
              <a:t>Address:  139.175.10.20</a:t>
            </a:r>
          </a:p>
          <a:p>
            <a:r>
              <a:rPr lang="en-US" altLang="zh-TW" dirty="0" smtClean="0"/>
              <a:t>Non-authoritative answer:</a:t>
            </a:r>
          </a:p>
          <a:p>
            <a:r>
              <a:rPr lang="en-US" altLang="zh-TW" dirty="0" smtClean="0"/>
              <a:t>Name:    www.kimo.com.tw</a:t>
            </a:r>
          </a:p>
          <a:p>
            <a:r>
              <a:rPr lang="en-US" altLang="zh-TW" dirty="0" smtClean="0"/>
              <a:t>Address:  202.1.237.21</a:t>
            </a:r>
          </a:p>
          <a:p>
            <a:endParaRPr lang="en-US" altLang="zh-TW" dirty="0" smtClean="0"/>
          </a:p>
          <a:p>
            <a:r>
              <a:rPr lang="zh-TW" altLang="en-US" dirty="0" smtClean="0"/>
              <a:t>系統會告訴你，我們使用的 </a:t>
            </a:r>
            <a:r>
              <a:rPr lang="en-US" altLang="zh-TW" dirty="0" smtClean="0"/>
              <a:t>DNS server </a:t>
            </a:r>
            <a:r>
              <a:rPr lang="zh-TW" altLang="en-US" dirty="0" smtClean="0"/>
              <a:t>是 </a:t>
            </a:r>
            <a:r>
              <a:rPr lang="en-US" altLang="zh-TW" dirty="0" smtClean="0"/>
              <a:t>ksdns.seed.net.tw</a:t>
            </a:r>
            <a:r>
              <a:rPr lang="zh-TW" altLang="en-US" dirty="0" smtClean="0"/>
              <a:t>，而查詢到的網址是 </a:t>
            </a:r>
            <a:r>
              <a:rPr lang="en-US" altLang="zh-TW" dirty="0" smtClean="0"/>
              <a:t>202.1.237.21</a:t>
            </a:r>
            <a:r>
              <a:rPr lang="zh-TW" altLang="en-US" dirty="0" smtClean="0"/>
              <a:t>。如果需要更詳細的查詢，可以用下面的方式來查！</a:t>
            </a:r>
          </a:p>
          <a:p>
            <a:r>
              <a:rPr lang="zh-TW" altLang="en-US" dirty="0" smtClean="0"/>
              <a:t> </a:t>
            </a:r>
          </a:p>
          <a:p>
            <a:r>
              <a:rPr lang="en-US" altLang="zh-TW" dirty="0" smtClean="0"/>
              <a:t>[</a:t>
            </a:r>
            <a:r>
              <a:rPr lang="en-US" altLang="zh-TW" dirty="0" err="1" smtClean="0"/>
              <a:t>root@tsai</a:t>
            </a:r>
            <a:r>
              <a:rPr lang="en-US" altLang="zh-TW" dirty="0" smtClean="0"/>
              <a:t> /root]# </a:t>
            </a:r>
            <a:r>
              <a:rPr lang="en-US" altLang="zh-TW" dirty="0" err="1" smtClean="0"/>
              <a:t>nslookup</a:t>
            </a:r>
            <a:endParaRPr lang="en-US" altLang="zh-TW" dirty="0" smtClean="0"/>
          </a:p>
          <a:p>
            <a:r>
              <a:rPr lang="en-US" altLang="zh-TW" dirty="0" smtClean="0"/>
              <a:t>Default Server:  ksdns.seed.net.tw</a:t>
            </a:r>
          </a:p>
          <a:p>
            <a:r>
              <a:rPr lang="en-US" altLang="zh-TW" dirty="0" smtClean="0"/>
              <a:t>Address:  139.175.10.20</a:t>
            </a:r>
          </a:p>
          <a:p>
            <a:r>
              <a:rPr lang="en-US" altLang="zh-TW" dirty="0" smtClean="0"/>
              <a:t>&gt; set type=any            &lt;==</a:t>
            </a:r>
            <a:r>
              <a:rPr lang="zh-TW" altLang="en-US" dirty="0" smtClean="0"/>
              <a:t>告訴系統我們要詳細的資料！</a:t>
            </a:r>
          </a:p>
          <a:p>
            <a:r>
              <a:rPr lang="en-US" altLang="zh-TW" dirty="0" smtClean="0"/>
              <a:t>&gt; www.kimo.com.tw</a:t>
            </a:r>
          </a:p>
          <a:p>
            <a:r>
              <a:rPr lang="en-US" altLang="zh-TW" dirty="0" smtClean="0"/>
              <a:t>Server:  ksdns.seed.net.tw</a:t>
            </a:r>
          </a:p>
          <a:p>
            <a:r>
              <a:rPr lang="en-US" altLang="zh-TW" dirty="0" smtClean="0"/>
              <a:t>Address:  139.175.10.20</a:t>
            </a:r>
          </a:p>
          <a:p>
            <a:endParaRPr lang="en-US" altLang="zh-TW" dirty="0" smtClean="0"/>
          </a:p>
          <a:p>
            <a:r>
              <a:rPr lang="en-US" altLang="zh-TW" dirty="0" smtClean="0"/>
              <a:t>Non-authoritative answer:</a:t>
            </a:r>
          </a:p>
          <a:p>
            <a:r>
              <a:rPr lang="en-US" altLang="zh-TW" dirty="0" smtClean="0"/>
              <a:t>www.kimo.com.tw internet address = 202.1.237.21</a:t>
            </a:r>
          </a:p>
          <a:p>
            <a:endParaRPr lang="en-US" altLang="zh-TW" dirty="0" smtClean="0"/>
          </a:p>
          <a:p>
            <a:r>
              <a:rPr lang="en-US" altLang="zh-TW" dirty="0" smtClean="0"/>
              <a:t>Authoritative answers can be found from:</a:t>
            </a:r>
          </a:p>
          <a:p>
            <a:r>
              <a:rPr lang="en-US" altLang="zh-TW" dirty="0" smtClean="0"/>
              <a:t>kimo.com.tw     </a:t>
            </a:r>
            <a:r>
              <a:rPr lang="en-US" altLang="zh-TW" dirty="0" err="1" smtClean="0"/>
              <a:t>nameserver</a:t>
            </a:r>
            <a:r>
              <a:rPr lang="en-US" altLang="zh-TW" dirty="0" smtClean="0"/>
              <a:t> = ns1.kimo.com.tw</a:t>
            </a:r>
          </a:p>
          <a:p>
            <a:r>
              <a:rPr lang="en-US" altLang="zh-TW" dirty="0" smtClean="0"/>
              <a:t>kimo.com.tw     </a:t>
            </a:r>
            <a:r>
              <a:rPr lang="en-US" altLang="zh-TW" dirty="0" err="1" smtClean="0"/>
              <a:t>nameserver</a:t>
            </a:r>
            <a:r>
              <a:rPr lang="en-US" altLang="zh-TW" dirty="0" smtClean="0"/>
              <a:t> = ns1.yahoo.com</a:t>
            </a:r>
          </a:p>
          <a:p>
            <a:r>
              <a:rPr lang="en-US" altLang="zh-TW" dirty="0" smtClean="0"/>
              <a:t>kimo.com.tw     </a:t>
            </a:r>
            <a:r>
              <a:rPr lang="en-US" altLang="zh-TW" dirty="0" err="1" smtClean="0"/>
              <a:t>nameserver</a:t>
            </a:r>
            <a:r>
              <a:rPr lang="en-US" altLang="zh-TW" dirty="0" smtClean="0"/>
              <a:t> = ns3.europe.yahoo.com</a:t>
            </a:r>
          </a:p>
          <a:p>
            <a:r>
              <a:rPr lang="en-US" altLang="zh-TW" dirty="0" smtClean="0"/>
              <a:t>kimo.com.tw     </a:t>
            </a:r>
            <a:r>
              <a:rPr lang="en-US" altLang="zh-TW" dirty="0" err="1" smtClean="0"/>
              <a:t>nameserver</a:t>
            </a:r>
            <a:r>
              <a:rPr lang="en-US" altLang="zh-TW" dirty="0" smtClean="0"/>
              <a:t> = ns5.dcx.yahoo.com</a:t>
            </a:r>
          </a:p>
          <a:p>
            <a:r>
              <a:rPr lang="en-US" altLang="zh-TW" dirty="0" smtClean="0"/>
              <a:t>ns1.kimo.com.tw internet address = 210.59.144.1</a:t>
            </a:r>
          </a:p>
          <a:p>
            <a:r>
              <a:rPr lang="en-US" altLang="zh-TW" dirty="0" smtClean="0"/>
              <a:t>ns1.yahoo.com   internet address = 204.71.200.33</a:t>
            </a:r>
          </a:p>
          <a:p>
            <a:r>
              <a:rPr lang="en-US" altLang="zh-TW" dirty="0" smtClean="0"/>
              <a:t>ns3.europe.yahoo.com    internet address = 217.12.4.71</a:t>
            </a:r>
          </a:p>
          <a:p>
            <a:r>
              <a:rPr lang="en-US" altLang="zh-TW" dirty="0" smtClean="0"/>
              <a:t>ns5.dcx.yahoo.com       internet address = 216.32.74.10</a:t>
            </a:r>
          </a:p>
          <a:p>
            <a:endParaRPr lang="en-US" altLang="zh-TW" dirty="0" smtClean="0"/>
          </a:p>
          <a:p>
            <a:r>
              <a:rPr lang="en-US" altLang="zh-TW" dirty="0" err="1" smtClean="0"/>
              <a:t>grep</a:t>
            </a:r>
            <a:endParaRPr lang="en-US" altLang="zh-TW" dirty="0" smtClean="0"/>
          </a:p>
          <a:p>
            <a:r>
              <a:rPr lang="zh-TW" altLang="en-US" dirty="0" smtClean="0"/>
              <a:t>這是用來搜尋某些特定字元的指令。例如使用 </a:t>
            </a:r>
            <a:r>
              <a:rPr lang="en-US" altLang="zh-TW" dirty="0" err="1" smtClean="0"/>
              <a:t>ps</a:t>
            </a:r>
            <a:r>
              <a:rPr lang="en-US" altLang="zh-TW" dirty="0" smtClean="0"/>
              <a:t> -aux </a:t>
            </a:r>
            <a:r>
              <a:rPr lang="zh-TW" altLang="en-US" dirty="0" smtClean="0"/>
              <a:t>查詢系統服務時，我們只需要知道 </a:t>
            </a:r>
            <a:r>
              <a:rPr lang="en-US" altLang="zh-TW" dirty="0" err="1" smtClean="0"/>
              <a:t>sendmail</a:t>
            </a:r>
            <a:r>
              <a:rPr lang="en-US" altLang="zh-TW" dirty="0" smtClean="0"/>
              <a:t> </a:t>
            </a:r>
            <a:r>
              <a:rPr lang="zh-TW" altLang="en-US" dirty="0" smtClean="0"/>
              <a:t>是否有動作，則可以使用管線指令</a:t>
            </a:r>
            <a:r>
              <a:rPr lang="en-US" altLang="zh-TW" dirty="0" smtClean="0"/>
              <a:t>『|』</a:t>
            </a:r>
            <a:r>
              <a:rPr lang="zh-TW" altLang="en-US" dirty="0" smtClean="0"/>
              <a:t>來加入 </a:t>
            </a:r>
            <a:r>
              <a:rPr lang="en-US" altLang="zh-TW" dirty="0" err="1" smtClean="0"/>
              <a:t>grep</a:t>
            </a:r>
            <a:r>
              <a:rPr lang="en-US" altLang="zh-TW" dirty="0" smtClean="0"/>
              <a:t> </a:t>
            </a:r>
            <a:r>
              <a:rPr lang="zh-TW" altLang="en-US" dirty="0" smtClean="0"/>
              <a:t>這個指令同時運作。</a:t>
            </a:r>
          </a:p>
          <a:p>
            <a:r>
              <a:rPr lang="zh-TW" altLang="en-US" dirty="0" smtClean="0"/>
              <a:t> </a:t>
            </a:r>
          </a:p>
          <a:p>
            <a:r>
              <a:rPr lang="en-US" altLang="zh-TW" dirty="0" smtClean="0"/>
              <a:t>[</a:t>
            </a:r>
            <a:r>
              <a:rPr lang="en-US" altLang="zh-TW" dirty="0" err="1" smtClean="0"/>
              <a:t>root@tsai</a:t>
            </a:r>
            <a:r>
              <a:rPr lang="en-US" altLang="zh-TW" dirty="0" smtClean="0"/>
              <a:t> /root]# </a:t>
            </a:r>
            <a:r>
              <a:rPr lang="en-US" altLang="zh-TW" dirty="0" err="1" smtClean="0"/>
              <a:t>ps</a:t>
            </a:r>
            <a:r>
              <a:rPr lang="en-US" altLang="zh-TW" dirty="0" smtClean="0"/>
              <a:t> -</a:t>
            </a:r>
            <a:r>
              <a:rPr lang="en-US" altLang="zh-TW" dirty="0" err="1" smtClean="0"/>
              <a:t>aux|grep</a:t>
            </a:r>
            <a:r>
              <a:rPr lang="en-US" altLang="zh-TW" dirty="0" smtClean="0"/>
              <a:t> </a:t>
            </a:r>
            <a:r>
              <a:rPr lang="en-US" altLang="zh-TW" dirty="0" err="1" smtClean="0"/>
              <a:t>sendmail</a:t>
            </a:r>
            <a:endParaRPr lang="en-US" altLang="zh-TW" dirty="0" smtClean="0"/>
          </a:p>
          <a:p>
            <a:r>
              <a:rPr lang="en-US" altLang="zh-TW" dirty="0" smtClean="0"/>
              <a:t>root       443  0.0  1.0  2092  660 ?        S    Jul26   0:36 </a:t>
            </a:r>
            <a:r>
              <a:rPr lang="en-US" altLang="zh-TW" dirty="0" err="1" smtClean="0"/>
              <a:t>sendmail</a:t>
            </a:r>
            <a:r>
              <a:rPr lang="en-US" altLang="zh-TW" dirty="0" smtClean="0"/>
              <a:t>: </a:t>
            </a:r>
            <a:r>
              <a:rPr lang="en-US" altLang="zh-TW" dirty="0" err="1" smtClean="0"/>
              <a:t>accepti</a:t>
            </a:r>
            <a:endParaRPr lang="en-US" altLang="zh-TW" dirty="0" smtClean="0"/>
          </a:p>
          <a:p>
            <a:r>
              <a:rPr lang="en-US" altLang="zh-TW" dirty="0" err="1" smtClean="0"/>
              <a:t>vbird</a:t>
            </a:r>
            <a:r>
              <a:rPr lang="en-US" altLang="zh-TW" dirty="0" smtClean="0"/>
              <a:t>     8387  0.0  0.7  1240  492 pts/1    S    19:11   0:00 </a:t>
            </a:r>
            <a:r>
              <a:rPr lang="en-US" altLang="zh-TW" dirty="0" err="1" smtClean="0"/>
              <a:t>grep</a:t>
            </a:r>
            <a:r>
              <a:rPr lang="en-US" altLang="zh-TW" dirty="0" smtClean="0"/>
              <a:t> </a:t>
            </a:r>
            <a:r>
              <a:rPr lang="en-US" altLang="zh-TW" dirty="0" err="1" smtClean="0"/>
              <a:t>sendmail</a:t>
            </a:r>
            <a:endParaRPr lang="en-US" altLang="zh-TW" dirty="0" smtClean="0"/>
          </a:p>
          <a:p>
            <a:r>
              <a:rPr lang="zh-TW" altLang="en-US" dirty="0" smtClean="0"/>
              <a:t>上表則表示 </a:t>
            </a:r>
            <a:r>
              <a:rPr lang="en-US" altLang="zh-TW" dirty="0" err="1" smtClean="0"/>
              <a:t>sendmail</a:t>
            </a:r>
            <a:r>
              <a:rPr lang="en-US" altLang="zh-TW" dirty="0" smtClean="0"/>
              <a:t> </a:t>
            </a:r>
            <a:r>
              <a:rPr lang="zh-TW" altLang="en-US" dirty="0" smtClean="0"/>
              <a:t>有在運作了！</a:t>
            </a:r>
            <a:endParaRPr lang="en-US" altLang="zh-TW" dirty="0" smtClean="0"/>
          </a:p>
          <a:p>
            <a:endParaRPr lang="en-US" altLang="zh-TW" dirty="0" smtClean="0"/>
          </a:p>
          <a:p>
            <a:r>
              <a:rPr lang="en-US" altLang="zh-TW" sz="1200" b="0" i="0" kern="1200" dirty="0" smtClean="0">
                <a:solidFill>
                  <a:schemeClr val="tx1"/>
                </a:solidFill>
                <a:effectLst/>
                <a:latin typeface="+mn-lt"/>
                <a:ea typeface="+mn-ea"/>
                <a:cs typeface="+mn-cs"/>
              </a:rPr>
              <a:t>cat</a:t>
            </a:r>
            <a:r>
              <a:rPr lang="zh-TW" altLang="en-US" dirty="0" smtClean="0"/>
              <a:t>這是將檔案內容列出的指令。例如在 </a:t>
            </a:r>
            <a:r>
              <a:rPr lang="en-US" altLang="zh-TW" dirty="0" smtClean="0"/>
              <a:t>/root </a:t>
            </a:r>
            <a:r>
              <a:rPr lang="zh-TW" altLang="en-US" dirty="0" smtClean="0"/>
              <a:t>下有一個檔名為 </a:t>
            </a:r>
            <a:r>
              <a:rPr lang="en-US" altLang="zh-TW" dirty="0" smtClean="0"/>
              <a:t>.</a:t>
            </a:r>
            <a:r>
              <a:rPr lang="en-US" altLang="zh-TW" dirty="0" err="1" smtClean="0"/>
              <a:t>bashrc</a:t>
            </a:r>
            <a:r>
              <a:rPr lang="en-US" altLang="zh-TW" dirty="0" smtClean="0"/>
              <a:t> </a:t>
            </a:r>
            <a:r>
              <a:rPr lang="zh-TW" altLang="en-US" dirty="0" smtClean="0"/>
              <a:t>（這是系統預設的檔案，是隱藏檔），你可以按下 </a:t>
            </a:r>
            <a:r>
              <a:rPr lang="en-US" altLang="zh-TW" dirty="0" smtClean="0"/>
              <a:t>cd </a:t>
            </a:r>
            <a:r>
              <a:rPr lang="zh-TW" altLang="en-US" dirty="0" smtClean="0"/>
              <a:t>回到 </a:t>
            </a:r>
            <a:r>
              <a:rPr lang="en-US" altLang="zh-TW" dirty="0" smtClean="0"/>
              <a:t>/root </a:t>
            </a:r>
            <a:r>
              <a:rPr lang="zh-TW" altLang="en-US" dirty="0" smtClean="0"/>
              <a:t>目錄後，執行：</a:t>
            </a:r>
            <a:br>
              <a:rPr lang="zh-TW" altLang="en-US" dirty="0" smtClean="0"/>
            </a:br>
            <a:r>
              <a:rPr lang="zh-TW" altLang="en-US" dirty="0" smtClean="0"/>
              <a:t> </a:t>
            </a:r>
            <a:r>
              <a:rPr lang="en-US" altLang="zh-TW" sz="1200" kern="1200" dirty="0" smtClean="0">
                <a:solidFill>
                  <a:schemeClr val="tx1"/>
                </a:solidFill>
                <a:effectLst/>
                <a:latin typeface="+mn-lt"/>
                <a:ea typeface="+mn-ea"/>
                <a:cs typeface="+mn-cs"/>
              </a:rPr>
              <a:t>[</a:t>
            </a:r>
            <a:r>
              <a:rPr lang="en-US" altLang="zh-TW" sz="1200" kern="1200" dirty="0" err="1" smtClean="0">
                <a:solidFill>
                  <a:schemeClr val="tx1"/>
                </a:solidFill>
                <a:effectLst/>
                <a:latin typeface="+mn-lt"/>
                <a:ea typeface="+mn-ea"/>
                <a:cs typeface="+mn-cs"/>
              </a:rPr>
              <a:t>root@tsai</a:t>
            </a:r>
            <a:r>
              <a:rPr lang="en-US" altLang="zh-TW" sz="1200" kern="1200" dirty="0" smtClean="0">
                <a:solidFill>
                  <a:schemeClr val="tx1"/>
                </a:solidFill>
                <a:effectLst/>
                <a:latin typeface="+mn-lt"/>
                <a:ea typeface="+mn-ea"/>
                <a:cs typeface="+mn-cs"/>
              </a:rPr>
              <a:t> /root]# cat .</a:t>
            </a:r>
            <a:r>
              <a:rPr lang="en-US" altLang="zh-TW" sz="1200" kern="1200" dirty="0" err="1" smtClean="0">
                <a:solidFill>
                  <a:schemeClr val="tx1"/>
                </a:solidFill>
                <a:effectLst/>
                <a:latin typeface="+mn-lt"/>
                <a:ea typeface="+mn-ea"/>
                <a:cs typeface="+mn-cs"/>
              </a:rPr>
              <a:t>bashrc</a:t>
            </a:r>
            <a:r>
              <a:rPr lang="en-US" altLang="zh-TW" dirty="0" smtClean="0">
                <a:effectLst/>
              </a:rPr>
              <a:t/>
            </a:r>
            <a:br>
              <a:rPr lang="en-US" altLang="zh-TW" dirty="0" smtClean="0">
                <a:effectLst/>
              </a:rPr>
            </a:b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bashrc</a:t>
            </a:r>
            <a:r>
              <a:rPr lang="en-US" altLang="zh-TW" sz="1200" kern="1200" dirty="0" smtClean="0">
                <a:solidFill>
                  <a:schemeClr val="tx1"/>
                </a:solidFill>
                <a:effectLst/>
                <a:latin typeface="+mn-lt"/>
                <a:ea typeface="+mn-ea"/>
                <a:cs typeface="+mn-cs"/>
              </a:rPr>
              <a:t># User specific aliases and functions</a:t>
            </a:r>
            <a:endParaRPr lang="en-US" altLang="zh-TW" dirty="0" smtClean="0">
              <a:effectLst/>
            </a:endParaRPr>
          </a:p>
          <a:p>
            <a:r>
              <a:rPr lang="en-US" altLang="zh-TW" sz="1200" kern="1200" dirty="0" smtClean="0">
                <a:solidFill>
                  <a:schemeClr val="tx1"/>
                </a:solidFill>
                <a:effectLst/>
                <a:latin typeface="+mn-lt"/>
                <a:ea typeface="+mn-ea"/>
                <a:cs typeface="+mn-cs"/>
              </a:rPr>
              <a:t>alias </a:t>
            </a:r>
            <a:r>
              <a:rPr lang="en-US" altLang="zh-TW" sz="1200" kern="1200" dirty="0" err="1" smtClean="0">
                <a:solidFill>
                  <a:schemeClr val="tx1"/>
                </a:solidFill>
                <a:effectLst/>
                <a:latin typeface="+mn-lt"/>
                <a:ea typeface="+mn-ea"/>
                <a:cs typeface="+mn-cs"/>
              </a:rPr>
              <a:t>rm</a:t>
            </a:r>
            <a:r>
              <a:rPr lang="en-US" altLang="zh-TW" sz="1200" kern="1200" dirty="0" smtClean="0">
                <a:solidFill>
                  <a:schemeClr val="tx1"/>
                </a:solidFill>
                <a:effectLst/>
                <a:latin typeface="+mn-lt"/>
                <a:ea typeface="+mn-ea"/>
                <a:cs typeface="+mn-cs"/>
              </a:rPr>
              <a:t>='</a:t>
            </a:r>
            <a:r>
              <a:rPr lang="en-US" altLang="zh-TW" sz="1200" kern="1200" dirty="0" err="1" smtClean="0">
                <a:solidFill>
                  <a:schemeClr val="tx1"/>
                </a:solidFill>
                <a:effectLst/>
                <a:latin typeface="+mn-lt"/>
                <a:ea typeface="+mn-ea"/>
                <a:cs typeface="+mn-cs"/>
              </a:rPr>
              <a:t>rm</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a:t>
            </a:r>
            <a:r>
              <a:rPr lang="en-US" altLang="zh-TW" dirty="0" smtClean="0">
                <a:effectLst/>
              </a:rPr>
              <a:t/>
            </a:r>
            <a:br>
              <a:rPr lang="en-US" altLang="zh-TW" dirty="0" smtClean="0">
                <a:effectLst/>
              </a:rPr>
            </a:br>
            <a:r>
              <a:rPr lang="en-US" altLang="zh-TW" sz="1200" kern="1200" dirty="0" smtClean="0">
                <a:solidFill>
                  <a:schemeClr val="tx1"/>
                </a:solidFill>
                <a:effectLst/>
                <a:latin typeface="+mn-lt"/>
                <a:ea typeface="+mn-ea"/>
                <a:cs typeface="+mn-cs"/>
              </a:rPr>
              <a:t>alias </a:t>
            </a:r>
            <a:r>
              <a:rPr lang="en-US" altLang="zh-TW" sz="1200" kern="1200" dirty="0" err="1" smtClean="0">
                <a:solidFill>
                  <a:schemeClr val="tx1"/>
                </a:solidFill>
                <a:effectLst/>
                <a:latin typeface="+mn-lt"/>
                <a:ea typeface="+mn-ea"/>
                <a:cs typeface="+mn-cs"/>
              </a:rPr>
              <a:t>cp</a:t>
            </a:r>
            <a:r>
              <a:rPr lang="en-US" altLang="zh-TW" sz="1200" kern="1200" dirty="0" smtClean="0">
                <a:solidFill>
                  <a:schemeClr val="tx1"/>
                </a:solidFill>
                <a:effectLst/>
                <a:latin typeface="+mn-lt"/>
                <a:ea typeface="+mn-ea"/>
                <a:cs typeface="+mn-cs"/>
              </a:rPr>
              <a:t>='</a:t>
            </a:r>
            <a:r>
              <a:rPr lang="en-US" altLang="zh-TW" sz="1200" kern="1200" dirty="0" err="1" smtClean="0">
                <a:solidFill>
                  <a:schemeClr val="tx1"/>
                </a:solidFill>
                <a:effectLst/>
                <a:latin typeface="+mn-lt"/>
                <a:ea typeface="+mn-ea"/>
                <a:cs typeface="+mn-cs"/>
              </a:rPr>
              <a:t>cp</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a:t>
            </a:r>
            <a:r>
              <a:rPr lang="en-US" altLang="zh-TW" dirty="0" smtClean="0">
                <a:effectLst/>
              </a:rPr>
              <a:t/>
            </a:r>
            <a:br>
              <a:rPr lang="en-US" altLang="zh-TW" dirty="0" smtClean="0">
                <a:effectLst/>
              </a:rPr>
            </a:br>
            <a:r>
              <a:rPr lang="en-US" altLang="zh-TW" sz="1200" kern="1200" dirty="0" smtClean="0">
                <a:solidFill>
                  <a:schemeClr val="tx1"/>
                </a:solidFill>
                <a:effectLst/>
                <a:latin typeface="+mn-lt"/>
                <a:ea typeface="+mn-ea"/>
                <a:cs typeface="+mn-cs"/>
              </a:rPr>
              <a:t>alias mv='mv -</a:t>
            </a:r>
            <a:r>
              <a:rPr lang="en-US" altLang="zh-TW" sz="1200" kern="1200" dirty="0" err="1" smtClean="0">
                <a:solidFill>
                  <a:schemeClr val="tx1"/>
                </a:solidFill>
                <a:effectLst/>
                <a:latin typeface="+mn-lt"/>
                <a:ea typeface="+mn-ea"/>
                <a:cs typeface="+mn-cs"/>
              </a:rPr>
              <a:t>i</a:t>
            </a:r>
            <a:r>
              <a:rPr lang="en-US" altLang="zh-TW" sz="1200" kern="1200" dirty="0" smtClean="0">
                <a:solidFill>
                  <a:schemeClr val="tx1"/>
                </a:solidFill>
                <a:effectLst/>
                <a:latin typeface="+mn-lt"/>
                <a:ea typeface="+mn-ea"/>
                <a:cs typeface="+mn-cs"/>
              </a:rPr>
              <a:t>'</a:t>
            </a:r>
            <a:r>
              <a:rPr lang="en-US" altLang="zh-TW" dirty="0" smtClean="0">
                <a:effectLst/>
              </a:rPr>
              <a:t/>
            </a:r>
            <a:br>
              <a:rPr lang="en-US" altLang="zh-TW" dirty="0" smtClean="0">
                <a:effectLst/>
              </a:rPr>
            </a:br>
            <a:r>
              <a:rPr lang="en-US" altLang="zh-TW" sz="1200" kern="1200" dirty="0" smtClean="0">
                <a:solidFill>
                  <a:schemeClr val="tx1"/>
                </a:solidFill>
                <a:effectLst/>
                <a:latin typeface="+mn-lt"/>
                <a:ea typeface="+mn-ea"/>
                <a:cs typeface="+mn-cs"/>
              </a:rPr>
              <a:t>alias </a:t>
            </a:r>
            <a:r>
              <a:rPr lang="en-US" altLang="zh-TW" sz="1200" kern="1200" dirty="0" err="1" smtClean="0">
                <a:solidFill>
                  <a:schemeClr val="tx1"/>
                </a:solidFill>
                <a:effectLst/>
                <a:latin typeface="+mn-lt"/>
                <a:ea typeface="+mn-ea"/>
                <a:cs typeface="+mn-cs"/>
              </a:rPr>
              <a:t>ll</a:t>
            </a:r>
            <a:r>
              <a:rPr lang="en-US" altLang="zh-TW" sz="1200" kern="1200" dirty="0" smtClean="0">
                <a:solidFill>
                  <a:schemeClr val="tx1"/>
                </a:solidFill>
                <a:effectLst/>
                <a:latin typeface="+mn-lt"/>
                <a:ea typeface="+mn-ea"/>
                <a:cs typeface="+mn-cs"/>
              </a:rPr>
              <a:t>='ls -l'</a:t>
            </a:r>
            <a:r>
              <a:rPr lang="en-US" altLang="zh-TW" dirty="0" smtClean="0">
                <a:effectLst/>
              </a:rPr>
              <a:t/>
            </a:r>
            <a:br>
              <a:rPr lang="en-US" altLang="zh-TW" dirty="0" smtClean="0">
                <a:effectLst/>
              </a:rPr>
            </a:br>
            <a:r>
              <a:rPr lang="en-US" altLang="zh-TW" sz="1200" kern="1200" dirty="0" smtClean="0">
                <a:solidFill>
                  <a:schemeClr val="tx1"/>
                </a:solidFill>
                <a:effectLst/>
                <a:latin typeface="+mn-lt"/>
                <a:ea typeface="+mn-ea"/>
                <a:cs typeface="+mn-cs"/>
              </a:rPr>
              <a:t>alias lm='ls -</a:t>
            </a:r>
            <a:r>
              <a:rPr lang="en-US" altLang="zh-TW" sz="1200" kern="1200" dirty="0" err="1" smtClean="0">
                <a:solidFill>
                  <a:schemeClr val="tx1"/>
                </a:solidFill>
                <a:effectLst/>
                <a:latin typeface="+mn-lt"/>
                <a:ea typeface="+mn-ea"/>
                <a:cs typeface="+mn-cs"/>
              </a:rPr>
              <a:t>al|more</a:t>
            </a:r>
            <a:r>
              <a:rPr lang="en-US" altLang="zh-TW" sz="1200" kern="1200" dirty="0" smtClean="0">
                <a:solidFill>
                  <a:schemeClr val="tx1"/>
                </a:solidFill>
                <a:effectLst/>
                <a:latin typeface="+mn-lt"/>
                <a:ea typeface="+mn-ea"/>
                <a:cs typeface="+mn-cs"/>
              </a:rPr>
              <a:t>'</a:t>
            </a:r>
            <a:endParaRPr lang="en-US" altLang="zh-TW" dirty="0" smtClean="0">
              <a:effectLst/>
            </a:endParaRPr>
          </a:p>
          <a:p>
            <a:r>
              <a:rPr lang="zh-TW" altLang="en-US" dirty="0" smtClean="0"/>
              <a:t>上面顯示的就是 </a:t>
            </a:r>
            <a:r>
              <a:rPr lang="en-US" altLang="zh-TW" dirty="0" smtClean="0"/>
              <a:t>.</a:t>
            </a:r>
            <a:r>
              <a:rPr lang="en-US" altLang="zh-TW" dirty="0" err="1" smtClean="0"/>
              <a:t>bashrc</a:t>
            </a:r>
            <a:r>
              <a:rPr lang="en-US" altLang="zh-TW" dirty="0" smtClean="0"/>
              <a:t> </a:t>
            </a:r>
            <a:r>
              <a:rPr lang="zh-TW" altLang="en-US" dirty="0" smtClean="0"/>
              <a:t>這個檔案的內容啦！基本上，</a:t>
            </a:r>
            <a:r>
              <a:rPr lang="en-US" altLang="zh-TW" dirty="0" smtClean="0"/>
              <a:t>cat </a:t>
            </a:r>
            <a:r>
              <a:rPr lang="zh-TW" altLang="en-US" dirty="0" smtClean="0"/>
              <a:t>與 </a:t>
            </a:r>
            <a:r>
              <a:rPr lang="en-US" altLang="zh-TW" dirty="0" smtClean="0"/>
              <a:t>DOS </a:t>
            </a:r>
            <a:r>
              <a:rPr lang="zh-TW" altLang="en-US" dirty="0" smtClean="0"/>
              <a:t>下的 </a:t>
            </a:r>
            <a:r>
              <a:rPr lang="en-US" altLang="zh-TW" dirty="0" smtClean="0"/>
              <a:t>type </a:t>
            </a:r>
            <a:r>
              <a:rPr lang="zh-TW" altLang="en-US" dirty="0" smtClean="0"/>
              <a:t>是相同的！</a:t>
            </a:r>
            <a:endParaRPr lang="en-US" altLang="zh-TW" dirty="0" smtClean="0"/>
          </a:p>
          <a:p>
            <a:r>
              <a:rPr lang="en-US" altLang="zh-TW" dirty="0" err="1" smtClean="0"/>
              <a:t>grep</a:t>
            </a:r>
            <a:endParaRPr lang="en-US" altLang="zh-TW" dirty="0" smtClean="0"/>
          </a:p>
          <a:p>
            <a:r>
              <a:rPr lang="zh-TW" altLang="en-US" dirty="0" smtClean="0"/>
              <a:t>這是用來搜尋某些特定字元的指令。例如使用 </a:t>
            </a:r>
            <a:r>
              <a:rPr lang="en-US" altLang="zh-TW" dirty="0" err="1" smtClean="0"/>
              <a:t>ps</a:t>
            </a:r>
            <a:r>
              <a:rPr lang="en-US" altLang="zh-TW" dirty="0" smtClean="0"/>
              <a:t> -aux </a:t>
            </a:r>
            <a:r>
              <a:rPr lang="zh-TW" altLang="en-US" dirty="0" smtClean="0"/>
              <a:t>查詢系統服務時，我們只需要知道 </a:t>
            </a:r>
            <a:r>
              <a:rPr lang="en-US" altLang="zh-TW" dirty="0" err="1" smtClean="0"/>
              <a:t>sendmail</a:t>
            </a:r>
            <a:r>
              <a:rPr lang="en-US" altLang="zh-TW" dirty="0" smtClean="0"/>
              <a:t> </a:t>
            </a:r>
            <a:r>
              <a:rPr lang="zh-TW" altLang="en-US" dirty="0" smtClean="0"/>
              <a:t>是否有動作，則可以使用管線指令</a:t>
            </a:r>
            <a:r>
              <a:rPr lang="en-US" altLang="zh-TW" dirty="0" smtClean="0"/>
              <a:t>『|』</a:t>
            </a:r>
            <a:r>
              <a:rPr lang="zh-TW" altLang="en-US" dirty="0" smtClean="0"/>
              <a:t>來加入 </a:t>
            </a:r>
            <a:r>
              <a:rPr lang="en-US" altLang="zh-TW" dirty="0" err="1" smtClean="0"/>
              <a:t>grep</a:t>
            </a:r>
            <a:r>
              <a:rPr lang="en-US" altLang="zh-TW" dirty="0" smtClean="0"/>
              <a:t> </a:t>
            </a:r>
            <a:r>
              <a:rPr lang="zh-TW" altLang="en-US" dirty="0" smtClean="0"/>
              <a:t>這個指令同時運作。</a:t>
            </a:r>
          </a:p>
          <a:p>
            <a:r>
              <a:rPr lang="zh-TW" altLang="en-US" dirty="0" smtClean="0"/>
              <a:t> </a:t>
            </a:r>
          </a:p>
          <a:p>
            <a:r>
              <a:rPr lang="en-US" altLang="zh-TW" dirty="0" smtClean="0"/>
              <a:t>[</a:t>
            </a:r>
            <a:r>
              <a:rPr lang="en-US" altLang="zh-TW" dirty="0" err="1" smtClean="0"/>
              <a:t>root@tsai</a:t>
            </a:r>
            <a:r>
              <a:rPr lang="en-US" altLang="zh-TW" dirty="0" smtClean="0"/>
              <a:t> /root]# </a:t>
            </a:r>
            <a:r>
              <a:rPr lang="en-US" altLang="zh-TW" dirty="0" err="1" smtClean="0"/>
              <a:t>ps</a:t>
            </a:r>
            <a:r>
              <a:rPr lang="en-US" altLang="zh-TW" dirty="0" smtClean="0"/>
              <a:t> -</a:t>
            </a:r>
            <a:r>
              <a:rPr lang="en-US" altLang="zh-TW" dirty="0" err="1" smtClean="0"/>
              <a:t>aux|grep</a:t>
            </a:r>
            <a:r>
              <a:rPr lang="en-US" altLang="zh-TW" dirty="0" smtClean="0"/>
              <a:t> </a:t>
            </a:r>
            <a:r>
              <a:rPr lang="en-US" altLang="zh-TW" dirty="0" err="1" smtClean="0"/>
              <a:t>sendmail</a:t>
            </a:r>
            <a:endParaRPr lang="en-US" altLang="zh-TW" dirty="0" smtClean="0"/>
          </a:p>
          <a:p>
            <a:r>
              <a:rPr lang="en-US" altLang="zh-TW" dirty="0" smtClean="0"/>
              <a:t>root       443  0.0  1.0  2092  660 ?        S    Jul26   0:36 </a:t>
            </a:r>
            <a:r>
              <a:rPr lang="en-US" altLang="zh-TW" dirty="0" err="1" smtClean="0"/>
              <a:t>sendmail</a:t>
            </a:r>
            <a:r>
              <a:rPr lang="en-US" altLang="zh-TW" dirty="0" smtClean="0"/>
              <a:t>: </a:t>
            </a:r>
            <a:r>
              <a:rPr lang="en-US" altLang="zh-TW" dirty="0" err="1" smtClean="0"/>
              <a:t>accepti</a:t>
            </a:r>
            <a:endParaRPr lang="en-US" altLang="zh-TW" dirty="0" smtClean="0"/>
          </a:p>
          <a:p>
            <a:r>
              <a:rPr lang="en-US" altLang="zh-TW" dirty="0" err="1" smtClean="0"/>
              <a:t>vbird</a:t>
            </a:r>
            <a:r>
              <a:rPr lang="en-US" altLang="zh-TW" dirty="0" smtClean="0"/>
              <a:t>     8387  0.0  0.7  1240  492 pts/1    S    19:11   0:00 </a:t>
            </a:r>
            <a:r>
              <a:rPr lang="en-US" altLang="zh-TW" dirty="0" err="1" smtClean="0"/>
              <a:t>grep</a:t>
            </a:r>
            <a:r>
              <a:rPr lang="en-US" altLang="zh-TW" dirty="0" smtClean="0"/>
              <a:t> </a:t>
            </a:r>
            <a:r>
              <a:rPr lang="en-US" altLang="zh-TW" dirty="0" err="1" smtClean="0"/>
              <a:t>sendmail</a:t>
            </a:r>
            <a:endParaRPr lang="en-US" altLang="zh-TW" dirty="0" smtClean="0"/>
          </a:p>
          <a:p>
            <a:r>
              <a:rPr lang="zh-TW" altLang="en-US" dirty="0" smtClean="0"/>
              <a:t>上表則表示 </a:t>
            </a:r>
            <a:r>
              <a:rPr lang="en-US" altLang="zh-TW" dirty="0" err="1" smtClean="0"/>
              <a:t>sendmail</a:t>
            </a:r>
            <a:r>
              <a:rPr lang="en-US" altLang="zh-TW" dirty="0" smtClean="0"/>
              <a:t> </a:t>
            </a:r>
            <a:r>
              <a:rPr lang="zh-TW" altLang="en-US" dirty="0" smtClean="0"/>
              <a:t>有在運作了！</a:t>
            </a: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93</a:t>
            </a:fld>
            <a:endParaRPr lang="zh-TW" altLang="en-US"/>
          </a:p>
        </p:txBody>
      </p:sp>
    </p:spTree>
    <p:extLst>
      <p:ext uri="{BB962C8B-B14F-4D97-AF65-F5344CB8AC3E}">
        <p14:creationId xmlns:p14="http://schemas.microsoft.com/office/powerpoint/2010/main" val="32290983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smtClean="0"/>
              <a:t>Netplan</a:t>
            </a:r>
            <a:r>
              <a:rPr lang="en-US" altLang="zh-TW" dirty="0" smtClean="0"/>
              <a:t> </a:t>
            </a:r>
            <a:r>
              <a:rPr lang="zh-TW" altLang="en-US" dirty="0" smtClean="0"/>
              <a:t>是 </a:t>
            </a:r>
            <a:r>
              <a:rPr lang="en-US" altLang="zh-TW" dirty="0" smtClean="0"/>
              <a:t>Ubuntu 17.10 </a:t>
            </a:r>
            <a:r>
              <a:rPr lang="zh-TW" altLang="en-US" dirty="0" smtClean="0"/>
              <a:t>中開始引入的</a:t>
            </a:r>
          </a:p>
          <a:p>
            <a:r>
              <a:rPr lang="zh-TW" altLang="en-US" dirty="0" smtClean="0"/>
              <a:t>一種新的命令列網路配置實用程式，</a:t>
            </a:r>
          </a:p>
          <a:p>
            <a:r>
              <a:rPr lang="zh-TW" altLang="en-US" dirty="0" smtClean="0"/>
              <a:t>用於在 </a:t>
            </a:r>
            <a:r>
              <a:rPr lang="en-US" altLang="zh-TW" dirty="0" smtClean="0"/>
              <a:t>Ubuntu </a:t>
            </a:r>
            <a:r>
              <a:rPr lang="zh-TW" altLang="en-US" dirty="0" smtClean="0"/>
              <a:t>系統中輕鬆管理和配置網路設置。</a:t>
            </a:r>
          </a:p>
          <a:p>
            <a:r>
              <a:rPr lang="zh-TW" altLang="en-US" dirty="0" smtClean="0"/>
              <a:t>允許您使用 </a:t>
            </a:r>
            <a:r>
              <a:rPr lang="en-US" altLang="zh-TW" dirty="0" smtClean="0"/>
              <a:t>YAML </a:t>
            </a:r>
            <a:r>
              <a:rPr lang="zh-TW" altLang="en-US" dirty="0" smtClean="0"/>
              <a:t>格式的描述檔</a:t>
            </a:r>
          </a:p>
          <a:p>
            <a:r>
              <a:rPr lang="zh-TW" altLang="en-US" dirty="0" smtClean="0"/>
              <a:t>來抽像化定義網路介面的相關資訊。</a:t>
            </a:r>
          </a:p>
          <a:p>
            <a:endParaRPr lang="zh-TW" altLang="en-US" dirty="0" smtClean="0"/>
          </a:p>
          <a:p>
            <a:endParaRPr lang="zh-TW" altLang="en-US" dirty="0" smtClean="0"/>
          </a:p>
          <a:p>
            <a:r>
              <a:rPr lang="en-US" altLang="zh-TW" dirty="0" err="1" smtClean="0"/>
              <a:t>Netplan</a:t>
            </a:r>
            <a:r>
              <a:rPr lang="en-US" altLang="zh-TW" dirty="0" smtClean="0"/>
              <a:t> </a:t>
            </a:r>
            <a:r>
              <a:rPr lang="zh-TW" altLang="en-US" dirty="0" smtClean="0"/>
              <a:t>可以使用 </a:t>
            </a:r>
          </a:p>
          <a:p>
            <a:r>
              <a:rPr lang="en-US" altLang="zh-TW" dirty="0" err="1" smtClean="0"/>
              <a:t>NetworkManager</a:t>
            </a:r>
            <a:r>
              <a:rPr lang="en-US" altLang="zh-TW" dirty="0" smtClean="0"/>
              <a:t> </a:t>
            </a:r>
            <a:r>
              <a:rPr lang="zh-TW" altLang="en-US" dirty="0" smtClean="0"/>
              <a:t>或 </a:t>
            </a:r>
            <a:r>
              <a:rPr lang="en-US" altLang="zh-TW" dirty="0" err="1" smtClean="0"/>
              <a:t>Systemd-networkd</a:t>
            </a:r>
            <a:r>
              <a:rPr lang="en-US" altLang="zh-TW" dirty="0" smtClean="0"/>
              <a:t> </a:t>
            </a:r>
            <a:r>
              <a:rPr lang="zh-TW" altLang="en-US" dirty="0" smtClean="0"/>
              <a:t>的網路守護程式</a:t>
            </a:r>
          </a:p>
          <a:p>
            <a:r>
              <a:rPr lang="zh-TW" altLang="en-US" dirty="0" smtClean="0"/>
              <a:t>來做為內核的介面</a:t>
            </a:r>
          </a:p>
          <a:p>
            <a:endParaRPr lang="zh-TW" altLang="en-US" dirty="0" smtClean="0"/>
          </a:p>
          <a:p>
            <a:r>
              <a:rPr lang="zh-TW" altLang="en-US" dirty="0" smtClean="0"/>
              <a:t>使用 </a:t>
            </a:r>
            <a:r>
              <a:rPr lang="en-US" altLang="zh-TW" dirty="0" err="1" smtClean="0"/>
              <a:t>Netplan</a:t>
            </a:r>
            <a:r>
              <a:rPr lang="en-US" altLang="zh-TW" dirty="0" smtClean="0"/>
              <a:t> </a:t>
            </a:r>
            <a:r>
              <a:rPr lang="zh-TW" altLang="en-US" dirty="0" smtClean="0"/>
              <a:t>在 </a:t>
            </a:r>
            <a:r>
              <a:rPr lang="en-US" altLang="zh-TW" dirty="0" smtClean="0"/>
              <a:t>Ubuntu 18.04 </a:t>
            </a:r>
            <a:r>
              <a:rPr lang="zh-TW" altLang="en-US" dirty="0" smtClean="0"/>
              <a:t>中</a:t>
            </a:r>
          </a:p>
          <a:p>
            <a:r>
              <a:rPr lang="zh-TW" altLang="en-US" dirty="0" smtClean="0"/>
              <a:t>為網路介面配置靜態 </a:t>
            </a:r>
            <a:r>
              <a:rPr lang="en-US" altLang="zh-TW" dirty="0" smtClean="0"/>
              <a:t>IP </a:t>
            </a:r>
            <a:r>
              <a:rPr lang="zh-TW" altLang="en-US" dirty="0" smtClean="0"/>
              <a:t>位址、動態 </a:t>
            </a:r>
            <a:r>
              <a:rPr lang="en-US" altLang="zh-TW" dirty="0" smtClean="0"/>
              <a:t>IP </a:t>
            </a:r>
            <a:r>
              <a:rPr lang="zh-TW" altLang="en-US" dirty="0" smtClean="0"/>
              <a:t>地址以及 </a:t>
            </a:r>
            <a:r>
              <a:rPr lang="en-US" altLang="zh-TW" dirty="0" smtClean="0"/>
              <a:t>DNS</a:t>
            </a:r>
            <a:r>
              <a:rPr lang="zh-TW" altLang="en-US" dirty="0" smtClean="0"/>
              <a:t>。</a:t>
            </a:r>
          </a:p>
          <a:p>
            <a:endParaRPr lang="zh-TW" altLang="en-US" dirty="0" smtClean="0"/>
          </a:p>
          <a:p>
            <a:endParaRPr lang="zh-TW" altLang="en-US" dirty="0" smtClean="0"/>
          </a:p>
          <a:p>
            <a:r>
              <a:rPr lang="en-US" altLang="zh-TW" dirty="0" err="1" smtClean="0"/>
              <a:t>Netplan</a:t>
            </a:r>
            <a:r>
              <a:rPr lang="en-US" altLang="zh-TW" dirty="0" smtClean="0"/>
              <a:t> </a:t>
            </a:r>
            <a:r>
              <a:rPr lang="zh-TW" altLang="en-US" dirty="0" smtClean="0"/>
              <a:t>工作原理</a:t>
            </a:r>
          </a:p>
          <a:p>
            <a:r>
              <a:rPr lang="en-US" altLang="zh-TW" dirty="0" err="1" smtClean="0"/>
              <a:t>Netplan</a:t>
            </a:r>
            <a:r>
              <a:rPr lang="en-US" altLang="zh-TW" dirty="0" smtClean="0"/>
              <a:t> </a:t>
            </a:r>
            <a:r>
              <a:rPr lang="zh-TW" altLang="en-US" dirty="0" smtClean="0"/>
              <a:t>根據描述檔中定義的內容</a:t>
            </a:r>
          </a:p>
          <a:p>
            <a:r>
              <a:rPr lang="zh-TW" altLang="en-US" dirty="0" smtClean="0"/>
              <a:t>自動生成其對應的後端網路守護程式所需要的配置資訊，</a:t>
            </a:r>
          </a:p>
          <a:p>
            <a:r>
              <a:rPr lang="zh-TW" altLang="en-US" dirty="0" smtClean="0"/>
              <a:t>後端網路守護程式再根據其配置資訊</a:t>
            </a:r>
          </a:p>
          <a:p>
            <a:r>
              <a:rPr lang="zh-TW" altLang="en-US" dirty="0" smtClean="0"/>
              <a:t>通過 </a:t>
            </a:r>
            <a:r>
              <a:rPr lang="en-US" altLang="zh-TW" dirty="0" smtClean="0"/>
              <a:t>Linux </a:t>
            </a:r>
            <a:r>
              <a:rPr lang="zh-TW" altLang="en-US" dirty="0" smtClean="0"/>
              <a:t>內核管理對應的網路設備。</a:t>
            </a:r>
          </a:p>
          <a:p>
            <a:r>
              <a:rPr lang="en-US" altLang="zh-TW" dirty="0" smtClean="0"/>
              <a:t>1. enp0s5 </a:t>
            </a:r>
            <a:r>
              <a:rPr lang="zh-TW" altLang="en-US" dirty="0" smtClean="0"/>
              <a:t>指定需配置網路介面的名稱。</a:t>
            </a:r>
          </a:p>
          <a:p>
            <a:r>
              <a:rPr lang="en-US" altLang="zh-TW" dirty="0" smtClean="0"/>
              <a:t>2. dhcp4 </a:t>
            </a:r>
            <a:r>
              <a:rPr lang="zh-TW" altLang="en-US" dirty="0" smtClean="0"/>
              <a:t>是否打開 </a:t>
            </a:r>
            <a:r>
              <a:rPr lang="en-US" altLang="zh-TW" dirty="0" smtClean="0"/>
              <a:t>IPv4 </a:t>
            </a:r>
            <a:r>
              <a:rPr lang="zh-TW" altLang="en-US" dirty="0" smtClean="0"/>
              <a:t>的 </a:t>
            </a:r>
            <a:r>
              <a:rPr lang="en-US" altLang="zh-TW" dirty="0" err="1" smtClean="0"/>
              <a:t>dhcp</a:t>
            </a:r>
            <a:r>
              <a:rPr lang="zh-TW" altLang="en-US" dirty="0" smtClean="0"/>
              <a:t>。</a:t>
            </a:r>
          </a:p>
          <a:p>
            <a:r>
              <a:rPr lang="en-US" altLang="zh-TW" dirty="0" smtClean="0"/>
              <a:t>3. dhcp6 </a:t>
            </a:r>
            <a:r>
              <a:rPr lang="zh-TW" altLang="en-US" dirty="0" smtClean="0"/>
              <a:t>是否打開 </a:t>
            </a:r>
            <a:r>
              <a:rPr lang="en-US" altLang="zh-TW" dirty="0" smtClean="0"/>
              <a:t>IPv6 </a:t>
            </a:r>
            <a:r>
              <a:rPr lang="zh-TW" altLang="en-US" dirty="0" smtClean="0"/>
              <a:t>的 </a:t>
            </a:r>
            <a:r>
              <a:rPr lang="en-US" altLang="zh-TW" dirty="0" err="1" smtClean="0"/>
              <a:t>dhcp</a:t>
            </a:r>
            <a:r>
              <a:rPr lang="zh-TW" altLang="en-US" dirty="0" smtClean="0"/>
              <a:t>。</a:t>
            </a:r>
            <a:br>
              <a:rPr lang="zh-TW" altLang="en-US" dirty="0" smtClean="0"/>
            </a:br>
            <a:endParaRPr lang="zh-TW" altLang="en-US" dirty="0" smtClean="0"/>
          </a:p>
          <a:p>
            <a:r>
              <a:rPr lang="en-US" altLang="zh-TW" dirty="0" smtClean="0"/>
              <a:t>4. addresses </a:t>
            </a:r>
            <a:r>
              <a:rPr lang="zh-TW" altLang="en-US" dirty="0" smtClean="0"/>
              <a:t>定義網路介面的靜態 </a:t>
            </a:r>
            <a:r>
              <a:rPr lang="en-US" altLang="zh-TW" dirty="0" smtClean="0"/>
              <a:t>IP </a:t>
            </a:r>
            <a:r>
              <a:rPr lang="zh-TW" altLang="en-US" dirty="0" smtClean="0"/>
              <a:t>地址。</a:t>
            </a:r>
            <a:br>
              <a:rPr lang="zh-TW" altLang="en-US" dirty="0" smtClean="0"/>
            </a:br>
            <a:endParaRPr lang="zh-TW" altLang="en-US" dirty="0" smtClean="0"/>
          </a:p>
          <a:p>
            <a:r>
              <a:rPr lang="en-US" altLang="zh-TW" dirty="0" smtClean="0"/>
              <a:t>5. gateway4 </a:t>
            </a:r>
            <a:r>
              <a:rPr lang="zh-TW" altLang="en-US" dirty="0" smtClean="0"/>
              <a:t>指定預設閘道器的 </a:t>
            </a:r>
            <a:r>
              <a:rPr lang="en-US" altLang="zh-TW" dirty="0" smtClean="0"/>
              <a:t>IPv4 </a:t>
            </a:r>
            <a:r>
              <a:rPr lang="zh-TW" altLang="en-US" dirty="0" smtClean="0"/>
              <a:t>地址。</a:t>
            </a:r>
            <a:br>
              <a:rPr lang="zh-TW" altLang="en-US" dirty="0" smtClean="0"/>
            </a:br>
            <a:endParaRPr lang="zh-TW" altLang="en-US" dirty="0" smtClean="0"/>
          </a:p>
          <a:p>
            <a:r>
              <a:rPr lang="en-US" altLang="zh-TW" dirty="0" smtClean="0"/>
              <a:t>6. </a:t>
            </a:r>
            <a:r>
              <a:rPr lang="en-US" altLang="zh-TW" dirty="0" err="1" smtClean="0"/>
              <a:t>nameservers</a:t>
            </a:r>
            <a:r>
              <a:rPr lang="en-US" altLang="zh-TW" dirty="0" smtClean="0"/>
              <a:t> </a:t>
            </a:r>
            <a:r>
              <a:rPr lang="zh-TW" altLang="en-US" dirty="0" smtClean="0"/>
              <a:t>指定功能變數名稱伺服器的 </a:t>
            </a:r>
            <a:r>
              <a:rPr lang="en-US" altLang="zh-TW" dirty="0" smtClean="0"/>
              <a:t>IP </a:t>
            </a:r>
            <a:r>
              <a:rPr lang="zh-TW" altLang="en-US" dirty="0" smtClean="0"/>
              <a:t>地址。</a:t>
            </a:r>
          </a:p>
          <a:p>
            <a:endParaRPr lang="zh-TW" altLang="en-US" dirty="0" smtClean="0"/>
          </a:p>
          <a:p>
            <a:endParaRPr lang="zh-TW" altLang="en-US" dirty="0" smtClean="0"/>
          </a:p>
          <a:p>
            <a:endParaRPr lang="zh-TW" altLang="en-US" dirty="0" smtClean="0"/>
          </a:p>
          <a:p>
            <a:endParaRPr lang="zh-TW" altLang="en-US" dirty="0" smtClean="0"/>
          </a:p>
          <a:p>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95</a:t>
            </a:fld>
            <a:endParaRPr lang="zh-TW" altLang="en-US"/>
          </a:p>
        </p:txBody>
      </p:sp>
    </p:spTree>
    <p:extLst>
      <p:ext uri="{BB962C8B-B14F-4D97-AF65-F5344CB8AC3E}">
        <p14:creationId xmlns:p14="http://schemas.microsoft.com/office/powerpoint/2010/main" val="26008317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Windows </a:t>
            </a:r>
            <a:r>
              <a:rPr lang="zh-TW" altLang="en-US" dirty="0" smtClean="0"/>
              <a:t>網卡設定了 就相當 </a:t>
            </a:r>
            <a:r>
              <a:rPr lang="en-US" altLang="zh-TW" dirty="0" err="1" smtClean="0"/>
              <a:t>linux</a:t>
            </a:r>
            <a:r>
              <a:rPr lang="en-US" altLang="zh-TW" dirty="0" smtClean="0"/>
              <a:t> </a:t>
            </a:r>
            <a:r>
              <a:rPr lang="en-US" altLang="zh-TW" dirty="0" err="1" smtClean="0"/>
              <a:t>netplan</a:t>
            </a:r>
            <a:r>
              <a:rPr lang="en-US" altLang="zh-TW" dirty="0" smtClean="0"/>
              <a:t> apply</a:t>
            </a:r>
          </a:p>
          <a:p>
            <a:r>
              <a:rPr lang="zh-TW" altLang="en-US" dirty="0" smtClean="0"/>
              <a:t>指示學校有還原卡 又設定無效</a:t>
            </a:r>
            <a:endParaRPr lang="en-US" altLang="zh-TW" dirty="0" smtClean="0"/>
          </a:p>
          <a:p>
            <a:r>
              <a:rPr lang="en-US" altLang="zh-TW" dirty="0" smtClean="0"/>
              <a:t>Linux </a:t>
            </a:r>
            <a:r>
              <a:rPr lang="zh-TW" altLang="en-US" dirty="0" smtClean="0"/>
              <a:t>如何啟動就生效</a:t>
            </a:r>
            <a:r>
              <a:rPr lang="en-US" altLang="zh-TW" dirty="0" smtClean="0"/>
              <a:t>?</a:t>
            </a:r>
            <a:r>
              <a:rPr lang="zh-TW" altLang="en-US" dirty="0" smtClean="0"/>
              <a:t> </a:t>
            </a:r>
            <a:r>
              <a:rPr lang="en-US" altLang="zh-TW" dirty="0" err="1" smtClean="0"/>
              <a:t>Netplan</a:t>
            </a:r>
            <a:r>
              <a:rPr lang="en-US" altLang="zh-TW" dirty="0" smtClean="0"/>
              <a:t> .</a:t>
            </a:r>
            <a:r>
              <a:rPr lang="en-US" altLang="zh-TW" dirty="0" err="1" smtClean="0"/>
              <a:t>yaml</a:t>
            </a:r>
            <a:endParaRPr lang="en-US" altLang="zh-TW" dirty="0" smtClean="0"/>
          </a:p>
          <a:p>
            <a:endParaRPr lang="en-US" altLang="zh-TW" dirty="0" smtClean="0"/>
          </a:p>
          <a:p>
            <a:endParaRPr lang="en-US" altLang="zh-TW" dirty="0" smtClean="0"/>
          </a:p>
          <a:p>
            <a:r>
              <a:rPr lang="en-US" altLang="zh-TW" dirty="0" smtClean="0"/>
              <a:t>===</a:t>
            </a:r>
          </a:p>
          <a:p>
            <a:pPr marL="0" indent="0">
              <a:buNone/>
            </a:pPr>
            <a:r>
              <a:rPr lang="en-US" altLang="zh-TW" sz="1200" dirty="0" smtClean="0"/>
              <a:t>YAML</a:t>
            </a:r>
            <a:r>
              <a:rPr lang="zh-TW" altLang="en-US" sz="1200" dirty="0" smtClean="0"/>
              <a:t>中，字串不一定要用雙引號標示。</a:t>
            </a:r>
          </a:p>
          <a:p>
            <a:pPr marL="0" indent="0">
              <a:buNone/>
            </a:pPr>
            <a:r>
              <a:rPr lang="zh-TW" altLang="en-US" sz="1200" dirty="0" smtClean="0"/>
              <a:t>另外，在縮排中空白字元的數目並不是非常重要，</a:t>
            </a:r>
          </a:p>
          <a:p>
            <a:pPr marL="0" indent="0">
              <a:buNone/>
            </a:pPr>
            <a:r>
              <a:rPr lang="zh-TW" altLang="en-US" sz="1200" dirty="0" smtClean="0"/>
              <a:t>只要相同階層的元素左側對齊就可以了（不過不能使用</a:t>
            </a:r>
            <a:r>
              <a:rPr lang="en-US" altLang="zh-TW" sz="1200" dirty="0" smtClean="0"/>
              <a:t>TAB</a:t>
            </a:r>
            <a:r>
              <a:rPr lang="zh-TW" altLang="en-US" sz="1200" dirty="0" smtClean="0"/>
              <a:t>字元）</a:t>
            </a:r>
          </a:p>
          <a:p>
            <a:pPr marL="0" indent="0">
              <a:buNone/>
            </a:pPr>
            <a:r>
              <a:rPr lang="zh-TW" altLang="en-US" sz="1200" dirty="0" smtClean="0"/>
              <a:t>鍵值和資料由冒號及空白字元分開</a:t>
            </a:r>
          </a:p>
          <a:p>
            <a:pPr marL="0" indent="0">
              <a:buNone/>
            </a:pPr>
            <a:r>
              <a:rPr lang="en-US" altLang="zh-TW" sz="1200" dirty="0" smtClean="0"/>
              <a:t>YAML</a:t>
            </a:r>
            <a:r>
              <a:rPr lang="zh-TW" altLang="en-US" sz="1200" dirty="0" smtClean="0"/>
              <a:t>在使用逗號及冒號時，後面都必須接一個空白字元</a:t>
            </a:r>
          </a:p>
          <a:p>
            <a:endParaRPr lang="en-US" altLang="zh-TW" dirty="0" smtClean="0"/>
          </a:p>
          <a:p>
            <a:endParaRPr lang="en-US" altLang="zh-TW" dirty="0" smtClean="0"/>
          </a:p>
          <a:p>
            <a:endParaRPr lang="en-US" altLang="zh-TW" dirty="0" smtClean="0"/>
          </a:p>
          <a:p>
            <a:r>
              <a:rPr lang="en-US" altLang="zh-TW" dirty="0" err="1" smtClean="0"/>
              <a:t>linux</a:t>
            </a:r>
            <a:r>
              <a:rPr lang="en-US" altLang="zh-TW" dirty="0" smtClean="0"/>
              <a:t> YAML</a:t>
            </a:r>
            <a:r>
              <a:rPr lang="zh-TW" altLang="en-US" dirty="0" smtClean="0"/>
              <a:t>類型和語法</a:t>
            </a:r>
          </a:p>
          <a:p>
            <a:endParaRPr lang="zh-TW" altLang="en-US" dirty="0" smtClean="0"/>
          </a:p>
          <a:p>
            <a:r>
              <a:rPr lang="en-US" altLang="zh-TW" dirty="0" smtClean="0"/>
              <a:t>YAML</a:t>
            </a:r>
            <a:r>
              <a:rPr lang="zh-TW" altLang="en-US" dirty="0" smtClean="0"/>
              <a:t>是</a:t>
            </a:r>
            <a:r>
              <a:rPr lang="en-US" altLang="zh-TW" dirty="0" smtClean="0"/>
              <a:t>"YAML </a:t>
            </a:r>
            <a:r>
              <a:rPr lang="en-US" altLang="zh-TW" dirty="0" err="1" smtClean="0"/>
              <a:t>Ain't</a:t>
            </a:r>
            <a:r>
              <a:rPr lang="en-US" altLang="zh-TW" dirty="0" smtClean="0"/>
              <a:t> a Markup Language"</a:t>
            </a:r>
            <a:r>
              <a:rPr lang="zh-TW" altLang="en-US" dirty="0" smtClean="0"/>
              <a:t>（</a:t>
            </a:r>
            <a:r>
              <a:rPr lang="en-US" altLang="zh-TW" dirty="0" smtClean="0"/>
              <a:t>YAML</a:t>
            </a:r>
            <a:r>
              <a:rPr lang="zh-TW" altLang="en-US" dirty="0" smtClean="0"/>
              <a:t>不是一種標記語言）的遞迴縮寫。</a:t>
            </a:r>
          </a:p>
          <a:p>
            <a:r>
              <a:rPr lang="zh-TW" altLang="en-US" dirty="0" smtClean="0"/>
              <a:t>在開發的這種語言時，</a:t>
            </a:r>
            <a:r>
              <a:rPr lang="en-US" altLang="zh-TW" dirty="0" smtClean="0"/>
              <a:t>YAML </a:t>
            </a:r>
            <a:r>
              <a:rPr lang="zh-TW" altLang="en-US" dirty="0" smtClean="0"/>
              <a:t>的意思其實是：</a:t>
            </a:r>
          </a:p>
          <a:p>
            <a:r>
              <a:rPr lang="en-US" altLang="zh-TW" dirty="0" smtClean="0"/>
              <a:t>"Yet Another Markup Language"</a:t>
            </a:r>
            <a:r>
              <a:rPr lang="zh-TW" altLang="en-US" dirty="0" smtClean="0"/>
              <a:t>（仍是一種標記語言）</a:t>
            </a:r>
            <a:r>
              <a:rPr lang="en-US" altLang="zh-TW" dirty="0" smtClean="0"/>
              <a:t>[3]</a:t>
            </a:r>
            <a:r>
              <a:rPr lang="zh-TW" altLang="en-US" dirty="0" smtClean="0"/>
              <a:t>，</a:t>
            </a:r>
          </a:p>
          <a:p>
            <a:r>
              <a:rPr lang="zh-TW" altLang="en-US" dirty="0" smtClean="0"/>
              <a:t>但為了強調這種語言以資料做為中心，而不是以標記語言為重點，</a:t>
            </a:r>
          </a:p>
          <a:p>
            <a:r>
              <a:rPr lang="zh-TW" altLang="en-US" dirty="0" smtClean="0"/>
              <a:t>而用反向縮略語重新命名。</a:t>
            </a:r>
          </a:p>
          <a:p>
            <a:endParaRPr lang="zh-TW" altLang="en-US" dirty="0" smtClean="0"/>
          </a:p>
          <a:p>
            <a:r>
              <a:rPr lang="en-US" altLang="zh-TW" dirty="0" smtClean="0"/>
              <a:t>YAML</a:t>
            </a:r>
            <a:r>
              <a:rPr lang="zh-TW" altLang="en-US" dirty="0" smtClean="0"/>
              <a:t>中，字串不一定要用雙引號標示。</a:t>
            </a:r>
          </a:p>
          <a:p>
            <a:r>
              <a:rPr lang="zh-TW" altLang="en-US" dirty="0" smtClean="0"/>
              <a:t>另外，在縮排中空白字元的數目並不是非常重要，</a:t>
            </a:r>
          </a:p>
          <a:p>
            <a:r>
              <a:rPr lang="zh-TW" altLang="en-US" dirty="0" smtClean="0"/>
              <a:t>只要相同階層的元素左側對齊就可以了（不過不能使用</a:t>
            </a:r>
            <a:r>
              <a:rPr lang="en-US" altLang="zh-TW" dirty="0" smtClean="0"/>
              <a:t>TAB</a:t>
            </a:r>
            <a:r>
              <a:rPr lang="zh-TW" altLang="en-US" dirty="0" smtClean="0"/>
              <a:t>字元）</a:t>
            </a:r>
          </a:p>
          <a:p>
            <a:r>
              <a:rPr lang="zh-TW" altLang="en-US" dirty="0" smtClean="0"/>
              <a:t>鍵值和資料由冒號及空白字元分開</a:t>
            </a:r>
          </a:p>
          <a:p>
            <a:r>
              <a:rPr lang="en-US" altLang="zh-TW" dirty="0" smtClean="0"/>
              <a:t>YAML</a:t>
            </a:r>
            <a:r>
              <a:rPr lang="zh-TW" altLang="en-US" dirty="0" smtClean="0"/>
              <a:t>在使用逗號及冒號時，後面都必須接一個空白字元</a:t>
            </a:r>
          </a:p>
          <a:p>
            <a:r>
              <a:rPr lang="en-US" altLang="zh-TW" dirty="0" smtClean="0"/>
              <a:t>https://zh.wikipedia.org/wiki/YAML</a:t>
            </a:r>
          </a:p>
          <a:p>
            <a:endParaRPr lang="en-US" altLang="zh-TW" dirty="0" smtClean="0"/>
          </a:p>
          <a:p>
            <a:r>
              <a:rPr lang="zh-TW" altLang="en-US" dirty="0" smtClean="0"/>
              <a:t>區塊形式（常使用與</a:t>
            </a:r>
            <a:r>
              <a:rPr lang="en-US" altLang="zh-TW" dirty="0" smtClean="0"/>
              <a:t>YAML</a:t>
            </a:r>
            <a:r>
              <a:rPr lang="zh-TW" altLang="en-US" dirty="0" smtClean="0"/>
              <a:t>資料文件中）使用縮進和換行符分隔</a:t>
            </a:r>
            <a:r>
              <a:rPr lang="en-US" altLang="zh-TW" dirty="0" smtClean="0"/>
              <a:t>key: value</a:t>
            </a:r>
            <a:r>
              <a:rPr lang="zh-TW" altLang="en-US" dirty="0" smtClean="0"/>
              <a:t>對。</a:t>
            </a:r>
          </a:p>
          <a:p>
            <a:r>
              <a:rPr lang="zh-TW" altLang="en-US" dirty="0" smtClean="0"/>
              <a:t>內置形式（常使用與</a:t>
            </a:r>
            <a:r>
              <a:rPr lang="en-US" altLang="zh-TW" dirty="0" smtClean="0"/>
              <a:t>YAML</a:t>
            </a:r>
            <a:r>
              <a:rPr lang="zh-TW" altLang="en-US" dirty="0" smtClean="0"/>
              <a:t>資料串流中）在大括號中使用逗號</a:t>
            </a:r>
            <a:r>
              <a:rPr lang="en-US" altLang="zh-TW" dirty="0" smtClean="0"/>
              <a:t>+</a:t>
            </a:r>
            <a:r>
              <a:rPr lang="zh-TW" altLang="en-US" dirty="0" smtClean="0"/>
              <a:t>空白字元分隔</a:t>
            </a:r>
            <a:r>
              <a:rPr lang="en-US" altLang="zh-TW" dirty="0" smtClean="0"/>
              <a:t>key: value</a:t>
            </a:r>
            <a:r>
              <a:rPr lang="zh-TW" altLang="en-US" dirty="0" smtClean="0"/>
              <a:t>對。</a:t>
            </a:r>
          </a:p>
          <a:p>
            <a:endParaRPr lang="zh-TW" altLang="en-US" dirty="0" smtClean="0"/>
          </a:p>
          <a:p>
            <a:r>
              <a:rPr lang="en-US" altLang="zh-TW" dirty="0" smtClean="0"/>
              <a:t>--- # </a:t>
            </a:r>
            <a:r>
              <a:rPr lang="zh-TW" altLang="en-US" dirty="0" smtClean="0"/>
              <a:t>區塊形式</a:t>
            </a:r>
          </a:p>
          <a:p>
            <a:r>
              <a:rPr lang="zh-TW" altLang="en-US" dirty="0" smtClean="0"/>
              <a:t>   </a:t>
            </a:r>
            <a:r>
              <a:rPr lang="en-US" altLang="zh-TW" dirty="0" smtClean="0"/>
              <a:t>name: John Smith</a:t>
            </a:r>
          </a:p>
          <a:p>
            <a:r>
              <a:rPr lang="en-US" altLang="zh-TW" dirty="0" smtClean="0"/>
              <a:t>   age: 33</a:t>
            </a:r>
          </a:p>
          <a:p>
            <a:r>
              <a:rPr lang="en-US" altLang="zh-TW" dirty="0" smtClean="0"/>
              <a:t> --- # </a:t>
            </a:r>
            <a:r>
              <a:rPr lang="zh-TW" altLang="en-US" dirty="0" smtClean="0"/>
              <a:t>內置形式</a:t>
            </a:r>
          </a:p>
          <a:p>
            <a:r>
              <a:rPr lang="zh-TW" altLang="en-US" dirty="0" smtClean="0"/>
              <a:t> </a:t>
            </a:r>
            <a:r>
              <a:rPr lang="en-US" altLang="zh-TW" dirty="0" smtClean="0"/>
              <a:t>{name: John Smith, age: 33}</a:t>
            </a:r>
          </a:p>
          <a:p>
            <a:endParaRPr lang="en-US" altLang="zh-TW" dirty="0" smtClean="0"/>
          </a:p>
          <a:p>
            <a:r>
              <a:rPr lang="zh-TW" altLang="en-US" dirty="0" smtClean="0"/>
              <a:t>區塊的字元</a:t>
            </a:r>
          </a:p>
          <a:p>
            <a:r>
              <a:rPr lang="zh-TW" altLang="en-US" dirty="0" smtClean="0"/>
              <a:t>再次強調，字串不需要包在引號之內。</a:t>
            </a:r>
          </a:p>
          <a:p>
            <a:r>
              <a:rPr lang="zh-TW" altLang="en-US" dirty="0" smtClean="0"/>
              <a:t>根據預設，每行開頭的縮排（以首行為基準）</a:t>
            </a:r>
          </a:p>
          <a:p>
            <a:r>
              <a:rPr lang="zh-TW" altLang="en-US" dirty="0" smtClean="0"/>
              <a:t>和行末空白會被去除，而不同的縮排會保留差異</a:t>
            </a:r>
          </a:p>
          <a:p>
            <a:endParaRPr lang="zh-TW" altLang="en-US" dirty="0" smtClean="0"/>
          </a:p>
          <a:p>
            <a:r>
              <a:rPr lang="zh-TW" altLang="en-US" dirty="0" smtClean="0"/>
              <a:t>還有一種內置格式（</a:t>
            </a:r>
            <a:r>
              <a:rPr lang="en-US" altLang="zh-TW" dirty="0" smtClean="0"/>
              <a:t>inline format</a:t>
            </a:r>
            <a:r>
              <a:rPr lang="zh-TW" altLang="en-US" dirty="0" smtClean="0"/>
              <a:t>）可以選擇──</a:t>
            </a:r>
          </a:p>
          <a:p>
            <a:r>
              <a:rPr lang="zh-TW" altLang="en-US" dirty="0" smtClean="0"/>
              <a:t>用方括號圍住，並用逗號</a:t>
            </a:r>
            <a:r>
              <a:rPr lang="en-US" altLang="zh-TW" dirty="0" smtClean="0"/>
              <a:t>+</a:t>
            </a:r>
            <a:r>
              <a:rPr lang="zh-TW" altLang="en-US" dirty="0" smtClean="0"/>
              <a:t>空白區隔（類似</a:t>
            </a:r>
            <a:r>
              <a:rPr lang="en-US" altLang="zh-TW" dirty="0" smtClean="0"/>
              <a:t>JSON</a:t>
            </a:r>
            <a:r>
              <a:rPr lang="zh-TW" altLang="en-US" dirty="0" smtClean="0"/>
              <a:t>的語法）。</a:t>
            </a:r>
            <a:r>
              <a:rPr lang="en-US" altLang="zh-TW" dirty="0" smtClean="0"/>
              <a:t>[6]</a:t>
            </a:r>
          </a:p>
          <a:p>
            <a:endParaRPr lang="en-US" altLang="zh-TW" dirty="0" smtClean="0"/>
          </a:p>
          <a:p>
            <a:r>
              <a:rPr lang="en-US" altLang="zh-TW" dirty="0" smtClean="0"/>
              <a:t> --- # </a:t>
            </a:r>
            <a:r>
              <a:rPr lang="zh-TW" altLang="en-US" dirty="0" smtClean="0"/>
              <a:t>購物清單 </a:t>
            </a:r>
          </a:p>
          <a:p>
            <a:r>
              <a:rPr lang="zh-TW" altLang="en-US" dirty="0" smtClean="0"/>
              <a:t> </a:t>
            </a:r>
            <a:r>
              <a:rPr lang="en-US" altLang="zh-TW" dirty="0" smtClean="0"/>
              <a:t>[milk, pumpkin pie, eggs, juice]</a:t>
            </a:r>
          </a:p>
          <a:p>
            <a:endParaRPr lang="en-US" altLang="zh-TW" dirty="0" smtClean="0"/>
          </a:p>
          <a:p>
            <a:r>
              <a:rPr lang="zh-TW" altLang="en-US" dirty="0" smtClean="0"/>
              <a:t>雜湊表</a:t>
            </a:r>
          </a:p>
          <a:p>
            <a:r>
              <a:rPr lang="zh-TW" altLang="en-US" dirty="0" smtClean="0"/>
              <a:t>鍵值和資料由冒號及空白字元分開。</a:t>
            </a:r>
          </a:p>
          <a:p>
            <a:endParaRPr lang="zh-TW" altLang="en-US" dirty="0" smtClean="0"/>
          </a:p>
          <a:p>
            <a:endParaRPr lang="zh-TW" altLang="en-US" dirty="0" smtClean="0"/>
          </a:p>
          <a:p>
            <a:r>
              <a:rPr lang="en-US" altLang="zh-TW" dirty="0" smtClean="0"/>
              <a:t>YAML</a:t>
            </a:r>
            <a:r>
              <a:rPr lang="zh-TW" altLang="en-US" dirty="0" smtClean="0"/>
              <a:t>語法</a:t>
            </a:r>
          </a:p>
          <a:p>
            <a:r>
              <a:rPr lang="en-US" altLang="zh-TW" dirty="0" smtClean="0"/>
              <a:t>YAML</a:t>
            </a:r>
            <a:r>
              <a:rPr lang="zh-TW" altLang="en-US" dirty="0" smtClean="0"/>
              <a:t>使用可列印的</a:t>
            </a:r>
            <a:r>
              <a:rPr lang="en-US" altLang="zh-TW" dirty="0" smtClean="0"/>
              <a:t>Unicode</a:t>
            </a:r>
            <a:r>
              <a:rPr lang="zh-TW" altLang="en-US" dirty="0" smtClean="0"/>
              <a:t>字元，可使用</a:t>
            </a:r>
            <a:r>
              <a:rPr lang="en-US" altLang="zh-TW" dirty="0" smtClean="0"/>
              <a:t>UTF-8</a:t>
            </a:r>
            <a:r>
              <a:rPr lang="zh-TW" altLang="en-US" dirty="0" smtClean="0"/>
              <a:t>或</a:t>
            </a:r>
            <a:r>
              <a:rPr lang="en-US" altLang="zh-TW" dirty="0" smtClean="0"/>
              <a:t>UTF-16</a:t>
            </a:r>
            <a:r>
              <a:rPr lang="zh-TW" altLang="en-US" dirty="0" smtClean="0"/>
              <a:t>。</a:t>
            </a:r>
          </a:p>
          <a:p>
            <a:r>
              <a:rPr lang="zh-TW" altLang="en-US" dirty="0" smtClean="0"/>
              <a:t>使用空白字元為檔案縮排來表示結構；不過不能使用跳格字元</a:t>
            </a:r>
            <a:r>
              <a:rPr lang="en-US" altLang="zh-TW" dirty="0" smtClean="0"/>
              <a:t>(TAB)</a:t>
            </a:r>
            <a:r>
              <a:rPr lang="zh-TW" altLang="en-US" dirty="0" smtClean="0"/>
              <a:t>。</a:t>
            </a:r>
          </a:p>
          <a:p>
            <a:r>
              <a:rPr lang="zh-TW" altLang="en-US" dirty="0" smtClean="0"/>
              <a:t>註解由井字號（ </a:t>
            </a:r>
            <a:r>
              <a:rPr lang="en-US" altLang="zh-TW" dirty="0" smtClean="0"/>
              <a:t># </a:t>
            </a:r>
            <a:r>
              <a:rPr lang="zh-TW" altLang="en-US" dirty="0" smtClean="0"/>
              <a:t>）開始，可以出現在一行中的任何位置，而且範圍只有一行（也就是一般所謂的單行註解）</a:t>
            </a:r>
          </a:p>
          <a:p>
            <a:r>
              <a:rPr lang="zh-TW" altLang="en-US" dirty="0" smtClean="0"/>
              <a:t>每個清單成員以單行表示，並用短槓</a:t>
            </a:r>
            <a:r>
              <a:rPr lang="en-US" altLang="zh-TW" dirty="0" smtClean="0"/>
              <a:t>+</a:t>
            </a:r>
            <a:r>
              <a:rPr lang="zh-TW" altLang="en-US" dirty="0" smtClean="0"/>
              <a:t>空白（ </a:t>
            </a:r>
            <a:r>
              <a:rPr lang="en-US" altLang="zh-TW" dirty="0" smtClean="0"/>
              <a:t>-   </a:t>
            </a:r>
            <a:r>
              <a:rPr lang="zh-TW" altLang="en-US" dirty="0" smtClean="0"/>
              <a:t>）起始。或使用方括號（ </a:t>
            </a:r>
            <a:r>
              <a:rPr lang="en-US" altLang="zh-TW" dirty="0" smtClean="0"/>
              <a:t>[ ] </a:t>
            </a:r>
            <a:r>
              <a:rPr lang="zh-TW" altLang="en-US" dirty="0" smtClean="0"/>
              <a:t>），並用逗號</a:t>
            </a:r>
            <a:r>
              <a:rPr lang="en-US" altLang="zh-TW" dirty="0" smtClean="0"/>
              <a:t>+</a:t>
            </a:r>
            <a:r>
              <a:rPr lang="zh-TW" altLang="en-US" dirty="0" smtClean="0"/>
              <a:t>空白（ </a:t>
            </a:r>
            <a:r>
              <a:rPr lang="en-US" altLang="zh-TW" dirty="0" smtClean="0"/>
              <a:t>,   </a:t>
            </a:r>
            <a:r>
              <a:rPr lang="zh-TW" altLang="en-US" dirty="0" smtClean="0"/>
              <a:t>）分開成員。</a:t>
            </a:r>
          </a:p>
          <a:p>
            <a:r>
              <a:rPr lang="zh-TW" altLang="en-US" dirty="0" smtClean="0"/>
              <a:t>每個雜湊表的成員用冒號</a:t>
            </a:r>
            <a:r>
              <a:rPr lang="en-US" altLang="zh-TW" dirty="0" smtClean="0"/>
              <a:t>+</a:t>
            </a:r>
            <a:r>
              <a:rPr lang="zh-TW" altLang="en-US" dirty="0" smtClean="0"/>
              <a:t>空白（ </a:t>
            </a:r>
            <a:r>
              <a:rPr lang="en-US" altLang="zh-TW" dirty="0" smtClean="0"/>
              <a:t>:   </a:t>
            </a:r>
            <a:r>
              <a:rPr lang="zh-TW" altLang="en-US" dirty="0" smtClean="0"/>
              <a:t>）分開鍵值和內容。或使用大括號（ </a:t>
            </a:r>
            <a:r>
              <a:rPr lang="en-US" altLang="zh-TW" dirty="0" smtClean="0"/>
              <a:t>{   } </a:t>
            </a:r>
            <a:r>
              <a:rPr lang="zh-TW" altLang="en-US" dirty="0" smtClean="0"/>
              <a:t>），並用逗號</a:t>
            </a:r>
            <a:r>
              <a:rPr lang="en-US" altLang="zh-TW" dirty="0" smtClean="0"/>
              <a:t>+</a:t>
            </a:r>
            <a:r>
              <a:rPr lang="zh-TW" altLang="en-US" dirty="0" smtClean="0"/>
              <a:t>空白（ </a:t>
            </a:r>
            <a:r>
              <a:rPr lang="en-US" altLang="zh-TW" dirty="0" smtClean="0"/>
              <a:t>,   </a:t>
            </a:r>
            <a:r>
              <a:rPr lang="zh-TW" altLang="en-US" dirty="0" smtClean="0"/>
              <a:t>）分開。</a:t>
            </a:r>
          </a:p>
          <a:p>
            <a:r>
              <a:rPr lang="zh-TW" altLang="en-US" dirty="0" smtClean="0"/>
              <a:t>雜湊表的鍵值可以用問號 </a:t>
            </a:r>
            <a:r>
              <a:rPr lang="en-US" altLang="zh-TW" dirty="0" smtClean="0"/>
              <a:t>( ? )</a:t>
            </a:r>
            <a:r>
              <a:rPr lang="zh-TW" altLang="en-US" dirty="0" smtClean="0"/>
              <a:t>起始，用來明確的表示多個詞彙組成的鍵值。</a:t>
            </a:r>
          </a:p>
          <a:p>
            <a:r>
              <a:rPr lang="zh-TW" altLang="en-US" dirty="0" smtClean="0"/>
              <a:t>字串平常並不使用引號，但必要的時候可以用雙引號 </a:t>
            </a:r>
            <a:r>
              <a:rPr lang="en-US" altLang="zh-TW" dirty="0" smtClean="0"/>
              <a:t>( " )</a:t>
            </a:r>
            <a:r>
              <a:rPr lang="zh-TW" altLang="en-US" dirty="0" smtClean="0"/>
              <a:t>或單引號 </a:t>
            </a:r>
            <a:r>
              <a:rPr lang="en-US" altLang="zh-TW" dirty="0" smtClean="0"/>
              <a:t>( ' )</a:t>
            </a:r>
            <a:r>
              <a:rPr lang="zh-TW" altLang="en-US" dirty="0" smtClean="0"/>
              <a:t>框住。</a:t>
            </a:r>
          </a:p>
          <a:p>
            <a:r>
              <a:rPr lang="zh-TW" altLang="en-US" dirty="0" smtClean="0"/>
              <a:t>使用雙引號表示字串時，可用倒斜線（ </a:t>
            </a:r>
            <a:r>
              <a:rPr lang="en-US" altLang="zh-TW" dirty="0" smtClean="0"/>
              <a:t>\ </a:t>
            </a:r>
            <a:r>
              <a:rPr lang="zh-TW" altLang="en-US" dirty="0" smtClean="0"/>
              <a:t>）開始的跳脫字元（這跟</a:t>
            </a:r>
            <a:r>
              <a:rPr lang="en-US" altLang="zh-TW" dirty="0" smtClean="0"/>
              <a:t>C</a:t>
            </a:r>
            <a:r>
              <a:rPr lang="zh-TW" altLang="en-US" dirty="0" smtClean="0"/>
              <a:t>語言類似）表示特殊字元。</a:t>
            </a:r>
          </a:p>
          <a:p>
            <a:r>
              <a:rPr lang="zh-TW" altLang="en-US" dirty="0" smtClean="0"/>
              <a:t>區塊的字串用縮排和修飾詞（非必要）來和其他資料分隔，有新行保留（</a:t>
            </a:r>
            <a:r>
              <a:rPr lang="en-US" altLang="zh-TW" dirty="0" smtClean="0"/>
              <a:t>preserve</a:t>
            </a:r>
            <a:r>
              <a:rPr lang="zh-TW" altLang="en-US" dirty="0" smtClean="0"/>
              <a:t>）（使用符號 </a:t>
            </a:r>
            <a:r>
              <a:rPr lang="en-US" altLang="zh-TW" dirty="0" smtClean="0"/>
              <a:t>| </a:t>
            </a:r>
            <a:r>
              <a:rPr lang="zh-TW" altLang="en-US" dirty="0" smtClean="0"/>
              <a:t>）或新行摺疊（</a:t>
            </a:r>
            <a:r>
              <a:rPr lang="en-US" altLang="zh-TW" dirty="0" err="1" smtClean="0"/>
              <a:t>flod</a:t>
            </a:r>
            <a:r>
              <a:rPr lang="zh-TW" altLang="en-US" dirty="0" smtClean="0"/>
              <a:t>）（使用符號 </a:t>
            </a:r>
            <a:r>
              <a:rPr lang="en-US" altLang="zh-TW" dirty="0" smtClean="0"/>
              <a:t>&gt; </a:t>
            </a:r>
            <a:r>
              <a:rPr lang="zh-TW" altLang="en-US" dirty="0" smtClean="0"/>
              <a:t>）兩種方式。</a:t>
            </a:r>
          </a:p>
          <a:p>
            <a:r>
              <a:rPr lang="zh-TW" altLang="en-US" dirty="0" smtClean="0"/>
              <a:t>在單一檔案中，可用連續三個連字號（</a:t>
            </a:r>
            <a:r>
              <a:rPr lang="en-US" altLang="zh-TW" dirty="0" smtClean="0"/>
              <a:t>---</a:t>
            </a:r>
            <a:r>
              <a:rPr lang="zh-TW" altLang="en-US" dirty="0" smtClean="0"/>
              <a:t>）區分多個檔案。</a:t>
            </a:r>
          </a:p>
          <a:p>
            <a:r>
              <a:rPr lang="zh-TW" altLang="en-US" dirty="0" smtClean="0"/>
              <a:t>另外，還有選擇性的連續三個點號（ </a:t>
            </a:r>
            <a:r>
              <a:rPr lang="en-US" altLang="zh-TW" dirty="0" smtClean="0"/>
              <a:t>... </a:t>
            </a:r>
            <a:r>
              <a:rPr lang="zh-TW" altLang="en-US" dirty="0" smtClean="0"/>
              <a:t>）用來表示檔案結尾。</a:t>
            </a:r>
          </a:p>
          <a:p>
            <a:r>
              <a:rPr lang="zh-TW" altLang="en-US" dirty="0" smtClean="0"/>
              <a:t>重複的內容可使從參考標記星號 </a:t>
            </a:r>
            <a:r>
              <a:rPr lang="en-US" altLang="zh-TW" dirty="0" smtClean="0"/>
              <a:t>( * )</a:t>
            </a:r>
            <a:r>
              <a:rPr lang="zh-TW" altLang="en-US" dirty="0" smtClean="0"/>
              <a:t>複製到錨點標記（ </a:t>
            </a:r>
            <a:r>
              <a:rPr lang="en-US" altLang="zh-TW" dirty="0" smtClean="0"/>
              <a:t>&amp; </a:t>
            </a:r>
            <a:r>
              <a:rPr lang="zh-TW" altLang="en-US" dirty="0" smtClean="0"/>
              <a:t>）。</a:t>
            </a:r>
          </a:p>
          <a:p>
            <a:r>
              <a:rPr lang="zh-TW" altLang="en-US" dirty="0" smtClean="0"/>
              <a:t>指定格式可以使用兩個驚嘆號 </a:t>
            </a:r>
            <a:r>
              <a:rPr lang="en-US" altLang="zh-TW" dirty="0" smtClean="0"/>
              <a:t>( !! )</a:t>
            </a:r>
            <a:r>
              <a:rPr lang="zh-TW" altLang="en-US" dirty="0" smtClean="0"/>
              <a:t>，後面接上名稱。</a:t>
            </a:r>
          </a:p>
          <a:p>
            <a:r>
              <a:rPr lang="zh-TW" altLang="en-US" dirty="0" smtClean="0"/>
              <a:t>檔案中的單一檔案可以使用指導指令，使用方法是百分比符號</a:t>
            </a:r>
            <a:r>
              <a:rPr lang="en-US" altLang="zh-TW" dirty="0" smtClean="0"/>
              <a:t>( % )</a:t>
            </a:r>
            <a:r>
              <a:rPr lang="zh-TW" altLang="en-US" dirty="0" smtClean="0"/>
              <a:t>。有兩個指導指令在</a:t>
            </a:r>
            <a:r>
              <a:rPr lang="en-US" altLang="zh-TW" dirty="0" smtClean="0"/>
              <a:t>YAML1.1</a:t>
            </a:r>
            <a:r>
              <a:rPr lang="zh-TW" altLang="en-US" dirty="0" smtClean="0"/>
              <a:t>版中被定義：</a:t>
            </a:r>
          </a:p>
          <a:p>
            <a:r>
              <a:rPr lang="en-US" altLang="zh-TW" dirty="0" smtClean="0"/>
              <a:t>%YAML </a:t>
            </a:r>
            <a:r>
              <a:rPr lang="zh-TW" altLang="en-US" dirty="0" smtClean="0"/>
              <a:t>指導指令，用來識別檔案的</a:t>
            </a:r>
            <a:r>
              <a:rPr lang="en-US" altLang="zh-TW" dirty="0" smtClean="0"/>
              <a:t>YAML</a:t>
            </a:r>
            <a:r>
              <a:rPr lang="zh-TW" altLang="en-US" dirty="0" smtClean="0"/>
              <a:t>版本。</a:t>
            </a:r>
          </a:p>
          <a:p>
            <a:r>
              <a:rPr lang="en-US" altLang="zh-TW" dirty="0" smtClean="0"/>
              <a:t>%TAG </a:t>
            </a:r>
            <a:r>
              <a:rPr lang="zh-TW" altLang="en-US" dirty="0" smtClean="0"/>
              <a:t>指導指令，被用在</a:t>
            </a:r>
            <a:r>
              <a:rPr lang="en-US" altLang="zh-TW" dirty="0" smtClean="0"/>
              <a:t>URI</a:t>
            </a:r>
            <a:r>
              <a:rPr lang="zh-TW" altLang="en-US" dirty="0" smtClean="0"/>
              <a:t>的字首標記。這個方法在標記節點的型態時相當有用。</a:t>
            </a:r>
          </a:p>
          <a:p>
            <a:r>
              <a:rPr lang="en-US" altLang="zh-TW" dirty="0" smtClean="0"/>
              <a:t>YAML</a:t>
            </a:r>
            <a:r>
              <a:rPr lang="zh-TW" altLang="en-US" dirty="0" smtClean="0"/>
              <a:t>在使用逗號及冒號時，後面都必須接一個空白字元，所以可以在字串或數值中自由加入分隔符號（例如：</a:t>
            </a:r>
            <a:r>
              <a:rPr lang="en-US" altLang="zh-TW" dirty="0" smtClean="0"/>
              <a:t>5,280</a:t>
            </a:r>
            <a:r>
              <a:rPr lang="zh-TW" altLang="en-US" dirty="0" smtClean="0"/>
              <a:t>或</a:t>
            </a:r>
            <a:r>
              <a:rPr lang="en-US" altLang="zh-TW" dirty="0" smtClean="0"/>
              <a:t>http://www.wikipedia.org</a:t>
            </a:r>
            <a:r>
              <a:rPr lang="zh-TW" altLang="en-US" dirty="0" smtClean="0"/>
              <a:t>）而不需要使用引號。</a:t>
            </a:r>
          </a:p>
          <a:p>
            <a:endParaRPr lang="zh-TW" altLang="en-US" dirty="0" smtClean="0"/>
          </a:p>
          <a:p>
            <a:r>
              <a:rPr lang="zh-TW" altLang="en-US" dirty="0" smtClean="0"/>
              <a:t>另外還有兩個特殊符號在</a:t>
            </a:r>
            <a:r>
              <a:rPr lang="en-US" altLang="zh-TW" dirty="0" smtClean="0"/>
              <a:t>YAML</a:t>
            </a:r>
            <a:r>
              <a:rPr lang="zh-TW" altLang="en-US" dirty="0" smtClean="0"/>
              <a:t>中被保留，有可能在未來的版本被使用</a:t>
            </a:r>
            <a:r>
              <a:rPr lang="en-US" altLang="zh-TW" dirty="0" smtClean="0"/>
              <a:t>--</a:t>
            </a:r>
            <a:r>
              <a:rPr lang="zh-TW" altLang="en-US" dirty="0" smtClean="0"/>
              <a:t>（ </a:t>
            </a:r>
            <a:r>
              <a:rPr lang="en-US" altLang="zh-TW" dirty="0" smtClean="0"/>
              <a:t>@ </a:t>
            </a:r>
            <a:r>
              <a:rPr lang="zh-TW" altLang="en-US" dirty="0" smtClean="0"/>
              <a:t>）和（ </a:t>
            </a:r>
            <a:r>
              <a:rPr lang="en-US" altLang="zh-TW" dirty="0" smtClean="0"/>
              <a:t>` </a:t>
            </a:r>
            <a:r>
              <a:rPr lang="zh-TW" altLang="en-US" dirty="0" smtClean="0"/>
              <a:t>）。</a:t>
            </a:r>
          </a:p>
          <a:p>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96</a:t>
            </a:fld>
            <a:endParaRPr lang="zh-TW" altLang="en-US"/>
          </a:p>
        </p:txBody>
      </p:sp>
    </p:spTree>
    <p:extLst>
      <p:ext uri="{BB962C8B-B14F-4D97-AF65-F5344CB8AC3E}">
        <p14:creationId xmlns:p14="http://schemas.microsoft.com/office/powerpoint/2010/main" val="29522439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smtClean="0">
                <a:solidFill>
                  <a:schemeClr val="tx1"/>
                </a:solidFill>
                <a:effectLst/>
                <a:latin typeface="+mn-lt"/>
                <a:ea typeface="+mn-ea"/>
                <a:cs typeface="+mn-cs"/>
              </a:rPr>
              <a:t>Using Network Manager as a renderer</a:t>
            </a:r>
          </a:p>
          <a:p>
            <a:r>
              <a:rPr lang="en-US" altLang="zh-TW" sz="1200" b="0" i="0" kern="1200" dirty="0" err="1" smtClean="0">
                <a:solidFill>
                  <a:schemeClr val="tx1"/>
                </a:solidFill>
                <a:effectLst/>
                <a:latin typeface="+mn-lt"/>
                <a:ea typeface="+mn-ea"/>
                <a:cs typeface="+mn-cs"/>
              </a:rPr>
              <a:t>Netplan</a:t>
            </a:r>
            <a:r>
              <a:rPr lang="en-US" altLang="zh-TW" sz="1200" b="0" i="0" kern="1200" dirty="0" smtClean="0">
                <a:solidFill>
                  <a:schemeClr val="tx1"/>
                </a:solidFill>
                <a:effectLst/>
                <a:latin typeface="+mn-lt"/>
                <a:ea typeface="+mn-ea"/>
                <a:cs typeface="+mn-cs"/>
              </a:rPr>
              <a:t> supports both </a:t>
            </a:r>
            <a:r>
              <a:rPr lang="en-US" altLang="zh-TW" sz="1200" b="0" i="0" kern="1200" dirty="0" err="1" smtClean="0">
                <a:solidFill>
                  <a:schemeClr val="tx1"/>
                </a:solidFill>
                <a:effectLst/>
                <a:latin typeface="+mn-lt"/>
                <a:ea typeface="+mn-ea"/>
                <a:cs typeface="+mn-cs"/>
              </a:rPr>
              <a:t>networkd</a:t>
            </a:r>
            <a:r>
              <a:rPr lang="en-US" altLang="zh-TW" sz="1200" b="0" i="0" kern="1200" dirty="0" smtClean="0">
                <a:solidFill>
                  <a:schemeClr val="tx1"/>
                </a:solidFill>
                <a:effectLst/>
                <a:latin typeface="+mn-lt"/>
                <a:ea typeface="+mn-ea"/>
                <a:cs typeface="+mn-cs"/>
              </a:rPr>
              <a:t> and Network Manager as </a:t>
            </a:r>
            <a:r>
              <a:rPr lang="en-US" altLang="zh-TW" sz="1200" b="0" i="0" kern="1200" dirty="0" err="1" smtClean="0">
                <a:solidFill>
                  <a:schemeClr val="tx1"/>
                </a:solidFill>
                <a:effectLst/>
                <a:latin typeface="+mn-lt"/>
                <a:ea typeface="+mn-ea"/>
                <a:cs typeface="+mn-cs"/>
              </a:rPr>
              <a:t>backends</a:t>
            </a:r>
            <a:r>
              <a:rPr lang="en-US" altLang="zh-TW" sz="1200" b="0" i="0" kern="1200" dirty="0" smtClean="0">
                <a:solidFill>
                  <a:schemeClr val="tx1"/>
                </a:solidFill>
                <a:effectLst/>
                <a:latin typeface="+mn-lt"/>
                <a:ea typeface="+mn-ea"/>
                <a:cs typeface="+mn-cs"/>
              </a:rPr>
              <a:t>. </a:t>
            </a:r>
          </a:p>
          <a:p>
            <a:r>
              <a:rPr lang="en-US" altLang="zh-TW" sz="1200" b="0" i="0" kern="1200" dirty="0" smtClean="0">
                <a:solidFill>
                  <a:schemeClr val="tx1"/>
                </a:solidFill>
                <a:effectLst/>
                <a:latin typeface="+mn-lt"/>
                <a:ea typeface="+mn-ea"/>
                <a:cs typeface="+mn-cs"/>
              </a:rPr>
              <a:t>You can specify which network backend should be used to configure particular devices by using the renderer key. </a:t>
            </a:r>
          </a:p>
          <a:p>
            <a:r>
              <a:rPr lang="en-US" altLang="zh-TW" sz="1200" b="0" i="0" kern="1200" dirty="0" smtClean="0">
                <a:solidFill>
                  <a:schemeClr val="tx1"/>
                </a:solidFill>
                <a:effectLst/>
                <a:latin typeface="+mn-lt"/>
                <a:ea typeface="+mn-ea"/>
                <a:cs typeface="+mn-cs"/>
              </a:rPr>
              <a:t>You can also delegate all configuration of the network to Network Manager itself by specifying only the renderer key:</a:t>
            </a:r>
          </a:p>
          <a:p>
            <a:endParaRPr lang="en-US" altLang="zh-TW" dirty="0" smtClean="0"/>
          </a:p>
          <a:p>
            <a:endParaRPr lang="en-US" altLang="zh-TW" dirty="0" smtClean="0"/>
          </a:p>
          <a:p>
            <a:r>
              <a:rPr lang="en-US" altLang="zh-TW" sz="1200" b="0" i="0" kern="1200" dirty="0" err="1" smtClean="0">
                <a:solidFill>
                  <a:schemeClr val="tx1"/>
                </a:solidFill>
                <a:effectLst/>
                <a:latin typeface="+mn-lt"/>
                <a:ea typeface="+mn-ea"/>
                <a:cs typeface="+mn-cs"/>
              </a:rPr>
              <a:t>Netplan</a:t>
            </a:r>
            <a:r>
              <a:rPr lang="zh-TW" altLang="en-US" sz="1200" b="0" i="0" kern="1200" dirty="0" smtClean="0">
                <a:solidFill>
                  <a:schemeClr val="tx1"/>
                </a:solidFill>
                <a:effectLst/>
                <a:latin typeface="+mn-lt"/>
                <a:ea typeface="+mn-ea"/>
                <a:cs typeface="+mn-cs"/>
              </a:rPr>
              <a:t>同時支援聯網和網絡管理器作為後端。您可以使用</a:t>
            </a:r>
            <a:r>
              <a:rPr lang="en-US" altLang="zh-TW" dirty="0" smtClean="0"/>
              <a:t>renderer</a:t>
            </a:r>
            <a:r>
              <a:rPr lang="zh-TW" altLang="en-US" sz="1200" b="0" i="0" kern="1200" dirty="0" smtClean="0">
                <a:solidFill>
                  <a:schemeClr val="tx1"/>
                </a:solidFill>
                <a:effectLst/>
                <a:latin typeface="+mn-lt"/>
                <a:ea typeface="+mn-ea"/>
                <a:cs typeface="+mn-cs"/>
              </a:rPr>
              <a:t>鍵指定應使用哪個網絡後端來配置特定設備。您還可以通過僅指定</a:t>
            </a:r>
            <a:r>
              <a:rPr lang="en-US" altLang="zh-TW" dirty="0" smtClean="0"/>
              <a:t>renderer</a:t>
            </a:r>
            <a:r>
              <a:rPr lang="zh-TW" altLang="en-US" sz="1200" b="0" i="0" kern="1200" dirty="0" smtClean="0">
                <a:solidFill>
                  <a:schemeClr val="tx1"/>
                </a:solidFill>
                <a:effectLst/>
                <a:latin typeface="+mn-lt"/>
                <a:ea typeface="+mn-ea"/>
                <a:cs typeface="+mn-cs"/>
              </a:rPr>
              <a:t>密鑰將網絡的所有配置委派給網絡管理器本身：</a:t>
            </a:r>
            <a:endParaRPr lang="en-US" altLang="zh-TW" dirty="0" smtClean="0"/>
          </a:p>
          <a:p>
            <a:r>
              <a:rPr lang="en-US" altLang="zh-TW" dirty="0" smtClean="0"/>
              <a:t>====</a:t>
            </a:r>
          </a:p>
          <a:p>
            <a:r>
              <a:rPr lang="en-US" altLang="zh-TW" dirty="0" err="1" smtClean="0"/>
              <a:t>Netplan</a:t>
            </a:r>
            <a:r>
              <a:rPr lang="en-US" altLang="zh-TW" dirty="0" smtClean="0"/>
              <a:t> </a:t>
            </a:r>
            <a:r>
              <a:rPr lang="zh-TW" altLang="en-US" dirty="0" smtClean="0"/>
              <a:t>根據描述檔中定義的內容</a:t>
            </a:r>
          </a:p>
          <a:p>
            <a:r>
              <a:rPr lang="zh-TW" altLang="en-US" dirty="0" smtClean="0"/>
              <a:t>自動生成其對應的後端網路守護程式所需要的配置資訊，</a:t>
            </a:r>
          </a:p>
          <a:p>
            <a:r>
              <a:rPr lang="zh-TW" altLang="en-US" dirty="0" smtClean="0"/>
              <a:t>後端網路守護程式再根據其配置資訊</a:t>
            </a:r>
          </a:p>
          <a:p>
            <a:r>
              <a:rPr lang="zh-TW" altLang="en-US" dirty="0" smtClean="0"/>
              <a:t>通過 </a:t>
            </a:r>
            <a:r>
              <a:rPr lang="en-US" altLang="zh-TW" dirty="0" smtClean="0"/>
              <a:t>Linux </a:t>
            </a:r>
            <a:r>
              <a:rPr lang="zh-TW" altLang="en-US" dirty="0" smtClean="0"/>
              <a:t>內核管理對應的網路設備。</a:t>
            </a:r>
          </a:p>
          <a:p>
            <a:r>
              <a:rPr lang="en-US" altLang="zh-TW" dirty="0" smtClean="0"/>
              <a:t>1. enp1s0 </a:t>
            </a:r>
            <a:r>
              <a:rPr lang="zh-TW" altLang="en-US" dirty="0" smtClean="0"/>
              <a:t>指定需配置網路介面的名稱。</a:t>
            </a:r>
          </a:p>
          <a:p>
            <a:r>
              <a:rPr lang="en-US" altLang="zh-TW" dirty="0" smtClean="0"/>
              <a:t>2. dhcp4 </a:t>
            </a:r>
            <a:r>
              <a:rPr lang="zh-TW" altLang="en-US" dirty="0" smtClean="0"/>
              <a:t>是否打開 </a:t>
            </a:r>
            <a:r>
              <a:rPr lang="en-US" altLang="zh-TW" dirty="0" smtClean="0"/>
              <a:t>IPv4 </a:t>
            </a:r>
            <a:r>
              <a:rPr lang="zh-TW" altLang="en-US" dirty="0" smtClean="0"/>
              <a:t>的 </a:t>
            </a:r>
            <a:r>
              <a:rPr lang="en-US" altLang="zh-TW" dirty="0" err="1" smtClean="0"/>
              <a:t>dhcp</a:t>
            </a:r>
            <a:r>
              <a:rPr lang="zh-TW" altLang="en-US" dirty="0" smtClean="0"/>
              <a:t>。</a:t>
            </a:r>
          </a:p>
          <a:p>
            <a:r>
              <a:rPr lang="en-US" altLang="zh-TW" dirty="0" smtClean="0"/>
              <a:t>3. dhcp6 </a:t>
            </a:r>
            <a:r>
              <a:rPr lang="zh-TW" altLang="en-US" dirty="0" smtClean="0"/>
              <a:t>是否打開 </a:t>
            </a:r>
            <a:r>
              <a:rPr lang="en-US" altLang="zh-TW" dirty="0" smtClean="0"/>
              <a:t>IPv6 </a:t>
            </a:r>
            <a:r>
              <a:rPr lang="zh-TW" altLang="en-US" dirty="0" smtClean="0"/>
              <a:t>的 </a:t>
            </a:r>
            <a:r>
              <a:rPr lang="en-US" altLang="zh-TW" dirty="0" err="1" smtClean="0"/>
              <a:t>dhcp</a:t>
            </a:r>
            <a:r>
              <a:rPr lang="zh-TW" altLang="en-US" dirty="0" smtClean="0"/>
              <a:t>。</a:t>
            </a:r>
            <a:endParaRPr lang="en-US" altLang="zh-TW" dirty="0" smtClean="0"/>
          </a:p>
          <a:p>
            <a:endParaRPr lang="en-US" altLang="zh-TW" dirty="0" smtClean="0"/>
          </a:p>
          <a:p>
            <a:endParaRPr lang="en-US" altLang="zh-TW" dirty="0" smtClean="0"/>
          </a:p>
          <a:p>
            <a:r>
              <a:rPr lang="zh-TW" altLang="en-US" dirty="0" smtClean="0"/>
              <a:t>簡單的說，系統為了某些功能必須要提供一些服務 </a:t>
            </a:r>
          </a:p>
          <a:p>
            <a:r>
              <a:rPr lang="en-US" altLang="zh-TW" dirty="0" smtClean="0"/>
              <a:t>(</a:t>
            </a:r>
            <a:r>
              <a:rPr lang="zh-TW" altLang="en-US" dirty="0" smtClean="0"/>
              <a:t>不論是系統本身還是網路方面</a:t>
            </a:r>
            <a:r>
              <a:rPr lang="en-US" altLang="zh-TW" dirty="0" smtClean="0"/>
              <a:t>)</a:t>
            </a:r>
            <a:r>
              <a:rPr lang="zh-TW" altLang="en-US" dirty="0" smtClean="0"/>
              <a:t>，這個服務就稱為 </a:t>
            </a:r>
            <a:r>
              <a:rPr lang="en-US" altLang="zh-TW" dirty="0" smtClean="0"/>
              <a:t>service </a:t>
            </a:r>
            <a:r>
              <a:rPr lang="zh-TW" altLang="en-US" dirty="0" smtClean="0"/>
              <a:t>。 </a:t>
            </a:r>
          </a:p>
          <a:p>
            <a:r>
              <a:rPr lang="zh-TW" altLang="en-US" dirty="0" smtClean="0"/>
              <a:t>但是 </a:t>
            </a:r>
            <a:r>
              <a:rPr lang="en-US" altLang="zh-TW" dirty="0" smtClean="0"/>
              <a:t>service </a:t>
            </a:r>
            <a:r>
              <a:rPr lang="zh-TW" altLang="en-US" dirty="0" smtClean="0"/>
              <a:t>的提供總是需要程式的運作吧！否則如何執行呢？</a:t>
            </a:r>
          </a:p>
          <a:p>
            <a:r>
              <a:rPr lang="zh-TW" altLang="en-US" dirty="0" smtClean="0"/>
              <a:t>所以達成這個 </a:t>
            </a:r>
            <a:r>
              <a:rPr lang="en-US" altLang="zh-TW" dirty="0" smtClean="0"/>
              <a:t>service </a:t>
            </a:r>
            <a:r>
              <a:rPr lang="zh-TW" altLang="en-US" dirty="0" smtClean="0"/>
              <a:t>的程式我們就稱呼他為 </a:t>
            </a:r>
            <a:r>
              <a:rPr lang="en-US" altLang="zh-TW" dirty="0" smtClean="0"/>
              <a:t>daemon </a:t>
            </a:r>
            <a:r>
              <a:rPr lang="zh-TW" altLang="en-US" dirty="0" smtClean="0"/>
              <a:t>囉！ </a:t>
            </a:r>
          </a:p>
          <a:p>
            <a:r>
              <a:rPr lang="zh-TW" altLang="en-US" dirty="0" smtClean="0"/>
              <a:t>舉例來說，</a:t>
            </a:r>
          </a:p>
          <a:p>
            <a:r>
              <a:rPr lang="zh-TW" altLang="en-US" dirty="0" smtClean="0"/>
              <a:t>達成循環型例行性工作排程服務 </a:t>
            </a:r>
            <a:r>
              <a:rPr lang="en-US" altLang="zh-TW" dirty="0" smtClean="0"/>
              <a:t>(service) </a:t>
            </a:r>
            <a:r>
              <a:rPr lang="zh-TW" altLang="en-US" dirty="0" smtClean="0"/>
              <a:t>的程式</a:t>
            </a:r>
          </a:p>
          <a:p>
            <a:r>
              <a:rPr lang="zh-TW" altLang="en-US" dirty="0" smtClean="0"/>
              <a:t>為 </a:t>
            </a:r>
            <a:r>
              <a:rPr lang="en-US" altLang="zh-TW" dirty="0" err="1" smtClean="0"/>
              <a:t>crond</a:t>
            </a:r>
            <a:r>
              <a:rPr lang="en-US" altLang="zh-TW" dirty="0" smtClean="0"/>
              <a:t> </a:t>
            </a:r>
            <a:r>
              <a:rPr lang="zh-TW" altLang="en-US" dirty="0" smtClean="0"/>
              <a:t>這個 </a:t>
            </a:r>
            <a:r>
              <a:rPr lang="en-US" altLang="zh-TW" dirty="0" smtClean="0"/>
              <a:t>daemon </a:t>
            </a:r>
            <a:r>
              <a:rPr lang="zh-TW" altLang="en-US" dirty="0" smtClean="0"/>
              <a:t>啦！這樣說比較容易理解了吧！</a:t>
            </a:r>
          </a:p>
          <a:p>
            <a:r>
              <a:rPr lang="en-US" altLang="zh-TW" dirty="0" smtClean="0"/>
              <a:t>=====</a:t>
            </a:r>
          </a:p>
          <a:p>
            <a:r>
              <a:rPr lang="en-US" altLang="zh-TW" dirty="0" smtClean="0">
                <a:hlinkClick r:id="rId3"/>
              </a:rPr>
              <a:t>http://linux.vbird.org/linux_basic/0560daemons.php</a:t>
            </a:r>
            <a:endParaRPr lang="zh-TW" altLang="en-US" dirty="0" smtClean="0"/>
          </a:p>
          <a:p>
            <a:r>
              <a:rPr lang="zh-TW" altLang="en-US" dirty="0" smtClean="0"/>
              <a:t>你不必去區分什麼是 </a:t>
            </a:r>
            <a:r>
              <a:rPr lang="en-US" altLang="zh-TW" dirty="0" smtClean="0"/>
              <a:t>daemon </a:t>
            </a:r>
            <a:r>
              <a:rPr lang="zh-TW" altLang="en-US" dirty="0" smtClean="0"/>
              <a:t>與 </a:t>
            </a:r>
            <a:r>
              <a:rPr lang="en-US" altLang="zh-TW" dirty="0" smtClean="0"/>
              <a:t>service </a:t>
            </a:r>
            <a:r>
              <a:rPr lang="zh-TW" altLang="en-US" dirty="0" smtClean="0"/>
              <a:t>！</a:t>
            </a:r>
          </a:p>
          <a:p>
            <a:r>
              <a:rPr lang="zh-TW" altLang="en-US" dirty="0" smtClean="0"/>
              <a:t>事實上，你可以將這兩者視為相同！</a:t>
            </a:r>
          </a:p>
          <a:p>
            <a:r>
              <a:rPr lang="zh-TW" altLang="en-US" dirty="0" smtClean="0"/>
              <a:t>因為達成某個服務是需要一支 </a:t>
            </a:r>
            <a:r>
              <a:rPr lang="en-US" altLang="zh-TW" dirty="0" smtClean="0"/>
              <a:t>daemon </a:t>
            </a:r>
            <a:r>
              <a:rPr lang="zh-TW" altLang="en-US" dirty="0" smtClean="0"/>
              <a:t>在背景中運作，</a:t>
            </a:r>
          </a:p>
          <a:p>
            <a:r>
              <a:rPr lang="zh-TW" altLang="en-US" dirty="0" smtClean="0"/>
              <a:t> 沒有這支 </a:t>
            </a:r>
            <a:r>
              <a:rPr lang="en-US" altLang="zh-TW" dirty="0" smtClean="0"/>
              <a:t>daemon </a:t>
            </a:r>
            <a:r>
              <a:rPr lang="zh-TW" altLang="en-US" dirty="0" smtClean="0"/>
              <a:t>就不會有 </a:t>
            </a:r>
            <a:r>
              <a:rPr lang="en-US" altLang="zh-TW" dirty="0" smtClean="0"/>
              <a:t>service </a:t>
            </a:r>
            <a:r>
              <a:rPr lang="zh-TW" altLang="en-US" dirty="0" smtClean="0"/>
              <a:t>！</a:t>
            </a:r>
          </a:p>
          <a:p>
            <a:r>
              <a:rPr lang="zh-TW" altLang="en-US" dirty="0" smtClean="0"/>
              <a:t>所以不需要分的太清楚啦！</a:t>
            </a:r>
            <a:br>
              <a:rPr lang="zh-TW" altLang="en-US" dirty="0" smtClean="0"/>
            </a:br>
            <a:endParaRPr lang="zh-TW" altLang="en-US" dirty="0" smtClean="0"/>
          </a:p>
          <a:p>
            <a:r>
              <a:rPr lang="en-US" altLang="zh-TW" dirty="0" smtClean="0"/>
              <a:t>4. addresses </a:t>
            </a:r>
            <a:r>
              <a:rPr lang="zh-TW" altLang="en-US" dirty="0" smtClean="0"/>
              <a:t>定義網路介面的靜態 </a:t>
            </a:r>
            <a:r>
              <a:rPr lang="en-US" altLang="zh-TW" dirty="0" smtClean="0"/>
              <a:t>IP </a:t>
            </a:r>
            <a:r>
              <a:rPr lang="zh-TW" altLang="en-US" dirty="0" smtClean="0"/>
              <a:t>地址。</a:t>
            </a:r>
            <a:br>
              <a:rPr lang="zh-TW" altLang="en-US" dirty="0" smtClean="0"/>
            </a:br>
            <a:endParaRPr lang="zh-TW" altLang="en-US" dirty="0" smtClean="0"/>
          </a:p>
          <a:p>
            <a:r>
              <a:rPr lang="en-US" altLang="zh-TW" dirty="0" smtClean="0"/>
              <a:t>5. gateway4 </a:t>
            </a:r>
            <a:r>
              <a:rPr lang="zh-TW" altLang="en-US" dirty="0" smtClean="0"/>
              <a:t>指定預設閘道器的 </a:t>
            </a:r>
            <a:r>
              <a:rPr lang="en-US" altLang="zh-TW" dirty="0" smtClean="0"/>
              <a:t>IPv4 </a:t>
            </a:r>
            <a:r>
              <a:rPr lang="zh-TW" altLang="en-US" dirty="0" smtClean="0"/>
              <a:t>地址。</a:t>
            </a:r>
            <a:br>
              <a:rPr lang="zh-TW" altLang="en-US" dirty="0" smtClean="0"/>
            </a:br>
            <a:endParaRPr lang="zh-TW" altLang="en-US" dirty="0" smtClean="0"/>
          </a:p>
          <a:p>
            <a:r>
              <a:rPr lang="en-US" altLang="zh-TW" dirty="0" smtClean="0"/>
              <a:t>6. </a:t>
            </a:r>
            <a:r>
              <a:rPr lang="en-US" altLang="zh-TW" dirty="0" err="1" smtClean="0"/>
              <a:t>nameservers</a:t>
            </a:r>
            <a:r>
              <a:rPr lang="en-US" altLang="zh-TW" dirty="0" smtClean="0"/>
              <a:t> </a:t>
            </a:r>
            <a:r>
              <a:rPr lang="zh-TW" altLang="en-US" dirty="0" smtClean="0"/>
              <a:t>指定功能變數名稱伺服器的 </a:t>
            </a:r>
            <a:r>
              <a:rPr lang="en-US" altLang="zh-TW" dirty="0" smtClean="0"/>
              <a:t>IP </a:t>
            </a:r>
            <a:r>
              <a:rPr lang="zh-TW" altLang="en-US" dirty="0" smtClean="0"/>
              <a:t>地址。</a:t>
            </a:r>
          </a:p>
          <a:p>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98</a:t>
            </a:fld>
            <a:endParaRPr lang="zh-TW" altLang="en-US"/>
          </a:p>
        </p:txBody>
      </p:sp>
    </p:spTree>
    <p:extLst>
      <p:ext uri="{BB962C8B-B14F-4D97-AF65-F5344CB8AC3E}">
        <p14:creationId xmlns:p14="http://schemas.microsoft.com/office/powerpoint/2010/main" val="4070776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1" i="0" kern="1200" dirty="0" smtClean="0">
                <a:solidFill>
                  <a:schemeClr val="tx1"/>
                </a:solidFill>
                <a:effectLst/>
                <a:latin typeface="+mn-lt"/>
                <a:ea typeface="+mn-ea"/>
                <a:cs typeface="+mn-cs"/>
              </a:rPr>
              <a:t>[</a:t>
            </a:r>
            <a:r>
              <a:rPr lang="zh-TW" altLang="en-US" sz="1200" b="1" i="0" kern="1200" dirty="0" smtClean="0">
                <a:solidFill>
                  <a:schemeClr val="tx1"/>
                </a:solidFill>
                <a:effectLst/>
                <a:latin typeface="+mn-lt"/>
                <a:ea typeface="+mn-ea"/>
                <a:cs typeface="+mn-cs"/>
              </a:rPr>
              <a:t>註</a:t>
            </a:r>
            <a:r>
              <a:rPr lang="en-US" altLang="zh-TW" sz="1200" b="1"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 共有 </a:t>
            </a:r>
            <a:r>
              <a:rPr lang="en-US" altLang="zh-TW" sz="1200" b="0" i="0" kern="1200" dirty="0" smtClean="0">
                <a:solidFill>
                  <a:schemeClr val="tx1"/>
                </a:solidFill>
                <a:effectLst/>
                <a:latin typeface="+mn-lt"/>
                <a:ea typeface="+mn-ea"/>
                <a:cs typeface="+mn-cs"/>
              </a:rPr>
              <a:t>64*256 </a:t>
            </a:r>
            <a:r>
              <a:rPr lang="zh-TW" altLang="en-US" sz="1200" b="0" i="0" kern="1200" dirty="0" smtClean="0">
                <a:solidFill>
                  <a:schemeClr val="tx1"/>
                </a:solidFill>
                <a:effectLst/>
                <a:latin typeface="+mn-lt"/>
                <a:ea typeface="+mn-ea"/>
                <a:cs typeface="+mn-cs"/>
              </a:rPr>
              <a:t>個 </a:t>
            </a:r>
            <a:r>
              <a:rPr lang="en-US" altLang="zh-TW" sz="1200" b="0" i="0" kern="1200" dirty="0" smtClean="0">
                <a:solidFill>
                  <a:schemeClr val="tx1"/>
                </a:solidFill>
                <a:effectLst/>
                <a:latin typeface="+mn-lt"/>
                <a:ea typeface="+mn-ea"/>
                <a:cs typeface="+mn-cs"/>
              </a:rPr>
              <a:t>Network ID</a:t>
            </a:r>
          </a:p>
          <a:p>
            <a:r>
              <a:rPr lang="en-US" altLang="zh-TW" sz="1200" b="0" i="0" kern="1200" dirty="0" smtClean="0">
                <a:solidFill>
                  <a:schemeClr val="tx1"/>
                </a:solidFill>
                <a:effectLst/>
                <a:latin typeface="+mn-lt"/>
                <a:ea typeface="+mn-ea"/>
                <a:cs typeface="+mn-cs"/>
              </a:rPr>
              <a:t>191-128+1</a:t>
            </a:r>
          </a:p>
          <a:p>
            <a:r>
              <a:rPr lang="zh-TW" altLang="en-US" sz="1200" b="0" i="0" kern="1200" dirty="0" smtClean="0">
                <a:solidFill>
                  <a:schemeClr val="tx1"/>
                </a:solidFill>
                <a:effectLst/>
                <a:latin typeface="+mn-lt"/>
                <a:ea typeface="+mn-ea"/>
                <a:cs typeface="+mn-cs"/>
              </a:rPr>
              <a:t>一起餓</a:t>
            </a:r>
            <a:endParaRPr lang="en-US" altLang="zh-TW" sz="1200" b="0" i="0" kern="1200" dirty="0" smtClean="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7</a:t>
            </a:fld>
            <a:endParaRPr lang="zh-TW" altLang="en-US"/>
          </a:p>
        </p:txBody>
      </p:sp>
    </p:spTree>
    <p:extLst>
      <p:ext uri="{BB962C8B-B14F-4D97-AF65-F5344CB8AC3E}">
        <p14:creationId xmlns:p14="http://schemas.microsoft.com/office/powerpoint/2010/main" val="7733491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hlinkClick r:id="rId3"/>
              </a:rPr>
              <a:t>https://netplan.io/examples</a:t>
            </a:r>
            <a:endParaRPr lang="en-US" altLang="zh-TW" dirty="0" smtClean="0"/>
          </a:p>
          <a:p>
            <a:endParaRPr lang="en-US" altLang="zh-TW" dirty="0" smtClean="0"/>
          </a:p>
          <a:p>
            <a:r>
              <a:rPr lang="en-US" altLang="zh-TW" dirty="0" err="1" smtClean="0"/>
              <a:t>Netplan</a:t>
            </a:r>
            <a:r>
              <a:rPr lang="zh-TW" altLang="en-US" dirty="0" smtClean="0"/>
              <a:t>配置示例</a:t>
            </a:r>
          </a:p>
          <a:p>
            <a:r>
              <a:rPr lang="zh-TW" altLang="en-US" dirty="0" smtClean="0"/>
              <a:t>以下是常見方案的示例</a:t>
            </a:r>
            <a:r>
              <a:rPr lang="en-US" altLang="zh-TW" dirty="0" err="1" smtClean="0"/>
              <a:t>Netplan</a:t>
            </a:r>
            <a:r>
              <a:rPr lang="zh-TW" altLang="en-US" dirty="0" smtClean="0"/>
              <a:t>配置的集合。如果您看不到某個場景或有一個場景可以做出貢獻，請使用此頁面底部的鏈接針對該文檔提交帶有示例的錯誤。謝謝！</a:t>
            </a:r>
          </a:p>
          <a:p>
            <a:endParaRPr lang="zh-TW" altLang="en-US" dirty="0" smtClean="0"/>
          </a:p>
          <a:p>
            <a:r>
              <a:rPr lang="zh-TW" altLang="en-US" dirty="0" smtClean="0"/>
              <a:t>組態</a:t>
            </a:r>
          </a:p>
          <a:p>
            <a:r>
              <a:rPr lang="zh-TW" altLang="en-US" dirty="0" smtClean="0"/>
              <a:t>要配置</a:t>
            </a:r>
            <a:r>
              <a:rPr lang="en-US" altLang="zh-TW" dirty="0" err="1" smtClean="0"/>
              <a:t>netplan</a:t>
            </a:r>
            <a:r>
              <a:rPr lang="zh-TW" altLang="en-US" dirty="0" smtClean="0"/>
              <a:t>，請</a:t>
            </a:r>
            <a:r>
              <a:rPr lang="en-US" altLang="zh-TW" dirty="0" smtClean="0"/>
              <a:t>/</a:t>
            </a:r>
            <a:r>
              <a:rPr lang="en-US" altLang="zh-TW" dirty="0" err="1" smtClean="0"/>
              <a:t>etc</a:t>
            </a:r>
            <a:r>
              <a:rPr lang="en-US" altLang="zh-TW" dirty="0" smtClean="0"/>
              <a:t>/</a:t>
            </a:r>
            <a:r>
              <a:rPr lang="en-US" altLang="zh-TW" dirty="0" err="1" smtClean="0"/>
              <a:t>netplan</a:t>
            </a:r>
            <a:r>
              <a:rPr lang="en-US" altLang="zh-TW" dirty="0" smtClean="0"/>
              <a:t>/</a:t>
            </a:r>
            <a:r>
              <a:rPr lang="zh-TW" altLang="en-US" dirty="0" smtClean="0"/>
              <a:t>使用</a:t>
            </a:r>
            <a:r>
              <a:rPr lang="en-US" altLang="zh-TW" dirty="0" smtClean="0"/>
              <a:t>.</a:t>
            </a:r>
            <a:r>
              <a:rPr lang="en-US" altLang="zh-TW" dirty="0" err="1" smtClean="0"/>
              <a:t>yaml</a:t>
            </a:r>
            <a:r>
              <a:rPr lang="zh-TW" altLang="en-US" dirty="0" smtClean="0"/>
              <a:t>擴展名（例如</a:t>
            </a:r>
            <a:r>
              <a:rPr lang="en-US" altLang="zh-TW" dirty="0" smtClean="0"/>
              <a:t>/</a:t>
            </a:r>
            <a:r>
              <a:rPr lang="en-US" altLang="zh-TW" dirty="0" err="1" smtClean="0"/>
              <a:t>etc</a:t>
            </a:r>
            <a:r>
              <a:rPr lang="en-US" altLang="zh-TW" dirty="0" smtClean="0"/>
              <a:t>/</a:t>
            </a:r>
            <a:r>
              <a:rPr lang="en-US" altLang="zh-TW" dirty="0" err="1" smtClean="0"/>
              <a:t>netplan</a:t>
            </a:r>
            <a:r>
              <a:rPr lang="en-US" altLang="zh-TW" dirty="0" smtClean="0"/>
              <a:t>/</a:t>
            </a:r>
            <a:r>
              <a:rPr lang="en-US" altLang="zh-TW" dirty="0" err="1" smtClean="0"/>
              <a:t>config.yaml</a:t>
            </a:r>
            <a:r>
              <a:rPr lang="zh-TW" altLang="en-US" dirty="0" smtClean="0"/>
              <a:t>）保存配置文件，然後運行</a:t>
            </a:r>
            <a:r>
              <a:rPr lang="en-US" altLang="zh-TW" dirty="0" err="1" smtClean="0"/>
              <a:t>sudo</a:t>
            </a:r>
            <a:r>
              <a:rPr lang="en-US" altLang="zh-TW" dirty="0" smtClean="0"/>
              <a:t> </a:t>
            </a:r>
            <a:r>
              <a:rPr lang="en-US" altLang="zh-TW" dirty="0" err="1" smtClean="0"/>
              <a:t>netplan</a:t>
            </a:r>
            <a:r>
              <a:rPr lang="en-US" altLang="zh-TW" dirty="0" smtClean="0"/>
              <a:t> apply</a:t>
            </a:r>
            <a:r>
              <a:rPr lang="zh-TW" altLang="en-US" dirty="0" smtClean="0"/>
              <a:t>。此命令解析配置並將其應用於系統。寫入磁盤的配置</a:t>
            </a:r>
            <a:r>
              <a:rPr lang="en-US" altLang="zh-TW" dirty="0" smtClean="0"/>
              <a:t>/</a:t>
            </a:r>
            <a:r>
              <a:rPr lang="en-US" altLang="zh-TW" dirty="0" err="1" smtClean="0"/>
              <a:t>etc</a:t>
            </a:r>
            <a:r>
              <a:rPr lang="en-US" altLang="zh-TW" dirty="0" smtClean="0"/>
              <a:t>/</a:t>
            </a:r>
            <a:r>
              <a:rPr lang="en-US" altLang="zh-TW" dirty="0" err="1" smtClean="0"/>
              <a:t>netplan</a:t>
            </a:r>
            <a:r>
              <a:rPr lang="en-US" altLang="zh-TW" dirty="0" smtClean="0"/>
              <a:t>/</a:t>
            </a:r>
            <a:r>
              <a:rPr lang="zh-TW" altLang="en-US" dirty="0" smtClean="0"/>
              <a:t>將在兩次重啟之間保持不變。</a:t>
            </a:r>
          </a:p>
          <a:p>
            <a:endParaRPr lang="zh-TW" altLang="en-US" dirty="0" smtClean="0"/>
          </a:p>
          <a:p>
            <a:r>
              <a:rPr lang="zh-TW" altLang="en-US" dirty="0" smtClean="0"/>
              <a:t>使用</a:t>
            </a:r>
            <a:r>
              <a:rPr lang="en-US" altLang="zh-TW" dirty="0" smtClean="0"/>
              <a:t>DHCP</a:t>
            </a:r>
            <a:r>
              <a:rPr lang="zh-TW" altLang="en-US" dirty="0" smtClean="0"/>
              <a:t>和靜態尋址</a:t>
            </a:r>
          </a:p>
          <a:p>
            <a:r>
              <a:rPr lang="zh-TW" altLang="en-US" dirty="0" smtClean="0"/>
              <a:t>要讓名為“ </a:t>
            </a:r>
            <a:r>
              <a:rPr lang="en-US" altLang="zh-TW" dirty="0" smtClean="0"/>
              <a:t>enp3s0”</a:t>
            </a:r>
            <a:r>
              <a:rPr lang="zh-TW" altLang="en-US" dirty="0" smtClean="0"/>
              <a:t>的接口通過</a:t>
            </a:r>
            <a:r>
              <a:rPr lang="en-US" altLang="zh-TW" dirty="0" smtClean="0"/>
              <a:t>DHCP</a:t>
            </a:r>
            <a:r>
              <a:rPr lang="zh-TW" altLang="en-US" dirty="0" smtClean="0"/>
              <a:t>獲取地址，請創建具有以下內容的</a:t>
            </a:r>
            <a:r>
              <a:rPr lang="en-US" altLang="zh-TW" dirty="0" smtClean="0"/>
              <a:t>YAML</a:t>
            </a:r>
            <a:r>
              <a:rPr lang="zh-TW" altLang="en-US" dirty="0" smtClean="0"/>
              <a:t>文件：</a:t>
            </a:r>
          </a:p>
          <a:p>
            <a:endParaRPr lang="zh-TW" altLang="en-US" dirty="0" smtClean="0"/>
          </a:p>
          <a:p>
            <a:r>
              <a:rPr lang="en-US" altLang="zh-TW" dirty="0" smtClean="0"/>
              <a:t>network:</a:t>
            </a:r>
          </a:p>
          <a:p>
            <a:r>
              <a:rPr lang="en-US" altLang="zh-TW" dirty="0" smtClean="0"/>
              <a:t>  version: 2</a:t>
            </a:r>
          </a:p>
          <a:p>
            <a:r>
              <a:rPr lang="en-US" altLang="zh-TW" dirty="0" smtClean="0"/>
              <a:t>  renderer: </a:t>
            </a:r>
            <a:r>
              <a:rPr lang="en-US" altLang="zh-TW" dirty="0" err="1" smtClean="0"/>
              <a:t>networkd</a:t>
            </a:r>
            <a:endParaRPr lang="en-US" altLang="zh-TW" dirty="0" smtClean="0"/>
          </a:p>
          <a:p>
            <a:r>
              <a:rPr lang="en-US" altLang="zh-TW" dirty="0" smtClean="0"/>
              <a:t>  </a:t>
            </a:r>
            <a:r>
              <a:rPr lang="en-US" altLang="zh-TW" dirty="0" err="1" smtClean="0"/>
              <a:t>ethernets</a:t>
            </a:r>
            <a:r>
              <a:rPr lang="en-US" altLang="zh-TW" dirty="0" smtClean="0"/>
              <a:t>:</a:t>
            </a:r>
          </a:p>
          <a:p>
            <a:r>
              <a:rPr lang="en-US" altLang="zh-TW" dirty="0" smtClean="0"/>
              <a:t>    enp3s0:</a:t>
            </a:r>
          </a:p>
          <a:p>
            <a:r>
              <a:rPr lang="en-US" altLang="zh-TW" dirty="0" smtClean="0"/>
              <a:t>      dhcp4: true</a:t>
            </a:r>
          </a:p>
          <a:p>
            <a:r>
              <a:rPr lang="zh-TW" altLang="en-US" dirty="0" smtClean="0"/>
              <a:t>要改為設置靜態</a:t>
            </a:r>
            <a:r>
              <a:rPr lang="en-US" altLang="zh-TW" dirty="0" smtClean="0"/>
              <a:t>IP</a:t>
            </a:r>
            <a:r>
              <a:rPr lang="zh-TW" altLang="en-US" dirty="0" smtClean="0"/>
              <a:t>地址，請使用地址鍵，該鍵獲取（</a:t>
            </a:r>
            <a:r>
              <a:rPr lang="en-US" altLang="zh-TW" dirty="0" smtClean="0"/>
              <a:t>IPv4</a:t>
            </a:r>
            <a:r>
              <a:rPr lang="zh-TW" altLang="en-US" dirty="0" smtClean="0"/>
              <a:t>或</a:t>
            </a:r>
            <a:r>
              <a:rPr lang="en-US" altLang="zh-TW" dirty="0" smtClean="0"/>
              <a:t>IPv6</a:t>
            </a:r>
            <a:r>
              <a:rPr lang="zh-TW" altLang="en-US" dirty="0" smtClean="0"/>
              <a:t>）地址列表以及子網前綴長度（例如</a:t>
            </a:r>
            <a:r>
              <a:rPr lang="en-US" altLang="zh-TW" dirty="0" smtClean="0"/>
              <a:t>/ 24</a:t>
            </a:r>
            <a:r>
              <a:rPr lang="zh-TW" altLang="en-US" dirty="0" smtClean="0"/>
              <a:t>）。也可以提供網關和</a:t>
            </a:r>
            <a:r>
              <a:rPr lang="en-US" altLang="zh-TW" dirty="0" smtClean="0"/>
              <a:t>DNS</a:t>
            </a:r>
            <a:r>
              <a:rPr lang="zh-TW" altLang="en-US" dirty="0" smtClean="0"/>
              <a:t>信息：</a:t>
            </a:r>
          </a:p>
          <a:p>
            <a:endParaRPr lang="zh-TW" altLang="en-US" dirty="0" smtClean="0"/>
          </a:p>
          <a:p>
            <a:r>
              <a:rPr lang="en-US" altLang="zh-TW" dirty="0" smtClean="0"/>
              <a:t>network:</a:t>
            </a:r>
          </a:p>
          <a:p>
            <a:r>
              <a:rPr lang="en-US" altLang="zh-TW" dirty="0" smtClean="0"/>
              <a:t>  version: 2</a:t>
            </a:r>
          </a:p>
          <a:p>
            <a:r>
              <a:rPr lang="en-US" altLang="zh-TW" dirty="0" smtClean="0"/>
              <a:t>  renderer: </a:t>
            </a:r>
            <a:r>
              <a:rPr lang="en-US" altLang="zh-TW" dirty="0" err="1" smtClean="0"/>
              <a:t>networkd</a:t>
            </a:r>
            <a:endParaRPr lang="en-US" altLang="zh-TW" dirty="0" smtClean="0"/>
          </a:p>
          <a:p>
            <a:r>
              <a:rPr lang="en-US" altLang="zh-TW" dirty="0" smtClean="0"/>
              <a:t>  </a:t>
            </a:r>
            <a:r>
              <a:rPr lang="en-US" altLang="zh-TW" dirty="0" err="1" smtClean="0"/>
              <a:t>ethernets</a:t>
            </a:r>
            <a:r>
              <a:rPr lang="en-US" altLang="zh-TW" dirty="0" smtClean="0"/>
              <a:t>:</a:t>
            </a:r>
          </a:p>
          <a:p>
            <a:r>
              <a:rPr lang="en-US" altLang="zh-TW" dirty="0" smtClean="0"/>
              <a:t>    enp3s0:</a:t>
            </a:r>
          </a:p>
          <a:p>
            <a:r>
              <a:rPr lang="en-US" altLang="zh-TW" dirty="0" smtClean="0"/>
              <a:t>      addresses:</a:t>
            </a:r>
          </a:p>
          <a:p>
            <a:r>
              <a:rPr lang="en-US" altLang="zh-TW" dirty="0" smtClean="0"/>
              <a:t>        - 10.10.10.2/24</a:t>
            </a:r>
          </a:p>
          <a:p>
            <a:r>
              <a:rPr lang="en-US" altLang="zh-TW" dirty="0" smtClean="0"/>
              <a:t>      gateway4: 10.10.10.1</a:t>
            </a:r>
          </a:p>
          <a:p>
            <a:r>
              <a:rPr lang="en-US" altLang="zh-TW" dirty="0" smtClean="0"/>
              <a:t>      </a:t>
            </a:r>
            <a:r>
              <a:rPr lang="en-US" altLang="zh-TW" dirty="0" err="1" smtClean="0"/>
              <a:t>nameservers</a:t>
            </a:r>
            <a:r>
              <a:rPr lang="en-US" altLang="zh-TW" dirty="0" smtClean="0"/>
              <a:t>:</a:t>
            </a:r>
          </a:p>
          <a:p>
            <a:r>
              <a:rPr lang="en-US" altLang="zh-TW" dirty="0" smtClean="0"/>
              <a:t>          search: [</a:t>
            </a:r>
            <a:r>
              <a:rPr lang="en-US" altLang="zh-TW" dirty="0" err="1" smtClean="0"/>
              <a:t>mydomain</a:t>
            </a:r>
            <a:r>
              <a:rPr lang="en-US" altLang="zh-TW" dirty="0" smtClean="0"/>
              <a:t>, </a:t>
            </a:r>
            <a:r>
              <a:rPr lang="en-US" altLang="zh-TW" dirty="0" err="1" smtClean="0"/>
              <a:t>otherdomain</a:t>
            </a:r>
            <a:r>
              <a:rPr lang="en-US" altLang="zh-TW" dirty="0" smtClean="0"/>
              <a:t>]</a:t>
            </a:r>
          </a:p>
          <a:p>
            <a:r>
              <a:rPr lang="en-US" altLang="zh-TW" dirty="0" smtClean="0"/>
              <a:t>          addresses: [10.10.10.1, 1.1.1.1]</a:t>
            </a:r>
          </a:p>
          <a:p>
            <a:r>
              <a:rPr lang="zh-TW" altLang="en-US" dirty="0" smtClean="0"/>
              <a:t>使用</a:t>
            </a:r>
            <a:r>
              <a:rPr lang="en-US" altLang="zh-TW" dirty="0" smtClean="0"/>
              <a:t>DHCP</a:t>
            </a:r>
            <a:r>
              <a:rPr lang="zh-TW" altLang="en-US" dirty="0" smtClean="0"/>
              <a:t>連接多個接口</a:t>
            </a:r>
          </a:p>
          <a:p>
            <a:r>
              <a:rPr lang="zh-TW" altLang="en-US" dirty="0" smtClean="0"/>
              <a:t>現在，許多系統都包含多個網絡接口。服務器通常將需要連接到多個網絡，並且可能要求到</a:t>
            </a:r>
            <a:r>
              <a:rPr lang="en-US" altLang="zh-TW" dirty="0" smtClean="0"/>
              <a:t>Internet</a:t>
            </a:r>
            <a:r>
              <a:rPr lang="zh-TW" altLang="en-US" dirty="0" smtClean="0"/>
              <a:t>的流量通過特定的接口，儘管它們都提供了有效的網關。</a:t>
            </a:r>
          </a:p>
          <a:p>
            <a:endParaRPr lang="zh-TW" altLang="en-US" dirty="0" smtClean="0"/>
          </a:p>
          <a:p>
            <a:r>
              <a:rPr lang="zh-TW" altLang="en-US" dirty="0" smtClean="0"/>
              <a:t>通過為通過</a:t>
            </a:r>
            <a:r>
              <a:rPr lang="en-US" altLang="zh-TW" dirty="0" smtClean="0"/>
              <a:t>DHCP</a:t>
            </a:r>
            <a:r>
              <a:rPr lang="zh-TW" altLang="en-US" dirty="0" smtClean="0"/>
              <a:t>檢索的路由指定度量標準，可以實現</a:t>
            </a:r>
            <a:r>
              <a:rPr lang="en-US" altLang="zh-TW" dirty="0" smtClean="0"/>
              <a:t>DHCP</a:t>
            </a:r>
            <a:r>
              <a:rPr lang="zh-TW" altLang="en-US" dirty="0" smtClean="0"/>
              <a:t>所需的精確路由，這將確保某些路由優先於其他路由。在此示例中，“ </a:t>
            </a:r>
            <a:r>
              <a:rPr lang="en-US" altLang="zh-TW" dirty="0" err="1" smtClean="0"/>
              <a:t>enred</a:t>
            </a:r>
            <a:r>
              <a:rPr lang="en-US" altLang="zh-TW" dirty="0" smtClean="0"/>
              <a:t>”</a:t>
            </a:r>
            <a:r>
              <a:rPr lang="zh-TW" altLang="en-US" dirty="0" smtClean="0"/>
              <a:t>優於“ </a:t>
            </a:r>
            <a:r>
              <a:rPr lang="en-US" altLang="zh-TW" dirty="0" err="1" smtClean="0"/>
              <a:t>engreen</a:t>
            </a:r>
            <a:r>
              <a:rPr lang="en-US" altLang="zh-TW" dirty="0" smtClean="0"/>
              <a:t>”</a:t>
            </a:r>
            <a:r>
              <a:rPr lang="zh-TW" altLang="en-US" dirty="0" smtClean="0"/>
              <a:t>，因為它具有較低的路由度量：</a:t>
            </a:r>
          </a:p>
          <a:p>
            <a:endParaRPr lang="zh-TW" altLang="en-US" dirty="0" smtClean="0"/>
          </a:p>
          <a:p>
            <a:r>
              <a:rPr lang="en-US" altLang="zh-TW" dirty="0" smtClean="0"/>
              <a:t>network:</a:t>
            </a:r>
          </a:p>
          <a:p>
            <a:r>
              <a:rPr lang="en-US" altLang="zh-TW" dirty="0" smtClean="0"/>
              <a:t>  version: 2</a:t>
            </a:r>
          </a:p>
          <a:p>
            <a:r>
              <a:rPr lang="en-US" altLang="zh-TW" dirty="0" smtClean="0"/>
              <a:t>  </a:t>
            </a:r>
            <a:r>
              <a:rPr lang="en-US" altLang="zh-TW" dirty="0" err="1" smtClean="0"/>
              <a:t>ethernets</a:t>
            </a:r>
            <a:r>
              <a:rPr lang="en-US" altLang="zh-TW" dirty="0" smtClean="0"/>
              <a:t>:</a:t>
            </a:r>
          </a:p>
          <a:p>
            <a:r>
              <a:rPr lang="en-US" altLang="zh-TW" dirty="0" smtClean="0"/>
              <a:t>    </a:t>
            </a:r>
            <a:r>
              <a:rPr lang="en-US" altLang="zh-TW" dirty="0" err="1" smtClean="0"/>
              <a:t>enred</a:t>
            </a:r>
            <a:r>
              <a:rPr lang="en-US" altLang="zh-TW" dirty="0" smtClean="0"/>
              <a:t>:</a:t>
            </a:r>
          </a:p>
          <a:p>
            <a:r>
              <a:rPr lang="en-US" altLang="zh-TW" dirty="0" smtClean="0"/>
              <a:t>      dhcp4: yes</a:t>
            </a:r>
          </a:p>
          <a:p>
            <a:r>
              <a:rPr lang="en-US" altLang="zh-TW" dirty="0" smtClean="0"/>
              <a:t>      dhcp4-overrides:</a:t>
            </a:r>
          </a:p>
          <a:p>
            <a:r>
              <a:rPr lang="en-US" altLang="zh-TW" dirty="0" smtClean="0"/>
              <a:t>        route-metric: 100</a:t>
            </a:r>
          </a:p>
          <a:p>
            <a:r>
              <a:rPr lang="en-US" altLang="zh-TW" dirty="0" smtClean="0"/>
              <a:t>    </a:t>
            </a:r>
            <a:r>
              <a:rPr lang="en-US" altLang="zh-TW" dirty="0" err="1" smtClean="0"/>
              <a:t>engreen</a:t>
            </a:r>
            <a:r>
              <a:rPr lang="en-US" altLang="zh-TW" dirty="0" smtClean="0"/>
              <a:t>:</a:t>
            </a:r>
          </a:p>
          <a:p>
            <a:r>
              <a:rPr lang="en-US" altLang="zh-TW" dirty="0" smtClean="0"/>
              <a:t>      dhcp4: yes</a:t>
            </a:r>
          </a:p>
          <a:p>
            <a:r>
              <a:rPr lang="en-US" altLang="zh-TW" dirty="0" smtClean="0"/>
              <a:t>      dhcp4-overrides:</a:t>
            </a:r>
          </a:p>
          <a:p>
            <a:r>
              <a:rPr lang="en-US" altLang="zh-TW" dirty="0" smtClean="0"/>
              <a:t>        route-metric: 200</a:t>
            </a:r>
          </a:p>
          <a:p>
            <a:r>
              <a:rPr lang="zh-TW" altLang="en-US" dirty="0" smtClean="0"/>
              <a:t>連接到開放的無線網絡</a:t>
            </a:r>
          </a:p>
          <a:p>
            <a:r>
              <a:rPr lang="en-US" altLang="zh-TW" dirty="0" err="1" smtClean="0"/>
              <a:t>Netplan</a:t>
            </a:r>
            <a:r>
              <a:rPr lang="zh-TW" altLang="en-US" dirty="0" smtClean="0"/>
              <a:t>輕鬆支持連接到開放的無線網絡（該網絡不受密碼保護），只需要定義訪問點即可：</a:t>
            </a:r>
          </a:p>
          <a:p>
            <a:endParaRPr lang="zh-TW" altLang="en-US" dirty="0" smtClean="0"/>
          </a:p>
          <a:p>
            <a:r>
              <a:rPr lang="en-US" altLang="zh-TW" dirty="0" smtClean="0"/>
              <a:t>network:</a:t>
            </a:r>
          </a:p>
          <a:p>
            <a:r>
              <a:rPr lang="en-US" altLang="zh-TW" dirty="0" smtClean="0"/>
              <a:t>  version: 2</a:t>
            </a:r>
          </a:p>
          <a:p>
            <a:r>
              <a:rPr lang="en-US" altLang="zh-TW" dirty="0" smtClean="0"/>
              <a:t>  </a:t>
            </a:r>
            <a:r>
              <a:rPr lang="en-US" altLang="zh-TW" dirty="0" err="1" smtClean="0"/>
              <a:t>wifis</a:t>
            </a:r>
            <a:r>
              <a:rPr lang="en-US" altLang="zh-TW" dirty="0" smtClean="0"/>
              <a:t>:</a:t>
            </a:r>
          </a:p>
          <a:p>
            <a:r>
              <a:rPr lang="en-US" altLang="zh-TW" dirty="0" smtClean="0"/>
              <a:t>    wl0:</a:t>
            </a:r>
          </a:p>
          <a:p>
            <a:r>
              <a:rPr lang="en-US" altLang="zh-TW" dirty="0" smtClean="0"/>
              <a:t>      access-points:</a:t>
            </a:r>
          </a:p>
          <a:p>
            <a:r>
              <a:rPr lang="en-US" altLang="zh-TW" dirty="0" smtClean="0"/>
              <a:t>        </a:t>
            </a:r>
            <a:r>
              <a:rPr lang="en-US" altLang="zh-TW" dirty="0" err="1" smtClean="0"/>
              <a:t>opennetwork</a:t>
            </a:r>
            <a:r>
              <a:rPr lang="en-US" altLang="zh-TW" dirty="0" smtClean="0"/>
              <a:t>: {}</a:t>
            </a:r>
          </a:p>
          <a:p>
            <a:r>
              <a:rPr lang="en-US" altLang="zh-TW" dirty="0" smtClean="0"/>
              <a:t>      dhcp4: yes</a:t>
            </a:r>
          </a:p>
          <a:p>
            <a:r>
              <a:rPr lang="zh-TW" altLang="en-US" dirty="0" smtClean="0"/>
              <a:t>連接到</a:t>
            </a:r>
            <a:r>
              <a:rPr lang="en-US" altLang="zh-TW" dirty="0" smtClean="0"/>
              <a:t>WPA</a:t>
            </a:r>
            <a:r>
              <a:rPr lang="zh-TW" altLang="en-US" dirty="0" smtClean="0"/>
              <a:t>個人無線網絡</a:t>
            </a:r>
          </a:p>
          <a:p>
            <a:r>
              <a:rPr lang="zh-TW" altLang="en-US" dirty="0" smtClean="0"/>
              <a:t>無線設備使用“ </a:t>
            </a:r>
            <a:r>
              <a:rPr lang="en-US" altLang="zh-TW" dirty="0" err="1" smtClean="0"/>
              <a:t>wifi</a:t>
            </a:r>
            <a:r>
              <a:rPr lang="en-US" altLang="zh-TW" dirty="0" smtClean="0"/>
              <a:t>”</a:t>
            </a:r>
            <a:r>
              <a:rPr lang="zh-TW" altLang="en-US" dirty="0" smtClean="0"/>
              <a:t>鍵，並與有線以太網設備共享相同的配置選項。還應指定無線接入點的名稱和密碼：</a:t>
            </a:r>
          </a:p>
          <a:p>
            <a:endParaRPr lang="zh-TW" altLang="en-US" dirty="0" smtClean="0"/>
          </a:p>
          <a:p>
            <a:r>
              <a:rPr lang="en-US" altLang="zh-TW" dirty="0" smtClean="0"/>
              <a:t>network:</a:t>
            </a:r>
          </a:p>
          <a:p>
            <a:r>
              <a:rPr lang="en-US" altLang="zh-TW" dirty="0" smtClean="0"/>
              <a:t>  version: 2</a:t>
            </a:r>
          </a:p>
          <a:p>
            <a:r>
              <a:rPr lang="en-US" altLang="zh-TW" dirty="0" smtClean="0"/>
              <a:t>  renderer: </a:t>
            </a:r>
            <a:r>
              <a:rPr lang="en-US" altLang="zh-TW" dirty="0" err="1" smtClean="0"/>
              <a:t>networkd</a:t>
            </a:r>
            <a:endParaRPr lang="en-US" altLang="zh-TW" dirty="0" smtClean="0"/>
          </a:p>
          <a:p>
            <a:r>
              <a:rPr lang="en-US" altLang="zh-TW" dirty="0" smtClean="0"/>
              <a:t>  </a:t>
            </a:r>
            <a:r>
              <a:rPr lang="en-US" altLang="zh-TW" dirty="0" err="1" smtClean="0"/>
              <a:t>wifis</a:t>
            </a:r>
            <a:r>
              <a:rPr lang="en-US" altLang="zh-TW" dirty="0" smtClean="0"/>
              <a:t>:</a:t>
            </a:r>
          </a:p>
          <a:p>
            <a:r>
              <a:rPr lang="en-US" altLang="zh-TW" dirty="0" smtClean="0"/>
              <a:t>    wlp2s0b1:</a:t>
            </a:r>
          </a:p>
          <a:p>
            <a:r>
              <a:rPr lang="en-US" altLang="zh-TW" dirty="0" smtClean="0"/>
              <a:t>      dhcp4: no</a:t>
            </a:r>
          </a:p>
          <a:p>
            <a:r>
              <a:rPr lang="en-US" altLang="zh-TW" dirty="0" smtClean="0"/>
              <a:t>      dhcp6: no</a:t>
            </a:r>
          </a:p>
          <a:p>
            <a:r>
              <a:rPr lang="en-US" altLang="zh-TW" dirty="0" smtClean="0"/>
              <a:t>      addresses: [192.168.0.21/24]</a:t>
            </a:r>
          </a:p>
          <a:p>
            <a:r>
              <a:rPr lang="en-US" altLang="zh-TW" dirty="0" smtClean="0"/>
              <a:t>      gateway4: 192.168.0.1</a:t>
            </a:r>
          </a:p>
          <a:p>
            <a:r>
              <a:rPr lang="en-US" altLang="zh-TW" dirty="0" smtClean="0"/>
              <a:t>      </a:t>
            </a:r>
            <a:r>
              <a:rPr lang="en-US" altLang="zh-TW" dirty="0" err="1" smtClean="0"/>
              <a:t>nameservers</a:t>
            </a:r>
            <a:r>
              <a:rPr lang="en-US" altLang="zh-TW" dirty="0" smtClean="0"/>
              <a:t>:</a:t>
            </a:r>
          </a:p>
          <a:p>
            <a:r>
              <a:rPr lang="en-US" altLang="zh-TW" dirty="0" smtClean="0"/>
              <a:t>        addresses: [192.168.0.1, 8.8.8.8]</a:t>
            </a:r>
          </a:p>
          <a:p>
            <a:r>
              <a:rPr lang="en-US" altLang="zh-TW" dirty="0" smtClean="0"/>
              <a:t>      access-points:</a:t>
            </a:r>
          </a:p>
          <a:p>
            <a:r>
              <a:rPr lang="en-US" altLang="zh-TW" dirty="0" smtClean="0"/>
              <a:t>        "</a:t>
            </a:r>
            <a:r>
              <a:rPr lang="en-US" altLang="zh-TW" dirty="0" err="1" smtClean="0"/>
              <a:t>network_ssid_name</a:t>
            </a:r>
            <a:r>
              <a:rPr lang="en-US" altLang="zh-TW" dirty="0" smtClean="0"/>
              <a:t>":</a:t>
            </a:r>
          </a:p>
          <a:p>
            <a:r>
              <a:rPr lang="en-US" altLang="zh-TW" dirty="0" smtClean="0"/>
              <a:t>          password: "**********"</a:t>
            </a:r>
          </a:p>
          <a:p>
            <a:r>
              <a:rPr lang="zh-TW" altLang="en-US" dirty="0" smtClean="0"/>
              <a:t>連接到</a:t>
            </a:r>
            <a:r>
              <a:rPr lang="en-US" altLang="zh-TW" dirty="0" smtClean="0"/>
              <a:t>WPA Enterprise</a:t>
            </a:r>
            <a:r>
              <a:rPr lang="zh-TW" altLang="en-US" dirty="0" smtClean="0"/>
              <a:t>無線網絡</a:t>
            </a:r>
          </a:p>
          <a:p>
            <a:r>
              <a:rPr lang="zh-TW" altLang="en-US" dirty="0" smtClean="0"/>
              <a:t>查找使用</a:t>
            </a:r>
            <a:r>
              <a:rPr lang="en-US" altLang="zh-TW" dirty="0" smtClean="0"/>
              <a:t>WPA</a:t>
            </a:r>
            <a:r>
              <a:rPr lang="zh-TW" altLang="en-US" dirty="0" smtClean="0"/>
              <a:t>或</a:t>
            </a:r>
            <a:r>
              <a:rPr lang="en-US" altLang="zh-TW" dirty="0" smtClean="0"/>
              <a:t>WPA2 Enterprise</a:t>
            </a:r>
            <a:r>
              <a:rPr lang="zh-TW" altLang="en-US" dirty="0" smtClean="0"/>
              <a:t>保護的無線網絡也很常見，這需要其他身份驗證參數。</a:t>
            </a:r>
          </a:p>
          <a:p>
            <a:endParaRPr lang="zh-TW" altLang="en-US" dirty="0" smtClean="0"/>
          </a:p>
          <a:p>
            <a:r>
              <a:rPr lang="zh-TW" altLang="en-US" dirty="0" smtClean="0"/>
              <a:t>例如，如果使用</a:t>
            </a:r>
            <a:r>
              <a:rPr lang="en-US" altLang="zh-TW" dirty="0" smtClean="0"/>
              <a:t>WPA-EAP</a:t>
            </a:r>
            <a:r>
              <a:rPr lang="zh-TW" altLang="en-US" dirty="0" smtClean="0"/>
              <a:t>和</a:t>
            </a:r>
            <a:r>
              <a:rPr lang="en-US" altLang="zh-TW" dirty="0" smtClean="0"/>
              <a:t>TTLS</a:t>
            </a:r>
            <a:r>
              <a:rPr lang="zh-TW" altLang="en-US" dirty="0" smtClean="0"/>
              <a:t>保護網絡安全：</a:t>
            </a:r>
          </a:p>
          <a:p>
            <a:endParaRPr lang="zh-TW" altLang="en-US" dirty="0" smtClean="0"/>
          </a:p>
          <a:p>
            <a:r>
              <a:rPr lang="en-US" altLang="zh-TW" dirty="0" smtClean="0"/>
              <a:t>network:</a:t>
            </a:r>
          </a:p>
          <a:p>
            <a:r>
              <a:rPr lang="en-US" altLang="zh-TW" dirty="0" smtClean="0"/>
              <a:t>  version: 2</a:t>
            </a:r>
          </a:p>
          <a:p>
            <a:r>
              <a:rPr lang="en-US" altLang="zh-TW" dirty="0" smtClean="0"/>
              <a:t>  </a:t>
            </a:r>
            <a:r>
              <a:rPr lang="en-US" altLang="zh-TW" dirty="0" err="1" smtClean="0"/>
              <a:t>wifis</a:t>
            </a:r>
            <a:r>
              <a:rPr lang="en-US" altLang="zh-TW" dirty="0" smtClean="0"/>
              <a:t>:</a:t>
            </a:r>
          </a:p>
          <a:p>
            <a:r>
              <a:rPr lang="en-US" altLang="zh-TW" dirty="0" smtClean="0"/>
              <a:t>    wl0:</a:t>
            </a:r>
          </a:p>
          <a:p>
            <a:r>
              <a:rPr lang="en-US" altLang="zh-TW" dirty="0" smtClean="0"/>
              <a:t>      access-points:</a:t>
            </a:r>
          </a:p>
          <a:p>
            <a:r>
              <a:rPr lang="en-US" altLang="zh-TW" dirty="0" smtClean="0"/>
              <a:t>        workplace:</a:t>
            </a:r>
          </a:p>
          <a:p>
            <a:r>
              <a:rPr lang="en-US" altLang="zh-TW" dirty="0" smtClean="0"/>
              <a:t>          </a:t>
            </a:r>
            <a:r>
              <a:rPr lang="en-US" altLang="zh-TW" dirty="0" err="1" smtClean="0"/>
              <a:t>auth</a:t>
            </a:r>
            <a:r>
              <a:rPr lang="en-US" altLang="zh-TW" dirty="0" smtClean="0"/>
              <a:t>:</a:t>
            </a:r>
          </a:p>
          <a:p>
            <a:r>
              <a:rPr lang="en-US" altLang="zh-TW" dirty="0" smtClean="0"/>
              <a:t>            key-management: </a:t>
            </a:r>
            <a:r>
              <a:rPr lang="en-US" altLang="zh-TW" dirty="0" err="1" smtClean="0"/>
              <a:t>eap</a:t>
            </a:r>
            <a:endParaRPr lang="en-US" altLang="zh-TW" dirty="0" smtClean="0"/>
          </a:p>
          <a:p>
            <a:r>
              <a:rPr lang="en-US" altLang="zh-TW" dirty="0" smtClean="0"/>
              <a:t>            method: </a:t>
            </a:r>
            <a:r>
              <a:rPr lang="en-US" altLang="zh-TW" dirty="0" err="1" smtClean="0"/>
              <a:t>ttls</a:t>
            </a:r>
            <a:endParaRPr lang="en-US" altLang="zh-TW" dirty="0" smtClean="0"/>
          </a:p>
          <a:p>
            <a:r>
              <a:rPr lang="en-US" altLang="zh-TW" dirty="0" smtClean="0"/>
              <a:t>            anonymous-identity: "@internal.example.com"</a:t>
            </a:r>
          </a:p>
          <a:p>
            <a:r>
              <a:rPr lang="en-US" altLang="zh-TW" dirty="0" smtClean="0"/>
              <a:t>            identity: "joe@internal.example.com"</a:t>
            </a:r>
          </a:p>
          <a:p>
            <a:r>
              <a:rPr lang="en-US" altLang="zh-TW" dirty="0" smtClean="0"/>
              <a:t>            password: "v3ryS3kr1t"</a:t>
            </a:r>
          </a:p>
          <a:p>
            <a:r>
              <a:rPr lang="en-US" altLang="zh-TW" dirty="0" smtClean="0"/>
              <a:t>      dhcp4: yes</a:t>
            </a:r>
          </a:p>
          <a:p>
            <a:r>
              <a:rPr lang="zh-TW" altLang="en-US" dirty="0" smtClean="0"/>
              <a:t>或者，如果使用</a:t>
            </a:r>
            <a:r>
              <a:rPr lang="en-US" altLang="zh-TW" dirty="0" smtClean="0"/>
              <a:t>WPA-EAP</a:t>
            </a:r>
            <a:r>
              <a:rPr lang="zh-TW" altLang="en-US" dirty="0" smtClean="0"/>
              <a:t>和</a:t>
            </a:r>
            <a:r>
              <a:rPr lang="en-US" altLang="zh-TW" dirty="0" smtClean="0"/>
              <a:t>TLS</a:t>
            </a:r>
            <a:r>
              <a:rPr lang="zh-TW" altLang="en-US" dirty="0" smtClean="0"/>
              <a:t>保護網絡安全：</a:t>
            </a:r>
          </a:p>
          <a:p>
            <a:endParaRPr lang="zh-TW" altLang="en-US" dirty="0" smtClean="0"/>
          </a:p>
          <a:p>
            <a:r>
              <a:rPr lang="en-US" altLang="zh-TW" dirty="0" smtClean="0"/>
              <a:t>network:</a:t>
            </a:r>
          </a:p>
          <a:p>
            <a:r>
              <a:rPr lang="en-US" altLang="zh-TW" dirty="0" smtClean="0"/>
              <a:t>  version: 2</a:t>
            </a:r>
          </a:p>
          <a:p>
            <a:r>
              <a:rPr lang="en-US" altLang="zh-TW" dirty="0" smtClean="0"/>
              <a:t>  </a:t>
            </a:r>
            <a:r>
              <a:rPr lang="en-US" altLang="zh-TW" dirty="0" err="1" smtClean="0"/>
              <a:t>wifis</a:t>
            </a:r>
            <a:r>
              <a:rPr lang="en-US" altLang="zh-TW" dirty="0" smtClean="0"/>
              <a:t>:</a:t>
            </a:r>
          </a:p>
          <a:p>
            <a:r>
              <a:rPr lang="en-US" altLang="zh-TW" dirty="0" smtClean="0"/>
              <a:t>    wl0:</a:t>
            </a:r>
          </a:p>
          <a:p>
            <a:r>
              <a:rPr lang="en-US" altLang="zh-TW" dirty="0" smtClean="0"/>
              <a:t>      access-points:</a:t>
            </a:r>
          </a:p>
          <a:p>
            <a:r>
              <a:rPr lang="en-US" altLang="zh-TW" dirty="0" smtClean="0"/>
              <a:t>        university:</a:t>
            </a:r>
          </a:p>
          <a:p>
            <a:r>
              <a:rPr lang="en-US" altLang="zh-TW" dirty="0" smtClean="0"/>
              <a:t>          </a:t>
            </a:r>
            <a:r>
              <a:rPr lang="en-US" altLang="zh-TW" dirty="0" err="1" smtClean="0"/>
              <a:t>auth</a:t>
            </a:r>
            <a:r>
              <a:rPr lang="en-US" altLang="zh-TW" dirty="0" smtClean="0"/>
              <a:t>:</a:t>
            </a:r>
          </a:p>
          <a:p>
            <a:r>
              <a:rPr lang="en-US" altLang="zh-TW" dirty="0" smtClean="0"/>
              <a:t>            key-management: </a:t>
            </a:r>
            <a:r>
              <a:rPr lang="en-US" altLang="zh-TW" dirty="0" err="1" smtClean="0"/>
              <a:t>eap</a:t>
            </a:r>
            <a:endParaRPr lang="en-US" altLang="zh-TW" dirty="0" smtClean="0"/>
          </a:p>
          <a:p>
            <a:r>
              <a:rPr lang="en-US" altLang="zh-TW" dirty="0" smtClean="0"/>
              <a:t>            method: </a:t>
            </a:r>
            <a:r>
              <a:rPr lang="en-US" altLang="zh-TW" dirty="0" err="1" smtClean="0"/>
              <a:t>tls</a:t>
            </a:r>
            <a:endParaRPr lang="en-US" altLang="zh-TW" dirty="0" smtClean="0"/>
          </a:p>
          <a:p>
            <a:r>
              <a:rPr lang="en-US" altLang="zh-TW" dirty="0" smtClean="0"/>
              <a:t>            anonymous-identity: "@cust.example.com"</a:t>
            </a:r>
          </a:p>
          <a:p>
            <a:r>
              <a:rPr lang="en-US" altLang="zh-TW" dirty="0" smtClean="0"/>
              <a:t>            identity: "cert-joe@cust.example.com"</a:t>
            </a:r>
          </a:p>
          <a:p>
            <a:r>
              <a:rPr lang="en-US" altLang="zh-TW" dirty="0" smtClean="0"/>
              <a:t>            ca-certificate: /</a:t>
            </a:r>
            <a:r>
              <a:rPr lang="en-US" altLang="zh-TW" dirty="0" err="1" smtClean="0"/>
              <a:t>etc</a:t>
            </a:r>
            <a:r>
              <a:rPr lang="en-US" altLang="zh-TW" dirty="0" smtClean="0"/>
              <a:t>/</a:t>
            </a:r>
            <a:r>
              <a:rPr lang="en-US" altLang="zh-TW" dirty="0" err="1" smtClean="0"/>
              <a:t>ssl</a:t>
            </a:r>
            <a:r>
              <a:rPr lang="en-US" altLang="zh-TW" dirty="0" smtClean="0"/>
              <a:t>/</a:t>
            </a:r>
            <a:r>
              <a:rPr lang="en-US" altLang="zh-TW" dirty="0" err="1" smtClean="0"/>
              <a:t>cust-cacrt.pem</a:t>
            </a:r>
            <a:endParaRPr lang="en-US" altLang="zh-TW" dirty="0" smtClean="0"/>
          </a:p>
          <a:p>
            <a:r>
              <a:rPr lang="en-US" altLang="zh-TW" dirty="0" smtClean="0"/>
              <a:t>            client-certificate: /</a:t>
            </a:r>
            <a:r>
              <a:rPr lang="en-US" altLang="zh-TW" dirty="0" err="1" smtClean="0"/>
              <a:t>etc</a:t>
            </a:r>
            <a:r>
              <a:rPr lang="en-US" altLang="zh-TW" dirty="0" smtClean="0"/>
              <a:t>/</a:t>
            </a:r>
            <a:r>
              <a:rPr lang="en-US" altLang="zh-TW" dirty="0" err="1" smtClean="0"/>
              <a:t>ssl</a:t>
            </a:r>
            <a:r>
              <a:rPr lang="en-US" altLang="zh-TW" dirty="0" smtClean="0"/>
              <a:t>/</a:t>
            </a:r>
            <a:r>
              <a:rPr lang="en-US" altLang="zh-TW" dirty="0" err="1" smtClean="0"/>
              <a:t>cust-crt.pem</a:t>
            </a:r>
            <a:endParaRPr lang="en-US" altLang="zh-TW" dirty="0" smtClean="0"/>
          </a:p>
          <a:p>
            <a:r>
              <a:rPr lang="en-US" altLang="zh-TW" dirty="0" smtClean="0"/>
              <a:t>            client-key: /</a:t>
            </a:r>
            <a:r>
              <a:rPr lang="en-US" altLang="zh-TW" dirty="0" err="1" smtClean="0"/>
              <a:t>etc</a:t>
            </a:r>
            <a:r>
              <a:rPr lang="en-US" altLang="zh-TW" dirty="0" smtClean="0"/>
              <a:t>/</a:t>
            </a:r>
            <a:r>
              <a:rPr lang="en-US" altLang="zh-TW" dirty="0" err="1" smtClean="0"/>
              <a:t>ssl</a:t>
            </a:r>
            <a:r>
              <a:rPr lang="en-US" altLang="zh-TW" dirty="0" smtClean="0"/>
              <a:t>/</a:t>
            </a:r>
            <a:r>
              <a:rPr lang="en-US" altLang="zh-TW" dirty="0" err="1" smtClean="0"/>
              <a:t>cust-key.pem</a:t>
            </a:r>
            <a:endParaRPr lang="en-US" altLang="zh-TW" dirty="0" smtClean="0"/>
          </a:p>
          <a:p>
            <a:r>
              <a:rPr lang="en-US" altLang="zh-TW" dirty="0" smtClean="0"/>
              <a:t>            client-key-password: "d3cryptPr1v4t3K3y"</a:t>
            </a:r>
          </a:p>
          <a:p>
            <a:r>
              <a:rPr lang="en-US" altLang="zh-TW" dirty="0" smtClean="0"/>
              <a:t>      dhcp4: yes</a:t>
            </a:r>
          </a:p>
          <a:p>
            <a:r>
              <a:rPr lang="zh-TW" altLang="en-US" dirty="0" smtClean="0"/>
              <a:t>支持許多不同的加密模式。請參閱</a:t>
            </a:r>
            <a:r>
              <a:rPr lang="en-US" altLang="zh-TW" dirty="0" err="1" smtClean="0"/>
              <a:t>Netplan</a:t>
            </a:r>
            <a:r>
              <a:rPr lang="zh-TW" altLang="en-US" dirty="0" smtClean="0"/>
              <a:t>參考頁。</a:t>
            </a:r>
          </a:p>
          <a:p>
            <a:endParaRPr lang="zh-TW" altLang="en-US" dirty="0" smtClean="0"/>
          </a:p>
          <a:p>
            <a:r>
              <a:rPr lang="zh-TW" altLang="en-US" dirty="0" smtClean="0"/>
              <a:t>在單個接口上使用多個地址</a:t>
            </a:r>
          </a:p>
          <a:p>
            <a:r>
              <a:rPr lang="zh-TW" altLang="en-US" dirty="0" smtClean="0"/>
              <a:t>地址鍵可以獲取要分配給接口的地址列表：</a:t>
            </a:r>
          </a:p>
          <a:p>
            <a:endParaRPr lang="zh-TW" altLang="en-US" dirty="0" smtClean="0"/>
          </a:p>
          <a:p>
            <a:r>
              <a:rPr lang="en-US" altLang="zh-TW" dirty="0" smtClean="0"/>
              <a:t>network:</a:t>
            </a:r>
          </a:p>
          <a:p>
            <a:r>
              <a:rPr lang="en-US" altLang="zh-TW" dirty="0" smtClean="0"/>
              <a:t>  version: 2</a:t>
            </a:r>
          </a:p>
          <a:p>
            <a:r>
              <a:rPr lang="en-US" altLang="zh-TW" dirty="0" smtClean="0"/>
              <a:t>  renderer: </a:t>
            </a:r>
            <a:r>
              <a:rPr lang="en-US" altLang="zh-TW" dirty="0" err="1" smtClean="0"/>
              <a:t>networkd</a:t>
            </a:r>
            <a:endParaRPr lang="en-US" altLang="zh-TW" dirty="0" smtClean="0"/>
          </a:p>
          <a:p>
            <a:r>
              <a:rPr lang="en-US" altLang="zh-TW" dirty="0" smtClean="0"/>
              <a:t>  </a:t>
            </a:r>
            <a:r>
              <a:rPr lang="en-US" altLang="zh-TW" dirty="0" err="1" smtClean="0"/>
              <a:t>ethernets</a:t>
            </a:r>
            <a:r>
              <a:rPr lang="en-US" altLang="zh-TW" dirty="0" smtClean="0"/>
              <a:t>:</a:t>
            </a:r>
          </a:p>
          <a:p>
            <a:r>
              <a:rPr lang="en-US" altLang="zh-TW" dirty="0" smtClean="0"/>
              <a:t>    enp3s0:</a:t>
            </a:r>
          </a:p>
          <a:p>
            <a:r>
              <a:rPr lang="en-US" altLang="zh-TW" dirty="0" smtClean="0"/>
              <a:t>     addresses:</a:t>
            </a:r>
          </a:p>
          <a:p>
            <a:r>
              <a:rPr lang="en-US" altLang="zh-TW" dirty="0" smtClean="0"/>
              <a:t>       - 10.100.1.38/24</a:t>
            </a:r>
          </a:p>
          <a:p>
            <a:r>
              <a:rPr lang="en-US" altLang="zh-TW" dirty="0" smtClean="0"/>
              <a:t>       - 10.100.1.39/24</a:t>
            </a:r>
          </a:p>
          <a:p>
            <a:r>
              <a:rPr lang="en-US" altLang="zh-TW" dirty="0" smtClean="0"/>
              <a:t>     gateway4: 10.100.1.1</a:t>
            </a:r>
          </a:p>
          <a:p>
            <a:r>
              <a:rPr lang="zh-TW" altLang="en-US" dirty="0" smtClean="0"/>
              <a:t>不支持接口別名（例如</a:t>
            </a:r>
            <a:r>
              <a:rPr lang="en-US" altLang="zh-TW" dirty="0" smtClean="0"/>
              <a:t>eth0</a:t>
            </a:r>
            <a:r>
              <a:rPr lang="zh-TW" altLang="en-US" dirty="0" smtClean="0"/>
              <a:t>：</a:t>
            </a:r>
            <a:r>
              <a:rPr lang="en-US" altLang="zh-TW" dirty="0" smtClean="0"/>
              <a:t>0</a:t>
            </a:r>
            <a:r>
              <a:rPr lang="zh-TW" altLang="en-US" dirty="0" smtClean="0"/>
              <a:t>）。</a:t>
            </a:r>
          </a:p>
          <a:p>
            <a:endParaRPr lang="zh-TW" altLang="en-US" dirty="0" smtClean="0"/>
          </a:p>
          <a:p>
            <a:r>
              <a:rPr lang="zh-TW" altLang="en-US" dirty="0" smtClean="0"/>
              <a:t>通過多個網關使用多個地址</a:t>
            </a:r>
          </a:p>
          <a:p>
            <a:r>
              <a:rPr lang="zh-TW" altLang="en-US" dirty="0" smtClean="0"/>
              <a:t>與上面的示例類似，具有多個地址的接口可以配置有多個網關。</a:t>
            </a:r>
          </a:p>
          <a:p>
            <a:endParaRPr lang="zh-TW" altLang="en-US" dirty="0" smtClean="0"/>
          </a:p>
          <a:p>
            <a:r>
              <a:rPr lang="en-US" altLang="zh-TW" dirty="0" smtClean="0"/>
              <a:t>network:</a:t>
            </a:r>
          </a:p>
          <a:p>
            <a:r>
              <a:rPr lang="en-US" altLang="zh-TW" dirty="0" smtClean="0"/>
              <a:t>  version: 2</a:t>
            </a:r>
          </a:p>
          <a:p>
            <a:r>
              <a:rPr lang="en-US" altLang="zh-TW" dirty="0" smtClean="0"/>
              <a:t>  renderer: </a:t>
            </a:r>
            <a:r>
              <a:rPr lang="en-US" altLang="zh-TW" dirty="0" err="1" smtClean="0"/>
              <a:t>networkd</a:t>
            </a:r>
            <a:endParaRPr lang="en-US" altLang="zh-TW" dirty="0" smtClean="0"/>
          </a:p>
          <a:p>
            <a:r>
              <a:rPr lang="en-US" altLang="zh-TW" dirty="0" smtClean="0"/>
              <a:t>  </a:t>
            </a:r>
            <a:r>
              <a:rPr lang="en-US" altLang="zh-TW" dirty="0" err="1" smtClean="0"/>
              <a:t>ethernets</a:t>
            </a:r>
            <a:r>
              <a:rPr lang="en-US" altLang="zh-TW" dirty="0" smtClean="0"/>
              <a:t>:</a:t>
            </a:r>
          </a:p>
          <a:p>
            <a:r>
              <a:rPr lang="en-US" altLang="zh-TW" dirty="0" smtClean="0"/>
              <a:t>    enp3s0:</a:t>
            </a:r>
          </a:p>
          <a:p>
            <a:r>
              <a:rPr lang="en-US" altLang="zh-TW" dirty="0" smtClean="0"/>
              <a:t>     addresses:</a:t>
            </a:r>
          </a:p>
          <a:p>
            <a:r>
              <a:rPr lang="en-US" altLang="zh-TW" dirty="0" smtClean="0"/>
              <a:t>       - 9.0.0.9/24</a:t>
            </a:r>
          </a:p>
          <a:p>
            <a:r>
              <a:rPr lang="en-US" altLang="zh-TW" dirty="0" smtClean="0"/>
              <a:t>       - 10.0.0.10/24</a:t>
            </a:r>
          </a:p>
          <a:p>
            <a:r>
              <a:rPr lang="en-US" altLang="zh-TW" dirty="0" smtClean="0"/>
              <a:t>       - 11.0.0.11/24</a:t>
            </a:r>
          </a:p>
          <a:p>
            <a:r>
              <a:rPr lang="en-US" altLang="zh-TW" dirty="0" smtClean="0"/>
              <a:t>     #gateway4:    # unset, since we configure routes below</a:t>
            </a:r>
          </a:p>
          <a:p>
            <a:r>
              <a:rPr lang="en-US" altLang="zh-TW" dirty="0" smtClean="0"/>
              <a:t>     routes:</a:t>
            </a:r>
          </a:p>
          <a:p>
            <a:r>
              <a:rPr lang="en-US" altLang="zh-TW" dirty="0" smtClean="0"/>
              <a:t>       - to: 0.0.0.0/0</a:t>
            </a:r>
          </a:p>
          <a:p>
            <a:r>
              <a:rPr lang="en-US" altLang="zh-TW" dirty="0" smtClean="0"/>
              <a:t>         via: 9.0.0.1</a:t>
            </a:r>
          </a:p>
          <a:p>
            <a:r>
              <a:rPr lang="en-US" altLang="zh-TW" dirty="0" smtClean="0"/>
              <a:t>         metric: 100</a:t>
            </a:r>
          </a:p>
          <a:p>
            <a:r>
              <a:rPr lang="en-US" altLang="zh-TW" dirty="0" smtClean="0"/>
              <a:t>       - to: 0.0.0.0/0</a:t>
            </a:r>
          </a:p>
          <a:p>
            <a:r>
              <a:rPr lang="en-US" altLang="zh-TW" dirty="0" smtClean="0"/>
              <a:t>         via: 10.0.0.1</a:t>
            </a:r>
          </a:p>
          <a:p>
            <a:r>
              <a:rPr lang="en-US" altLang="zh-TW" dirty="0" smtClean="0"/>
              <a:t>         metric: 100</a:t>
            </a:r>
          </a:p>
          <a:p>
            <a:r>
              <a:rPr lang="en-US" altLang="zh-TW" dirty="0" smtClean="0"/>
              <a:t>       - to: 0.0.0.0/0</a:t>
            </a:r>
          </a:p>
          <a:p>
            <a:r>
              <a:rPr lang="en-US" altLang="zh-TW" dirty="0" smtClean="0"/>
              <a:t>         via: 11.0.0.1</a:t>
            </a:r>
          </a:p>
          <a:p>
            <a:r>
              <a:rPr lang="en-US" altLang="zh-TW" dirty="0" smtClean="0"/>
              <a:t>         metric: 100</a:t>
            </a:r>
          </a:p>
          <a:p>
            <a:r>
              <a:rPr lang="zh-TW" altLang="en-US" dirty="0" smtClean="0"/>
              <a:t>鑑於有多個地址，每個地址都有自己的網關，我們在此不指定</a:t>
            </a:r>
            <a:r>
              <a:rPr lang="en-US" altLang="zh-TW" dirty="0" smtClean="0"/>
              <a:t>gateway4</a:t>
            </a:r>
            <a:r>
              <a:rPr lang="zh-TW" altLang="en-US" dirty="0" smtClean="0"/>
              <a:t>，而是使用子網的網關地址將單個路由配置為</a:t>
            </a:r>
            <a:r>
              <a:rPr lang="en-US" altLang="zh-TW" dirty="0" smtClean="0"/>
              <a:t>0.0.0.0/0</a:t>
            </a:r>
            <a:r>
              <a:rPr lang="zh-TW" altLang="en-US" dirty="0" smtClean="0"/>
              <a:t>（任何地方）。該</a:t>
            </a:r>
            <a:r>
              <a:rPr lang="en-US" altLang="zh-TW" dirty="0" smtClean="0"/>
              <a:t>metric</a:t>
            </a:r>
            <a:r>
              <a:rPr lang="zh-TW" altLang="en-US" dirty="0" smtClean="0"/>
              <a:t>值應進行調整，以使路由按預期進行。</a:t>
            </a:r>
          </a:p>
          <a:p>
            <a:endParaRPr lang="zh-TW" altLang="en-US" dirty="0" smtClean="0"/>
          </a:p>
          <a:p>
            <a:r>
              <a:rPr lang="en-US" altLang="zh-TW" dirty="0" smtClean="0"/>
              <a:t>DHCP</a:t>
            </a:r>
            <a:r>
              <a:rPr lang="zh-TW" altLang="en-US" dirty="0" smtClean="0"/>
              <a:t>可用於接收接口的</a:t>
            </a:r>
            <a:r>
              <a:rPr lang="en-US" altLang="zh-TW" dirty="0" smtClean="0"/>
              <a:t>IP</a:t>
            </a:r>
            <a:r>
              <a:rPr lang="zh-TW" altLang="en-US" dirty="0" smtClean="0"/>
              <a:t>地址之一。在這種情況下，該地址的默認路由將自動配置</a:t>
            </a:r>
            <a:r>
              <a:rPr lang="en-US" altLang="zh-TW" dirty="0" smtClean="0"/>
              <a:t>metric</a:t>
            </a:r>
            <a:r>
              <a:rPr lang="zh-TW" altLang="en-US" dirty="0" smtClean="0"/>
              <a:t>為</a:t>
            </a:r>
            <a:r>
              <a:rPr lang="en-US" altLang="zh-TW" dirty="0" smtClean="0"/>
              <a:t>100</a:t>
            </a:r>
            <a:r>
              <a:rPr lang="zh-TW" altLang="en-US" dirty="0" smtClean="0"/>
              <a:t>。作為的快捷方式</a:t>
            </a:r>
            <a:r>
              <a:rPr lang="en-US" altLang="zh-TW" dirty="0" smtClean="0"/>
              <a:t>routes</a:t>
            </a:r>
            <a:r>
              <a:rPr lang="zh-TW" altLang="en-US" dirty="0" smtClean="0"/>
              <a:t>，</a:t>
            </a:r>
            <a:r>
              <a:rPr lang="en-US" altLang="zh-TW" dirty="0" smtClean="0"/>
              <a:t>gateway4</a:t>
            </a:r>
            <a:r>
              <a:rPr lang="zh-TW" altLang="en-US" dirty="0" smtClean="0"/>
              <a:t>可以將設置為其中一個子網的網關地址。在這種情況下，可以從中省略該子網的路由</a:t>
            </a:r>
            <a:r>
              <a:rPr lang="en-US" altLang="zh-TW" dirty="0" smtClean="0"/>
              <a:t>routes</a:t>
            </a:r>
            <a:r>
              <a:rPr lang="zh-TW" altLang="en-US" dirty="0" smtClean="0"/>
              <a:t>。其</a:t>
            </a:r>
            <a:r>
              <a:rPr lang="en-US" altLang="zh-TW" dirty="0" smtClean="0"/>
              <a:t>metric</a:t>
            </a:r>
            <a:r>
              <a:rPr lang="zh-TW" altLang="en-US" dirty="0" smtClean="0"/>
              <a:t>將被設置為</a:t>
            </a:r>
            <a:r>
              <a:rPr lang="en-US" altLang="zh-TW" dirty="0" smtClean="0"/>
              <a:t>100</a:t>
            </a:r>
            <a:r>
              <a:rPr lang="zh-TW" altLang="en-US" dirty="0" smtClean="0"/>
              <a:t>。</a:t>
            </a:r>
          </a:p>
          <a:p>
            <a:endParaRPr lang="zh-TW" altLang="en-US" dirty="0" smtClean="0"/>
          </a:p>
          <a:p>
            <a:r>
              <a:rPr lang="zh-TW" altLang="en-US" dirty="0" smtClean="0"/>
              <a:t>使用網絡管理器作為渲染器</a:t>
            </a:r>
          </a:p>
          <a:p>
            <a:r>
              <a:rPr lang="en-US" altLang="zh-TW" dirty="0" err="1" smtClean="0"/>
              <a:t>Netplan</a:t>
            </a:r>
            <a:r>
              <a:rPr lang="zh-TW" altLang="en-US" dirty="0" smtClean="0"/>
              <a:t>同時支持聯網和網絡管理器作為後端。您可以使用</a:t>
            </a:r>
            <a:r>
              <a:rPr lang="en-US" altLang="zh-TW" dirty="0" smtClean="0"/>
              <a:t>renderer</a:t>
            </a:r>
            <a:r>
              <a:rPr lang="zh-TW" altLang="en-US" dirty="0" smtClean="0"/>
              <a:t>鍵指定應使用哪個網絡後端來配置特定設備。您還可以通過僅指定</a:t>
            </a:r>
            <a:r>
              <a:rPr lang="en-US" altLang="zh-TW" dirty="0" smtClean="0"/>
              <a:t>renderer</a:t>
            </a:r>
            <a:r>
              <a:rPr lang="zh-TW" altLang="en-US" dirty="0" smtClean="0"/>
              <a:t>密鑰將網絡的所有配置委派給網絡管理器本身：</a:t>
            </a:r>
          </a:p>
          <a:p>
            <a:endParaRPr lang="zh-TW" altLang="en-US" dirty="0" smtClean="0"/>
          </a:p>
          <a:p>
            <a:r>
              <a:rPr lang="en-US" altLang="zh-TW" dirty="0" smtClean="0"/>
              <a:t>network:</a:t>
            </a:r>
          </a:p>
          <a:p>
            <a:r>
              <a:rPr lang="en-US" altLang="zh-TW" dirty="0" smtClean="0"/>
              <a:t>  version: 2</a:t>
            </a:r>
          </a:p>
          <a:p>
            <a:r>
              <a:rPr lang="en-US" altLang="zh-TW" dirty="0" smtClean="0"/>
              <a:t>  renderer: </a:t>
            </a:r>
            <a:r>
              <a:rPr lang="en-US" altLang="zh-TW" dirty="0" err="1" smtClean="0"/>
              <a:t>NetworkManager</a:t>
            </a:r>
            <a:endParaRPr lang="en-US" altLang="zh-TW" dirty="0" smtClean="0"/>
          </a:p>
          <a:p>
            <a:r>
              <a:rPr lang="zh-TW" altLang="en-US" dirty="0" smtClean="0"/>
              <a:t>配置接口綁定</a:t>
            </a:r>
          </a:p>
          <a:p>
            <a:r>
              <a:rPr lang="zh-TW" altLang="en-US" dirty="0" smtClean="0"/>
              <a:t>通過使用物理接口列表和綁定模式聲明綁定接口來配置綁定。以下是使用</a:t>
            </a:r>
            <a:r>
              <a:rPr lang="en-US" altLang="zh-TW" dirty="0" smtClean="0"/>
              <a:t>DHCP</a:t>
            </a:r>
            <a:r>
              <a:rPr lang="zh-TW" altLang="en-US" dirty="0" smtClean="0"/>
              <a:t>獲取地址的主動備份綁定的示例：</a:t>
            </a:r>
          </a:p>
          <a:p>
            <a:endParaRPr lang="zh-TW" altLang="en-US" dirty="0" smtClean="0"/>
          </a:p>
          <a:p>
            <a:r>
              <a:rPr lang="en-US" altLang="zh-TW" dirty="0" smtClean="0"/>
              <a:t>network:</a:t>
            </a:r>
          </a:p>
          <a:p>
            <a:r>
              <a:rPr lang="en-US" altLang="zh-TW" dirty="0" smtClean="0"/>
              <a:t>  version: 2</a:t>
            </a:r>
          </a:p>
          <a:p>
            <a:r>
              <a:rPr lang="en-US" altLang="zh-TW" dirty="0" smtClean="0"/>
              <a:t>  renderer: </a:t>
            </a:r>
            <a:r>
              <a:rPr lang="en-US" altLang="zh-TW" dirty="0" err="1" smtClean="0"/>
              <a:t>networkd</a:t>
            </a:r>
            <a:endParaRPr lang="en-US" altLang="zh-TW" dirty="0" smtClean="0"/>
          </a:p>
          <a:p>
            <a:r>
              <a:rPr lang="en-US" altLang="zh-TW" dirty="0" smtClean="0"/>
              <a:t>  bonds:</a:t>
            </a:r>
          </a:p>
          <a:p>
            <a:r>
              <a:rPr lang="en-US" altLang="zh-TW" dirty="0" smtClean="0"/>
              <a:t>    bond0:</a:t>
            </a:r>
          </a:p>
          <a:p>
            <a:r>
              <a:rPr lang="en-US" altLang="zh-TW" dirty="0" smtClean="0"/>
              <a:t>      dhcp4: yes</a:t>
            </a:r>
          </a:p>
          <a:p>
            <a:r>
              <a:rPr lang="en-US" altLang="zh-TW" dirty="0" smtClean="0"/>
              <a:t>      interfaces:</a:t>
            </a:r>
          </a:p>
          <a:p>
            <a:r>
              <a:rPr lang="en-US" altLang="zh-TW" dirty="0" smtClean="0"/>
              <a:t>        - enp3s0</a:t>
            </a:r>
          </a:p>
          <a:p>
            <a:r>
              <a:rPr lang="en-US" altLang="zh-TW" dirty="0" smtClean="0"/>
              <a:t>        - enp4s0</a:t>
            </a:r>
          </a:p>
          <a:p>
            <a:r>
              <a:rPr lang="en-US" altLang="zh-TW" dirty="0" smtClean="0"/>
              <a:t>      parameters:</a:t>
            </a:r>
          </a:p>
          <a:p>
            <a:r>
              <a:rPr lang="en-US" altLang="zh-TW" dirty="0" smtClean="0"/>
              <a:t>        mode: active-backup</a:t>
            </a:r>
          </a:p>
          <a:p>
            <a:r>
              <a:rPr lang="en-US" altLang="zh-TW" dirty="0" smtClean="0"/>
              <a:t>        primary: enp3s0</a:t>
            </a:r>
          </a:p>
          <a:p>
            <a:r>
              <a:rPr lang="zh-TW" altLang="en-US" dirty="0" smtClean="0"/>
              <a:t>以下是充當具有各種綁定接口和不同類型的路由器的系統的示例。請注意“可選：</a:t>
            </a:r>
            <a:r>
              <a:rPr lang="en-US" altLang="zh-TW" dirty="0" smtClean="0"/>
              <a:t>true”</a:t>
            </a:r>
            <a:r>
              <a:rPr lang="zh-TW" altLang="en-US" dirty="0" smtClean="0"/>
              <a:t>鍵聲明，該聲明允許進行引導而無需等待這些接口完全激活。</a:t>
            </a:r>
          </a:p>
          <a:p>
            <a:endParaRPr lang="zh-TW" altLang="en-US" dirty="0" smtClean="0"/>
          </a:p>
          <a:p>
            <a:r>
              <a:rPr lang="en-US" altLang="zh-TW" dirty="0" smtClean="0"/>
              <a:t>network:</a:t>
            </a:r>
          </a:p>
          <a:p>
            <a:r>
              <a:rPr lang="en-US" altLang="zh-TW" dirty="0" smtClean="0"/>
              <a:t>  version: 2</a:t>
            </a:r>
          </a:p>
          <a:p>
            <a:r>
              <a:rPr lang="en-US" altLang="zh-TW" dirty="0" smtClean="0"/>
              <a:t>  renderer: </a:t>
            </a:r>
            <a:r>
              <a:rPr lang="en-US" altLang="zh-TW" dirty="0" err="1" smtClean="0"/>
              <a:t>networkd</a:t>
            </a:r>
            <a:endParaRPr lang="en-US" altLang="zh-TW" dirty="0" smtClean="0"/>
          </a:p>
          <a:p>
            <a:r>
              <a:rPr lang="en-US" altLang="zh-TW" dirty="0" smtClean="0"/>
              <a:t>  </a:t>
            </a:r>
            <a:r>
              <a:rPr lang="en-US" altLang="zh-TW" dirty="0" err="1" smtClean="0"/>
              <a:t>ethernets</a:t>
            </a:r>
            <a:r>
              <a:rPr lang="en-US" altLang="zh-TW" dirty="0" smtClean="0"/>
              <a:t>:</a:t>
            </a:r>
          </a:p>
          <a:p>
            <a:r>
              <a:rPr lang="en-US" altLang="zh-TW" dirty="0" smtClean="0"/>
              <a:t>    enp1s0:</a:t>
            </a:r>
          </a:p>
          <a:p>
            <a:r>
              <a:rPr lang="en-US" altLang="zh-TW" dirty="0" smtClean="0"/>
              <a:t>      dhcp4: no</a:t>
            </a:r>
          </a:p>
          <a:p>
            <a:r>
              <a:rPr lang="en-US" altLang="zh-TW" dirty="0" smtClean="0"/>
              <a:t>    enp2s0:</a:t>
            </a:r>
          </a:p>
          <a:p>
            <a:r>
              <a:rPr lang="en-US" altLang="zh-TW" dirty="0" smtClean="0"/>
              <a:t>      dhcp4: no</a:t>
            </a:r>
          </a:p>
          <a:p>
            <a:r>
              <a:rPr lang="en-US" altLang="zh-TW" dirty="0" smtClean="0"/>
              <a:t>    enp3s0:</a:t>
            </a:r>
          </a:p>
          <a:p>
            <a:r>
              <a:rPr lang="en-US" altLang="zh-TW" dirty="0" smtClean="0"/>
              <a:t>      dhcp4: no</a:t>
            </a:r>
          </a:p>
          <a:p>
            <a:r>
              <a:rPr lang="en-US" altLang="zh-TW" dirty="0" smtClean="0"/>
              <a:t>      optional: true</a:t>
            </a:r>
          </a:p>
          <a:p>
            <a:r>
              <a:rPr lang="en-US" altLang="zh-TW" dirty="0" smtClean="0"/>
              <a:t>    enp4s0:</a:t>
            </a:r>
          </a:p>
          <a:p>
            <a:r>
              <a:rPr lang="en-US" altLang="zh-TW" dirty="0" smtClean="0"/>
              <a:t>      dhcp4: no</a:t>
            </a:r>
          </a:p>
          <a:p>
            <a:r>
              <a:rPr lang="en-US" altLang="zh-TW" dirty="0" smtClean="0"/>
              <a:t>      optional: true</a:t>
            </a:r>
          </a:p>
          <a:p>
            <a:r>
              <a:rPr lang="en-US" altLang="zh-TW" dirty="0" smtClean="0"/>
              <a:t>    enp5s0:</a:t>
            </a:r>
          </a:p>
          <a:p>
            <a:r>
              <a:rPr lang="en-US" altLang="zh-TW" dirty="0" smtClean="0"/>
              <a:t>      dhcp4: no</a:t>
            </a:r>
          </a:p>
          <a:p>
            <a:r>
              <a:rPr lang="en-US" altLang="zh-TW" dirty="0" smtClean="0"/>
              <a:t>      optional: true</a:t>
            </a:r>
          </a:p>
          <a:p>
            <a:r>
              <a:rPr lang="en-US" altLang="zh-TW" dirty="0" smtClean="0"/>
              <a:t>    enp6s0:</a:t>
            </a:r>
          </a:p>
          <a:p>
            <a:r>
              <a:rPr lang="en-US" altLang="zh-TW" dirty="0" smtClean="0"/>
              <a:t>      dhcp4: no</a:t>
            </a:r>
          </a:p>
          <a:p>
            <a:r>
              <a:rPr lang="en-US" altLang="zh-TW" dirty="0" smtClean="0"/>
              <a:t>      optional: true</a:t>
            </a:r>
          </a:p>
          <a:p>
            <a:r>
              <a:rPr lang="en-US" altLang="zh-TW" dirty="0" smtClean="0"/>
              <a:t>  bonds:</a:t>
            </a:r>
          </a:p>
          <a:p>
            <a:r>
              <a:rPr lang="en-US" altLang="zh-TW" dirty="0" smtClean="0"/>
              <a:t>    bond-</a:t>
            </a:r>
            <a:r>
              <a:rPr lang="en-US" altLang="zh-TW" dirty="0" err="1" smtClean="0"/>
              <a:t>lan</a:t>
            </a:r>
            <a:r>
              <a:rPr lang="en-US" altLang="zh-TW" dirty="0" smtClean="0"/>
              <a:t>:</a:t>
            </a:r>
          </a:p>
          <a:p>
            <a:r>
              <a:rPr lang="en-US" altLang="zh-TW" dirty="0" smtClean="0"/>
              <a:t>      interfaces: [enp2s0, enp3s0]</a:t>
            </a:r>
          </a:p>
          <a:p>
            <a:r>
              <a:rPr lang="en-US" altLang="zh-TW" dirty="0" smtClean="0"/>
              <a:t>      addresses: [192.168.93.2/24]</a:t>
            </a:r>
          </a:p>
          <a:p>
            <a:r>
              <a:rPr lang="en-US" altLang="zh-TW" dirty="0" smtClean="0"/>
              <a:t>      parameters:</a:t>
            </a:r>
          </a:p>
          <a:p>
            <a:r>
              <a:rPr lang="en-US" altLang="zh-TW" dirty="0" smtClean="0"/>
              <a:t>        mode: 802.3ad</a:t>
            </a:r>
          </a:p>
          <a:p>
            <a:r>
              <a:rPr lang="en-US" altLang="zh-TW" dirty="0" smtClean="0"/>
              <a:t>        mii-monitor-interval: 1</a:t>
            </a:r>
          </a:p>
          <a:p>
            <a:r>
              <a:rPr lang="en-US" altLang="zh-TW" dirty="0" smtClean="0"/>
              <a:t>    bond-wan:</a:t>
            </a:r>
          </a:p>
          <a:p>
            <a:r>
              <a:rPr lang="en-US" altLang="zh-TW" dirty="0" smtClean="0"/>
              <a:t>      interfaces: [enp1s0, enp4s0]</a:t>
            </a:r>
          </a:p>
          <a:p>
            <a:r>
              <a:rPr lang="en-US" altLang="zh-TW" dirty="0" smtClean="0"/>
              <a:t>      addresses: [192.168.1.252/24]</a:t>
            </a:r>
          </a:p>
          <a:p>
            <a:r>
              <a:rPr lang="en-US" altLang="zh-TW" dirty="0" smtClean="0"/>
              <a:t>      gateway4: 192.168.1.1</a:t>
            </a:r>
          </a:p>
          <a:p>
            <a:r>
              <a:rPr lang="en-US" altLang="zh-TW" dirty="0" smtClean="0"/>
              <a:t>      </a:t>
            </a:r>
            <a:r>
              <a:rPr lang="en-US" altLang="zh-TW" dirty="0" err="1" smtClean="0"/>
              <a:t>nameservers</a:t>
            </a:r>
            <a:r>
              <a:rPr lang="en-US" altLang="zh-TW" dirty="0" smtClean="0"/>
              <a:t>:</a:t>
            </a:r>
          </a:p>
          <a:p>
            <a:r>
              <a:rPr lang="en-US" altLang="zh-TW" dirty="0" smtClean="0"/>
              <a:t>        search: [local]</a:t>
            </a:r>
          </a:p>
          <a:p>
            <a:r>
              <a:rPr lang="en-US" altLang="zh-TW" dirty="0" smtClean="0"/>
              <a:t>        addresses: [8.8.8.8, 8.8.4.4]</a:t>
            </a:r>
          </a:p>
          <a:p>
            <a:r>
              <a:rPr lang="en-US" altLang="zh-TW" dirty="0" smtClean="0"/>
              <a:t>      parameters:</a:t>
            </a:r>
          </a:p>
          <a:p>
            <a:r>
              <a:rPr lang="en-US" altLang="zh-TW" dirty="0" smtClean="0"/>
              <a:t>        mode: active-backup</a:t>
            </a:r>
          </a:p>
          <a:p>
            <a:r>
              <a:rPr lang="en-US" altLang="zh-TW" dirty="0" smtClean="0"/>
              <a:t>        mii-monitor-interval: 1</a:t>
            </a:r>
          </a:p>
          <a:p>
            <a:r>
              <a:rPr lang="en-US" altLang="zh-TW" dirty="0" smtClean="0"/>
              <a:t>        </a:t>
            </a:r>
            <a:r>
              <a:rPr lang="en-US" altLang="zh-TW" dirty="0" err="1" smtClean="0"/>
              <a:t>gratuitious-arp</a:t>
            </a:r>
            <a:r>
              <a:rPr lang="en-US" altLang="zh-TW" dirty="0" smtClean="0"/>
              <a:t>: 5</a:t>
            </a:r>
          </a:p>
          <a:p>
            <a:r>
              <a:rPr lang="en-US" altLang="zh-TW" dirty="0" smtClean="0"/>
              <a:t>    bond-</a:t>
            </a:r>
            <a:r>
              <a:rPr lang="en-US" altLang="zh-TW" dirty="0" err="1" smtClean="0"/>
              <a:t>conntrack</a:t>
            </a:r>
            <a:r>
              <a:rPr lang="en-US" altLang="zh-TW" dirty="0" smtClean="0"/>
              <a:t>:</a:t>
            </a:r>
          </a:p>
          <a:p>
            <a:r>
              <a:rPr lang="en-US" altLang="zh-TW" dirty="0" smtClean="0"/>
              <a:t>      interfaces: [enp5s0, enp6s0]</a:t>
            </a:r>
          </a:p>
          <a:p>
            <a:r>
              <a:rPr lang="en-US" altLang="zh-TW" dirty="0" smtClean="0"/>
              <a:t>      addresses: [192.168.254.2/24]</a:t>
            </a:r>
          </a:p>
          <a:p>
            <a:r>
              <a:rPr lang="en-US" altLang="zh-TW" dirty="0" smtClean="0"/>
              <a:t>      parameters:</a:t>
            </a:r>
          </a:p>
          <a:p>
            <a:r>
              <a:rPr lang="en-US" altLang="zh-TW" dirty="0" smtClean="0"/>
              <a:t>        mode: balance-</a:t>
            </a:r>
            <a:r>
              <a:rPr lang="en-US" altLang="zh-TW" dirty="0" err="1" smtClean="0"/>
              <a:t>rr</a:t>
            </a:r>
            <a:endParaRPr lang="en-US" altLang="zh-TW" dirty="0" smtClean="0"/>
          </a:p>
          <a:p>
            <a:r>
              <a:rPr lang="en-US" altLang="zh-TW" dirty="0" smtClean="0"/>
              <a:t>        mii-monitor-interval: 1</a:t>
            </a:r>
          </a:p>
          <a:p>
            <a:r>
              <a:rPr lang="zh-TW" altLang="en-US" dirty="0" smtClean="0"/>
              <a:t>配置網橋</a:t>
            </a:r>
          </a:p>
          <a:p>
            <a:r>
              <a:rPr lang="zh-TW" altLang="en-US" dirty="0" smtClean="0"/>
              <a:t>要創建一個由使用</a:t>
            </a:r>
            <a:r>
              <a:rPr lang="en-US" altLang="zh-TW" dirty="0" smtClean="0"/>
              <a:t>DHCP</a:t>
            </a:r>
            <a:r>
              <a:rPr lang="zh-TW" altLang="en-US" dirty="0" smtClean="0"/>
              <a:t>的單個設備組成的非常簡單的網橋，請輸入：</a:t>
            </a:r>
          </a:p>
          <a:p>
            <a:endParaRPr lang="zh-TW" altLang="en-US" dirty="0" smtClean="0"/>
          </a:p>
          <a:p>
            <a:r>
              <a:rPr lang="en-US" altLang="zh-TW" dirty="0" smtClean="0"/>
              <a:t>network:</a:t>
            </a:r>
          </a:p>
          <a:p>
            <a:r>
              <a:rPr lang="en-US" altLang="zh-TW" dirty="0" smtClean="0"/>
              <a:t>  version: 2</a:t>
            </a:r>
          </a:p>
          <a:p>
            <a:r>
              <a:rPr lang="en-US" altLang="zh-TW" dirty="0" smtClean="0"/>
              <a:t>  renderer: </a:t>
            </a:r>
            <a:r>
              <a:rPr lang="en-US" altLang="zh-TW" dirty="0" err="1" smtClean="0"/>
              <a:t>networkd</a:t>
            </a:r>
            <a:endParaRPr lang="en-US" altLang="zh-TW" dirty="0" smtClean="0"/>
          </a:p>
          <a:p>
            <a:r>
              <a:rPr lang="en-US" altLang="zh-TW" dirty="0" smtClean="0"/>
              <a:t>  </a:t>
            </a:r>
            <a:r>
              <a:rPr lang="en-US" altLang="zh-TW" dirty="0" err="1" smtClean="0"/>
              <a:t>ethernets</a:t>
            </a:r>
            <a:r>
              <a:rPr lang="en-US" altLang="zh-TW" dirty="0" smtClean="0"/>
              <a:t>:</a:t>
            </a:r>
          </a:p>
          <a:p>
            <a:r>
              <a:rPr lang="en-US" altLang="zh-TW" dirty="0" smtClean="0"/>
              <a:t>    enp3s0:</a:t>
            </a:r>
          </a:p>
          <a:p>
            <a:r>
              <a:rPr lang="en-US" altLang="zh-TW" dirty="0" smtClean="0"/>
              <a:t>      dhcp4: no</a:t>
            </a:r>
          </a:p>
          <a:p>
            <a:r>
              <a:rPr lang="en-US" altLang="zh-TW" dirty="0" smtClean="0"/>
              <a:t>  bridges:</a:t>
            </a:r>
          </a:p>
          <a:p>
            <a:r>
              <a:rPr lang="en-US" altLang="zh-TW" dirty="0" smtClean="0"/>
              <a:t>    br0:</a:t>
            </a:r>
          </a:p>
          <a:p>
            <a:r>
              <a:rPr lang="en-US" altLang="zh-TW" dirty="0" smtClean="0"/>
              <a:t>      dhcp4: yes</a:t>
            </a:r>
          </a:p>
          <a:p>
            <a:r>
              <a:rPr lang="en-US" altLang="zh-TW" dirty="0" smtClean="0"/>
              <a:t>      interfaces:</a:t>
            </a:r>
          </a:p>
          <a:p>
            <a:r>
              <a:rPr lang="en-US" altLang="zh-TW" dirty="0" smtClean="0"/>
              <a:t>        - enp3s0</a:t>
            </a:r>
          </a:p>
          <a:p>
            <a:r>
              <a:rPr lang="zh-TW" altLang="en-US" dirty="0" smtClean="0"/>
              <a:t>一個更複雜的示例，要使</a:t>
            </a:r>
            <a:r>
              <a:rPr lang="en-US" altLang="zh-TW" dirty="0" err="1" smtClean="0"/>
              <a:t>libvirtd</a:t>
            </a:r>
            <a:r>
              <a:rPr lang="zh-TW" altLang="en-US" dirty="0" smtClean="0"/>
              <a:t>使用帶有標記</a:t>
            </a:r>
            <a:r>
              <a:rPr lang="en-US" altLang="zh-TW" dirty="0" err="1" smtClean="0"/>
              <a:t>vlan</a:t>
            </a:r>
            <a:r>
              <a:rPr lang="zh-TW" altLang="en-US" dirty="0" smtClean="0"/>
              <a:t>的特定網橋，同時繼續提供未標記的接口，將涉及：</a:t>
            </a:r>
          </a:p>
          <a:p>
            <a:endParaRPr lang="zh-TW" altLang="en-US" dirty="0" smtClean="0"/>
          </a:p>
          <a:p>
            <a:r>
              <a:rPr lang="en-US" altLang="zh-TW" dirty="0" smtClean="0"/>
              <a:t>network:</a:t>
            </a:r>
          </a:p>
          <a:p>
            <a:r>
              <a:rPr lang="en-US" altLang="zh-TW" dirty="0" smtClean="0"/>
              <a:t>  version: 2</a:t>
            </a:r>
          </a:p>
          <a:p>
            <a:r>
              <a:rPr lang="en-US" altLang="zh-TW" dirty="0" smtClean="0"/>
              <a:t>  renderer: </a:t>
            </a:r>
            <a:r>
              <a:rPr lang="en-US" altLang="zh-TW" dirty="0" err="1" smtClean="0"/>
              <a:t>networkd</a:t>
            </a:r>
            <a:endParaRPr lang="en-US" altLang="zh-TW" dirty="0" smtClean="0"/>
          </a:p>
          <a:p>
            <a:r>
              <a:rPr lang="en-US" altLang="zh-TW" dirty="0" smtClean="0"/>
              <a:t>  </a:t>
            </a:r>
            <a:r>
              <a:rPr lang="en-US" altLang="zh-TW" dirty="0" err="1" smtClean="0"/>
              <a:t>ethernets</a:t>
            </a:r>
            <a:r>
              <a:rPr lang="en-US" altLang="zh-TW" dirty="0" smtClean="0"/>
              <a:t>:</a:t>
            </a:r>
          </a:p>
          <a:p>
            <a:r>
              <a:rPr lang="en-US" altLang="zh-TW" dirty="0" smtClean="0"/>
              <a:t>    enp0s25:</a:t>
            </a:r>
          </a:p>
          <a:p>
            <a:r>
              <a:rPr lang="en-US" altLang="zh-TW" dirty="0" smtClean="0"/>
              <a:t>      dhcp4: true</a:t>
            </a:r>
          </a:p>
          <a:p>
            <a:r>
              <a:rPr lang="en-US" altLang="zh-TW" dirty="0" smtClean="0"/>
              <a:t>  bridges:</a:t>
            </a:r>
          </a:p>
          <a:p>
            <a:r>
              <a:rPr lang="en-US" altLang="zh-TW" dirty="0" smtClean="0"/>
              <a:t>    br0:</a:t>
            </a:r>
          </a:p>
          <a:p>
            <a:r>
              <a:rPr lang="en-US" altLang="zh-TW" dirty="0" smtClean="0"/>
              <a:t>      addresses: [ 10.3.99.25/24 ]</a:t>
            </a:r>
          </a:p>
          <a:p>
            <a:r>
              <a:rPr lang="en-US" altLang="zh-TW" dirty="0" smtClean="0"/>
              <a:t>      interfaces: [ vlan15 ]</a:t>
            </a:r>
          </a:p>
          <a:p>
            <a:r>
              <a:rPr lang="en-US" altLang="zh-TW" dirty="0" smtClean="0"/>
              <a:t>  </a:t>
            </a:r>
            <a:r>
              <a:rPr lang="en-US" altLang="zh-TW" dirty="0" err="1" smtClean="0"/>
              <a:t>vlans</a:t>
            </a:r>
            <a:r>
              <a:rPr lang="en-US" altLang="zh-TW" dirty="0" smtClean="0"/>
              <a:t>:</a:t>
            </a:r>
          </a:p>
          <a:p>
            <a:r>
              <a:rPr lang="en-US" altLang="zh-TW" dirty="0" smtClean="0"/>
              <a:t>    vlan15:</a:t>
            </a:r>
          </a:p>
          <a:p>
            <a:r>
              <a:rPr lang="en-US" altLang="zh-TW" dirty="0" smtClean="0"/>
              <a:t>      accept-</a:t>
            </a:r>
            <a:r>
              <a:rPr lang="en-US" altLang="zh-TW" dirty="0" err="1" smtClean="0"/>
              <a:t>ra</a:t>
            </a:r>
            <a:r>
              <a:rPr lang="en-US" altLang="zh-TW" dirty="0" smtClean="0"/>
              <a:t>: no</a:t>
            </a:r>
          </a:p>
          <a:p>
            <a:r>
              <a:rPr lang="en-US" altLang="zh-TW" dirty="0" smtClean="0"/>
              <a:t>      id: 15</a:t>
            </a:r>
          </a:p>
          <a:p>
            <a:r>
              <a:rPr lang="en-US" altLang="zh-TW" dirty="0" smtClean="0"/>
              <a:t>      link: enp0s25</a:t>
            </a:r>
          </a:p>
          <a:p>
            <a:r>
              <a:rPr lang="zh-TW" altLang="en-US" dirty="0" smtClean="0"/>
              <a:t>然後，通過將以下內容添加到下方的新</a:t>
            </a:r>
            <a:r>
              <a:rPr lang="en-US" altLang="zh-TW" dirty="0" smtClean="0"/>
              <a:t>XML</a:t>
            </a:r>
            <a:r>
              <a:rPr lang="zh-TW" altLang="en-US" dirty="0" smtClean="0"/>
              <a:t>文件中，將</a:t>
            </a:r>
            <a:r>
              <a:rPr lang="en-US" altLang="zh-TW" dirty="0" err="1" smtClean="0"/>
              <a:t>libvirtd</a:t>
            </a:r>
            <a:r>
              <a:rPr lang="zh-TW" altLang="en-US" dirty="0" smtClean="0"/>
              <a:t>配置為使用此橋</a:t>
            </a:r>
            <a:r>
              <a:rPr lang="en-US" altLang="zh-TW" dirty="0" smtClean="0"/>
              <a:t>/</a:t>
            </a:r>
            <a:r>
              <a:rPr lang="en-US" altLang="zh-TW" dirty="0" err="1" smtClean="0"/>
              <a:t>etc</a:t>
            </a:r>
            <a:r>
              <a:rPr lang="en-US" altLang="zh-TW" dirty="0" smtClean="0"/>
              <a:t>/</a:t>
            </a:r>
            <a:r>
              <a:rPr lang="en-US" altLang="zh-TW" dirty="0" err="1" smtClean="0"/>
              <a:t>libvirtd</a:t>
            </a:r>
            <a:r>
              <a:rPr lang="en-US" altLang="zh-TW" dirty="0" smtClean="0"/>
              <a:t>/</a:t>
            </a:r>
            <a:r>
              <a:rPr lang="en-US" altLang="zh-TW" dirty="0" err="1" smtClean="0"/>
              <a:t>qemu</a:t>
            </a:r>
            <a:r>
              <a:rPr lang="en-US" altLang="zh-TW" dirty="0" smtClean="0"/>
              <a:t>/networks/</a:t>
            </a:r>
            <a:r>
              <a:rPr lang="zh-TW" altLang="en-US" dirty="0" smtClean="0"/>
              <a:t>。橋中的名稱 標籤以及 需要匹配使用</a:t>
            </a:r>
            <a:r>
              <a:rPr lang="en-US" altLang="zh-TW" dirty="0" err="1" smtClean="0"/>
              <a:t>netplan</a:t>
            </a:r>
            <a:r>
              <a:rPr lang="zh-TW" altLang="en-US" dirty="0" smtClean="0"/>
              <a:t>配置的橋接設備的名稱：</a:t>
            </a:r>
          </a:p>
          <a:p>
            <a:endParaRPr lang="zh-TW" altLang="en-US" dirty="0" smtClean="0"/>
          </a:p>
          <a:p>
            <a:r>
              <a:rPr lang="en-US" altLang="zh-TW" dirty="0" smtClean="0"/>
              <a:t>&lt;network&gt;</a:t>
            </a:r>
          </a:p>
          <a:p>
            <a:r>
              <a:rPr lang="en-US" altLang="zh-TW" dirty="0" smtClean="0"/>
              <a:t>  &lt;name&gt;br0&lt;/name&gt;</a:t>
            </a:r>
          </a:p>
          <a:p>
            <a:r>
              <a:rPr lang="en-US" altLang="zh-TW" dirty="0" smtClean="0"/>
              <a:t>  &lt;bridge name='br0'/&gt;</a:t>
            </a:r>
          </a:p>
          <a:p>
            <a:r>
              <a:rPr lang="en-US" altLang="zh-TW" dirty="0" smtClean="0"/>
              <a:t>  &lt;forward mode="bridge"/&gt;</a:t>
            </a:r>
          </a:p>
          <a:p>
            <a:r>
              <a:rPr lang="en-US" altLang="zh-TW" dirty="0" smtClean="0"/>
              <a:t>&lt;/network&gt;</a:t>
            </a:r>
          </a:p>
          <a:p>
            <a:r>
              <a:rPr lang="zh-TW" altLang="en-US" dirty="0" smtClean="0"/>
              <a:t>將</a:t>
            </a:r>
            <a:r>
              <a:rPr lang="en-US" altLang="zh-TW" dirty="0" smtClean="0"/>
              <a:t>VLAN</a:t>
            </a:r>
            <a:r>
              <a:rPr lang="zh-TW" altLang="en-US" dirty="0" smtClean="0"/>
              <a:t>連接到網絡接口</a:t>
            </a:r>
          </a:p>
          <a:p>
            <a:r>
              <a:rPr lang="zh-TW" altLang="en-US" dirty="0" smtClean="0"/>
              <a:t>要使用重命名的接口配置多個</a:t>
            </a:r>
            <a:r>
              <a:rPr lang="en-US" altLang="zh-TW" dirty="0" smtClean="0"/>
              <a:t>VLAN</a:t>
            </a:r>
            <a:r>
              <a:rPr lang="zh-TW" altLang="en-US" dirty="0" smtClean="0"/>
              <a:t>：</a:t>
            </a:r>
          </a:p>
          <a:p>
            <a:endParaRPr lang="zh-TW" altLang="en-US" dirty="0" smtClean="0"/>
          </a:p>
          <a:p>
            <a:r>
              <a:rPr lang="en-US" altLang="zh-TW" dirty="0" smtClean="0"/>
              <a:t>network:</a:t>
            </a:r>
          </a:p>
          <a:p>
            <a:r>
              <a:rPr lang="en-US" altLang="zh-TW" dirty="0" smtClean="0"/>
              <a:t>  version: 2</a:t>
            </a:r>
          </a:p>
          <a:p>
            <a:r>
              <a:rPr lang="en-US" altLang="zh-TW" dirty="0" smtClean="0"/>
              <a:t>  renderer: </a:t>
            </a:r>
            <a:r>
              <a:rPr lang="en-US" altLang="zh-TW" dirty="0" err="1" smtClean="0"/>
              <a:t>networkd</a:t>
            </a:r>
            <a:endParaRPr lang="en-US" altLang="zh-TW" dirty="0" smtClean="0"/>
          </a:p>
          <a:p>
            <a:r>
              <a:rPr lang="en-US" altLang="zh-TW" dirty="0" smtClean="0"/>
              <a:t>  </a:t>
            </a:r>
            <a:r>
              <a:rPr lang="en-US" altLang="zh-TW" dirty="0" err="1" smtClean="0"/>
              <a:t>ethernets</a:t>
            </a:r>
            <a:r>
              <a:rPr lang="en-US" altLang="zh-TW" dirty="0" smtClean="0"/>
              <a:t>:</a:t>
            </a:r>
          </a:p>
          <a:p>
            <a:r>
              <a:rPr lang="en-US" altLang="zh-TW" dirty="0" smtClean="0"/>
              <a:t>    </a:t>
            </a:r>
            <a:r>
              <a:rPr lang="en-US" altLang="zh-TW" dirty="0" err="1" smtClean="0"/>
              <a:t>mainif</a:t>
            </a:r>
            <a:r>
              <a:rPr lang="en-US" altLang="zh-TW" dirty="0" smtClean="0"/>
              <a:t>:</a:t>
            </a:r>
          </a:p>
          <a:p>
            <a:r>
              <a:rPr lang="en-US" altLang="zh-TW" dirty="0" smtClean="0"/>
              <a:t>      match:</a:t>
            </a:r>
          </a:p>
          <a:p>
            <a:r>
              <a:rPr lang="en-US" altLang="zh-TW" dirty="0" smtClean="0"/>
              <a:t>        </a:t>
            </a:r>
            <a:r>
              <a:rPr lang="en-US" altLang="zh-TW" dirty="0" err="1" smtClean="0"/>
              <a:t>macaddress</a:t>
            </a:r>
            <a:r>
              <a:rPr lang="en-US" altLang="zh-TW" dirty="0" smtClean="0"/>
              <a:t>: "</a:t>
            </a:r>
            <a:r>
              <a:rPr lang="en-US" altLang="zh-TW" dirty="0" err="1" smtClean="0"/>
              <a:t>de:ad:be:ef:ca:fe</a:t>
            </a:r>
            <a:r>
              <a:rPr lang="en-US" altLang="zh-TW" dirty="0" smtClean="0"/>
              <a:t>"</a:t>
            </a:r>
          </a:p>
          <a:p>
            <a:r>
              <a:rPr lang="en-US" altLang="zh-TW" dirty="0" smtClean="0"/>
              <a:t>      set-name: </a:t>
            </a:r>
            <a:r>
              <a:rPr lang="en-US" altLang="zh-TW" dirty="0" err="1" smtClean="0"/>
              <a:t>mainif</a:t>
            </a:r>
            <a:endParaRPr lang="en-US" altLang="zh-TW" dirty="0" smtClean="0"/>
          </a:p>
          <a:p>
            <a:r>
              <a:rPr lang="en-US" altLang="zh-TW" dirty="0" smtClean="0"/>
              <a:t>      addresses: [ "10.3.0.5/23" ]</a:t>
            </a:r>
          </a:p>
          <a:p>
            <a:r>
              <a:rPr lang="en-US" altLang="zh-TW" dirty="0" smtClean="0"/>
              <a:t>      gateway4: 10.3.0.1</a:t>
            </a:r>
          </a:p>
          <a:p>
            <a:r>
              <a:rPr lang="en-US" altLang="zh-TW" dirty="0" smtClean="0"/>
              <a:t>      </a:t>
            </a:r>
            <a:r>
              <a:rPr lang="en-US" altLang="zh-TW" dirty="0" err="1" smtClean="0"/>
              <a:t>nameservers</a:t>
            </a:r>
            <a:r>
              <a:rPr lang="en-US" altLang="zh-TW" dirty="0" smtClean="0"/>
              <a:t>:</a:t>
            </a:r>
          </a:p>
          <a:p>
            <a:r>
              <a:rPr lang="en-US" altLang="zh-TW" dirty="0" smtClean="0"/>
              <a:t>        addresses: [ "8.8.8.8", "8.8.4.4" ]</a:t>
            </a:r>
          </a:p>
          <a:p>
            <a:r>
              <a:rPr lang="en-US" altLang="zh-TW" dirty="0" smtClean="0"/>
              <a:t>        search: [ example.com ]</a:t>
            </a:r>
          </a:p>
          <a:p>
            <a:r>
              <a:rPr lang="en-US" altLang="zh-TW" dirty="0" smtClean="0"/>
              <a:t>  </a:t>
            </a:r>
            <a:r>
              <a:rPr lang="en-US" altLang="zh-TW" dirty="0" err="1" smtClean="0"/>
              <a:t>vlans</a:t>
            </a:r>
            <a:r>
              <a:rPr lang="en-US" altLang="zh-TW" dirty="0" smtClean="0"/>
              <a:t>:</a:t>
            </a:r>
          </a:p>
          <a:p>
            <a:r>
              <a:rPr lang="en-US" altLang="zh-TW" dirty="0" smtClean="0"/>
              <a:t>    vlan15:</a:t>
            </a:r>
          </a:p>
          <a:p>
            <a:r>
              <a:rPr lang="en-US" altLang="zh-TW" dirty="0" smtClean="0"/>
              <a:t>      id: 15</a:t>
            </a:r>
          </a:p>
          <a:p>
            <a:r>
              <a:rPr lang="en-US" altLang="zh-TW" dirty="0" smtClean="0"/>
              <a:t>      link: </a:t>
            </a:r>
            <a:r>
              <a:rPr lang="en-US" altLang="zh-TW" dirty="0" err="1" smtClean="0"/>
              <a:t>mainif</a:t>
            </a:r>
            <a:endParaRPr lang="en-US" altLang="zh-TW" dirty="0" smtClean="0"/>
          </a:p>
          <a:p>
            <a:r>
              <a:rPr lang="en-US" altLang="zh-TW" dirty="0" smtClean="0"/>
              <a:t>      addresses: [ "10.3.99.5/24" ]</a:t>
            </a:r>
          </a:p>
          <a:p>
            <a:r>
              <a:rPr lang="en-US" altLang="zh-TW" dirty="0" smtClean="0"/>
              <a:t>    vlan10:</a:t>
            </a:r>
          </a:p>
          <a:p>
            <a:r>
              <a:rPr lang="en-US" altLang="zh-TW" dirty="0" smtClean="0"/>
              <a:t>      id: 10</a:t>
            </a:r>
          </a:p>
          <a:p>
            <a:r>
              <a:rPr lang="en-US" altLang="zh-TW" dirty="0" smtClean="0"/>
              <a:t>      link: </a:t>
            </a:r>
            <a:r>
              <a:rPr lang="en-US" altLang="zh-TW" dirty="0" err="1" smtClean="0"/>
              <a:t>mainif</a:t>
            </a:r>
            <a:endParaRPr lang="en-US" altLang="zh-TW" dirty="0" smtClean="0"/>
          </a:p>
          <a:p>
            <a:r>
              <a:rPr lang="en-US" altLang="zh-TW" dirty="0" smtClean="0"/>
              <a:t>      addresses: [ "10.3.98.5/24" ]</a:t>
            </a:r>
          </a:p>
          <a:p>
            <a:r>
              <a:rPr lang="en-US" altLang="zh-TW" dirty="0" smtClean="0"/>
              <a:t>      </a:t>
            </a:r>
            <a:r>
              <a:rPr lang="en-US" altLang="zh-TW" dirty="0" err="1" smtClean="0"/>
              <a:t>nameservers</a:t>
            </a:r>
            <a:r>
              <a:rPr lang="en-US" altLang="zh-TW" dirty="0" smtClean="0"/>
              <a:t>:</a:t>
            </a:r>
          </a:p>
          <a:p>
            <a:r>
              <a:rPr lang="en-US" altLang="zh-TW" dirty="0" smtClean="0"/>
              <a:t>        addresses: [ "127.0.0.1" ]</a:t>
            </a:r>
          </a:p>
          <a:p>
            <a:r>
              <a:rPr lang="en-US" altLang="zh-TW" dirty="0" smtClean="0"/>
              <a:t>        search: [ domain1.example.com, domain2.example.com ]</a:t>
            </a:r>
          </a:p>
          <a:p>
            <a:r>
              <a:rPr lang="zh-TW" altLang="en-US" dirty="0" smtClean="0"/>
              <a:t>到達直接連接的網關</a:t>
            </a:r>
          </a:p>
          <a:p>
            <a:r>
              <a:rPr lang="zh-TW" altLang="en-US" dirty="0" smtClean="0"/>
              <a:t>這允許使用“ </a:t>
            </a:r>
            <a:r>
              <a:rPr lang="en-US" altLang="zh-TW" dirty="0" smtClean="0"/>
              <a:t>on-link”</a:t>
            </a:r>
            <a:r>
              <a:rPr lang="zh-TW" altLang="en-US" dirty="0" smtClean="0"/>
              <a:t>關鍵字設置默認路由或任何路由，其中​​網關是直接連接到網絡的</a:t>
            </a:r>
            <a:r>
              <a:rPr lang="en-US" altLang="zh-TW" dirty="0" smtClean="0"/>
              <a:t>IP</a:t>
            </a:r>
            <a:r>
              <a:rPr lang="zh-TW" altLang="en-US" dirty="0" smtClean="0"/>
              <a:t>地址，即使該地址與接口上配置的子網不匹配也是如此。</a:t>
            </a:r>
          </a:p>
          <a:p>
            <a:endParaRPr lang="zh-TW" altLang="en-US" dirty="0" smtClean="0"/>
          </a:p>
          <a:p>
            <a:r>
              <a:rPr lang="en-US" altLang="zh-TW" dirty="0" smtClean="0"/>
              <a:t>network:</a:t>
            </a:r>
          </a:p>
          <a:p>
            <a:r>
              <a:rPr lang="en-US" altLang="zh-TW" dirty="0" smtClean="0"/>
              <a:t>  version: 2</a:t>
            </a:r>
          </a:p>
          <a:p>
            <a:r>
              <a:rPr lang="en-US" altLang="zh-TW" dirty="0" smtClean="0"/>
              <a:t>  renderer: </a:t>
            </a:r>
            <a:r>
              <a:rPr lang="en-US" altLang="zh-TW" dirty="0" err="1" smtClean="0"/>
              <a:t>networkd</a:t>
            </a:r>
            <a:endParaRPr lang="en-US" altLang="zh-TW" dirty="0" smtClean="0"/>
          </a:p>
          <a:p>
            <a:r>
              <a:rPr lang="en-US" altLang="zh-TW" dirty="0" smtClean="0"/>
              <a:t>  </a:t>
            </a:r>
            <a:r>
              <a:rPr lang="en-US" altLang="zh-TW" dirty="0" err="1" smtClean="0"/>
              <a:t>ethernets</a:t>
            </a:r>
            <a:r>
              <a:rPr lang="en-US" altLang="zh-TW" dirty="0" smtClean="0"/>
              <a:t>:</a:t>
            </a:r>
          </a:p>
          <a:p>
            <a:r>
              <a:rPr lang="en-US" altLang="zh-TW" dirty="0" smtClean="0"/>
              <a:t>    addresses: [ "10.10.10.1/24" ]</a:t>
            </a:r>
          </a:p>
          <a:p>
            <a:r>
              <a:rPr lang="en-US" altLang="zh-TW" dirty="0" smtClean="0"/>
              <a:t>    routes:</a:t>
            </a:r>
          </a:p>
          <a:p>
            <a:r>
              <a:rPr lang="en-US" altLang="zh-TW" dirty="0" smtClean="0"/>
              <a:t>      - to: 0.0.0.0/0</a:t>
            </a:r>
          </a:p>
          <a:p>
            <a:r>
              <a:rPr lang="en-US" altLang="zh-TW" dirty="0" smtClean="0"/>
              <a:t>        via: 9.9.9.9</a:t>
            </a:r>
          </a:p>
          <a:p>
            <a:r>
              <a:rPr lang="en-US" altLang="zh-TW" dirty="0" smtClean="0"/>
              <a:t>        on-link: true</a:t>
            </a:r>
          </a:p>
          <a:p>
            <a:r>
              <a:rPr lang="zh-TW" altLang="en-US" dirty="0" smtClean="0"/>
              <a:t>對於</a:t>
            </a:r>
            <a:r>
              <a:rPr lang="en-US" altLang="zh-TW" dirty="0" smtClean="0"/>
              <a:t>IPv6</a:t>
            </a:r>
            <a:r>
              <a:rPr lang="zh-TW" altLang="en-US" dirty="0" smtClean="0"/>
              <a:t>，配置將非常相似，但顯著的不同是附加的範圍：將主機路由鏈接到所需的路由器地址：</a:t>
            </a:r>
          </a:p>
          <a:p>
            <a:endParaRPr lang="zh-TW" altLang="en-US" dirty="0" smtClean="0"/>
          </a:p>
          <a:p>
            <a:r>
              <a:rPr lang="en-US" altLang="zh-TW" dirty="0" smtClean="0"/>
              <a:t>network:</a:t>
            </a:r>
          </a:p>
          <a:p>
            <a:r>
              <a:rPr lang="en-US" altLang="zh-TW" dirty="0" smtClean="0"/>
              <a:t>  version: 2</a:t>
            </a:r>
          </a:p>
          <a:p>
            <a:r>
              <a:rPr lang="en-US" altLang="zh-TW" dirty="0" smtClean="0"/>
              <a:t>  renderer: </a:t>
            </a:r>
            <a:r>
              <a:rPr lang="en-US" altLang="zh-TW" dirty="0" err="1" smtClean="0"/>
              <a:t>networkd</a:t>
            </a:r>
            <a:endParaRPr lang="en-US" altLang="zh-TW" dirty="0" smtClean="0"/>
          </a:p>
          <a:p>
            <a:r>
              <a:rPr lang="en-US" altLang="zh-TW" dirty="0" smtClean="0"/>
              <a:t>  </a:t>
            </a:r>
            <a:r>
              <a:rPr lang="en-US" altLang="zh-TW" dirty="0" err="1" smtClean="0"/>
              <a:t>ethernets</a:t>
            </a:r>
            <a:r>
              <a:rPr lang="en-US" altLang="zh-TW" dirty="0" smtClean="0"/>
              <a:t>:</a:t>
            </a:r>
          </a:p>
          <a:p>
            <a:r>
              <a:rPr lang="en-US" altLang="zh-TW" dirty="0" smtClean="0"/>
              <a:t>    addresses: [ "2001:cafe:face:beef::</a:t>
            </a:r>
            <a:r>
              <a:rPr lang="en-US" altLang="zh-TW" dirty="0" err="1" smtClean="0"/>
              <a:t>dead:dead</a:t>
            </a:r>
            <a:r>
              <a:rPr lang="en-US" altLang="zh-TW" dirty="0" smtClean="0"/>
              <a:t>/64" ]</a:t>
            </a:r>
          </a:p>
          <a:p>
            <a:r>
              <a:rPr lang="en-US" altLang="zh-TW" dirty="0" smtClean="0"/>
              <a:t>    routes:</a:t>
            </a:r>
          </a:p>
          <a:p>
            <a:r>
              <a:rPr lang="en-US" altLang="zh-TW" dirty="0" smtClean="0"/>
              <a:t>      - to: "2001:cafe:face::1/128"</a:t>
            </a:r>
          </a:p>
          <a:p>
            <a:r>
              <a:rPr lang="en-US" altLang="zh-TW" dirty="0" smtClean="0"/>
              <a:t>        scope: link</a:t>
            </a:r>
          </a:p>
          <a:p>
            <a:r>
              <a:rPr lang="en-US" altLang="zh-TW" dirty="0" smtClean="0"/>
              <a:t>      - to: "::/0"</a:t>
            </a:r>
          </a:p>
          <a:p>
            <a:r>
              <a:rPr lang="en-US" altLang="zh-TW" dirty="0" smtClean="0"/>
              <a:t>        via: "2001:cafe:face::1"</a:t>
            </a:r>
          </a:p>
          <a:p>
            <a:r>
              <a:rPr lang="en-US" altLang="zh-TW" dirty="0" smtClean="0"/>
              <a:t>        on-link: true</a:t>
            </a:r>
          </a:p>
          <a:p>
            <a:r>
              <a:rPr lang="zh-TW" altLang="en-US" dirty="0" smtClean="0"/>
              <a:t>配置源路由</a:t>
            </a:r>
          </a:p>
          <a:p>
            <a:r>
              <a:rPr lang="zh-TW" altLang="en-US" dirty="0" smtClean="0"/>
              <a:t>可以將路由表添加到特定接口，以允許在兩個網絡之間進行路由：</a:t>
            </a:r>
          </a:p>
          <a:p>
            <a:endParaRPr lang="zh-TW" altLang="en-US" dirty="0" smtClean="0"/>
          </a:p>
          <a:p>
            <a:r>
              <a:rPr lang="zh-TW" altLang="en-US" dirty="0" smtClean="0"/>
              <a:t>在下面的示例中，</a:t>
            </a:r>
            <a:r>
              <a:rPr lang="en-US" altLang="zh-TW" dirty="0" smtClean="0"/>
              <a:t>ens3</a:t>
            </a:r>
            <a:r>
              <a:rPr lang="zh-TW" altLang="en-US" dirty="0" smtClean="0"/>
              <a:t>在</a:t>
            </a:r>
            <a:r>
              <a:rPr lang="en-US" altLang="zh-TW" dirty="0" smtClean="0"/>
              <a:t>192.168.3.0/24</a:t>
            </a:r>
            <a:r>
              <a:rPr lang="zh-TW" altLang="en-US" dirty="0" smtClean="0"/>
              <a:t>網絡上，</a:t>
            </a:r>
            <a:r>
              <a:rPr lang="en-US" altLang="zh-TW" dirty="0" smtClean="0"/>
              <a:t>ens5</a:t>
            </a:r>
            <a:r>
              <a:rPr lang="zh-TW" altLang="en-US" dirty="0" smtClean="0"/>
              <a:t>在</a:t>
            </a:r>
            <a:r>
              <a:rPr lang="en-US" altLang="zh-TW" dirty="0" smtClean="0"/>
              <a:t>192.168.5.0/24</a:t>
            </a:r>
            <a:r>
              <a:rPr lang="zh-TW" altLang="en-US" dirty="0" smtClean="0"/>
              <a:t>網絡上。這使任一網絡上的客戶端都可以連接到另一網絡，並使響應來自正確的接口。</a:t>
            </a:r>
          </a:p>
          <a:p>
            <a:endParaRPr lang="zh-TW" altLang="en-US" dirty="0" smtClean="0"/>
          </a:p>
          <a:p>
            <a:r>
              <a:rPr lang="zh-TW" altLang="en-US" dirty="0" smtClean="0"/>
              <a:t>此外，默認路由仍分配給</a:t>
            </a:r>
            <a:r>
              <a:rPr lang="en-US" altLang="zh-TW" dirty="0" smtClean="0"/>
              <a:t>ens5</a:t>
            </a:r>
            <a:r>
              <a:rPr lang="zh-TW" altLang="en-US" dirty="0" smtClean="0"/>
              <a:t>，允許任何其他流量通過。</a:t>
            </a:r>
          </a:p>
          <a:p>
            <a:endParaRPr lang="zh-TW" altLang="en-US" dirty="0" smtClean="0"/>
          </a:p>
          <a:p>
            <a:r>
              <a:rPr lang="en-US" altLang="zh-TW" dirty="0" smtClean="0"/>
              <a:t>network:</a:t>
            </a:r>
          </a:p>
          <a:p>
            <a:r>
              <a:rPr lang="en-US" altLang="zh-TW" dirty="0" smtClean="0"/>
              <a:t>  version: 2</a:t>
            </a:r>
          </a:p>
          <a:p>
            <a:r>
              <a:rPr lang="en-US" altLang="zh-TW" dirty="0" smtClean="0"/>
              <a:t>  renderer: </a:t>
            </a:r>
            <a:r>
              <a:rPr lang="en-US" altLang="zh-TW" dirty="0" err="1" smtClean="0"/>
              <a:t>networkd</a:t>
            </a:r>
            <a:endParaRPr lang="en-US" altLang="zh-TW" dirty="0" smtClean="0"/>
          </a:p>
          <a:p>
            <a:r>
              <a:rPr lang="en-US" altLang="zh-TW" dirty="0" smtClean="0"/>
              <a:t>  </a:t>
            </a:r>
            <a:r>
              <a:rPr lang="en-US" altLang="zh-TW" dirty="0" err="1" smtClean="0"/>
              <a:t>ethernets</a:t>
            </a:r>
            <a:r>
              <a:rPr lang="en-US" altLang="zh-TW" dirty="0" smtClean="0"/>
              <a:t>:</a:t>
            </a:r>
          </a:p>
          <a:p>
            <a:r>
              <a:rPr lang="en-US" altLang="zh-TW" dirty="0" smtClean="0"/>
              <a:t>    ens3:</a:t>
            </a:r>
          </a:p>
          <a:p>
            <a:r>
              <a:rPr lang="en-US" altLang="zh-TW" dirty="0" smtClean="0"/>
              <a:t>      addresses:</a:t>
            </a:r>
          </a:p>
          <a:p>
            <a:r>
              <a:rPr lang="en-US" altLang="zh-TW" dirty="0" smtClean="0"/>
              <a:t>       - 192.168.3.30/24</a:t>
            </a:r>
          </a:p>
          <a:p>
            <a:r>
              <a:rPr lang="en-US" altLang="zh-TW" dirty="0" smtClean="0"/>
              <a:t>      dhcp4: no</a:t>
            </a:r>
          </a:p>
          <a:p>
            <a:r>
              <a:rPr lang="en-US" altLang="zh-TW" dirty="0" smtClean="0"/>
              <a:t>      routes:</a:t>
            </a:r>
          </a:p>
          <a:p>
            <a:r>
              <a:rPr lang="en-US" altLang="zh-TW" dirty="0" smtClean="0"/>
              <a:t>       - to: 192.168.3.0/24</a:t>
            </a:r>
          </a:p>
          <a:p>
            <a:r>
              <a:rPr lang="en-US" altLang="zh-TW" dirty="0" smtClean="0"/>
              <a:t>         via: 192.168.3.1</a:t>
            </a:r>
          </a:p>
          <a:p>
            <a:r>
              <a:rPr lang="en-US" altLang="zh-TW" dirty="0" smtClean="0"/>
              <a:t>         table: 101</a:t>
            </a:r>
          </a:p>
          <a:p>
            <a:r>
              <a:rPr lang="en-US" altLang="zh-TW" dirty="0" smtClean="0"/>
              <a:t>      routing-policy:</a:t>
            </a:r>
          </a:p>
          <a:p>
            <a:r>
              <a:rPr lang="en-US" altLang="zh-TW" dirty="0" smtClean="0"/>
              <a:t>       - from: 192.168.3.0/24</a:t>
            </a:r>
          </a:p>
          <a:p>
            <a:r>
              <a:rPr lang="en-US" altLang="zh-TW" dirty="0" smtClean="0"/>
              <a:t>         table: 101</a:t>
            </a:r>
          </a:p>
          <a:p>
            <a:r>
              <a:rPr lang="en-US" altLang="zh-TW" dirty="0" smtClean="0"/>
              <a:t>    ens5:</a:t>
            </a:r>
          </a:p>
          <a:p>
            <a:r>
              <a:rPr lang="en-US" altLang="zh-TW" dirty="0" smtClean="0"/>
              <a:t>      addresses:</a:t>
            </a:r>
          </a:p>
          <a:p>
            <a:r>
              <a:rPr lang="en-US" altLang="zh-TW" dirty="0" smtClean="0"/>
              <a:t>       - 192.168.5.24/24</a:t>
            </a:r>
          </a:p>
          <a:p>
            <a:r>
              <a:rPr lang="en-US" altLang="zh-TW" dirty="0" smtClean="0"/>
              <a:t>      dhcp4: no</a:t>
            </a:r>
          </a:p>
          <a:p>
            <a:r>
              <a:rPr lang="en-US" altLang="zh-TW" dirty="0" smtClean="0"/>
              <a:t>      gateway4: 192.168.5.1</a:t>
            </a:r>
          </a:p>
          <a:p>
            <a:r>
              <a:rPr lang="en-US" altLang="zh-TW" dirty="0" smtClean="0"/>
              <a:t>      routes:</a:t>
            </a:r>
          </a:p>
          <a:p>
            <a:r>
              <a:rPr lang="en-US" altLang="zh-TW" dirty="0" smtClean="0"/>
              <a:t>       - to: 192.168.5.0/24</a:t>
            </a:r>
          </a:p>
          <a:p>
            <a:r>
              <a:rPr lang="en-US" altLang="zh-TW" dirty="0" smtClean="0"/>
              <a:t>         via: 192.168.5.1</a:t>
            </a:r>
          </a:p>
          <a:p>
            <a:r>
              <a:rPr lang="en-US" altLang="zh-TW" dirty="0" smtClean="0"/>
              <a:t>         table: 102</a:t>
            </a:r>
          </a:p>
          <a:p>
            <a:r>
              <a:rPr lang="en-US" altLang="zh-TW" dirty="0" smtClean="0"/>
              <a:t>      routing-policy:</a:t>
            </a:r>
          </a:p>
          <a:p>
            <a:r>
              <a:rPr lang="en-US" altLang="zh-TW" dirty="0" smtClean="0"/>
              <a:t>        - from: 192.168.5.0/24</a:t>
            </a:r>
          </a:p>
          <a:p>
            <a:r>
              <a:rPr lang="en-US" altLang="zh-TW" dirty="0" smtClean="0"/>
              <a:t>          table: 102</a:t>
            </a:r>
          </a:p>
          <a:p>
            <a:r>
              <a:rPr lang="zh-TW" altLang="en-US" dirty="0" smtClean="0"/>
              <a:t>配置回送接口</a:t>
            </a:r>
          </a:p>
          <a:p>
            <a:r>
              <a:rPr lang="en-US" altLang="zh-TW" dirty="0" err="1" smtClean="0"/>
              <a:t>Networkd</a:t>
            </a:r>
            <a:r>
              <a:rPr lang="zh-TW" altLang="en-US" dirty="0" smtClean="0"/>
              <a:t>不允許創建新的回送設備，但是用戶可以將新地址添加到標準回送接口</a:t>
            </a:r>
            <a:r>
              <a:rPr lang="en-US" altLang="zh-TW" dirty="0" smtClean="0"/>
              <a:t>lo</a:t>
            </a:r>
            <a:r>
              <a:rPr lang="zh-TW" altLang="en-US" dirty="0" smtClean="0"/>
              <a:t>中，以使其在計算機上以及自定義路由中被視為有效地址：</a:t>
            </a:r>
          </a:p>
          <a:p>
            <a:endParaRPr lang="zh-TW" altLang="en-US" dirty="0" smtClean="0"/>
          </a:p>
          <a:p>
            <a:r>
              <a:rPr lang="en-US" altLang="zh-TW" dirty="0" smtClean="0"/>
              <a:t>network:</a:t>
            </a:r>
          </a:p>
          <a:p>
            <a:r>
              <a:rPr lang="en-US" altLang="zh-TW" dirty="0" smtClean="0"/>
              <a:t>  version: 2</a:t>
            </a:r>
          </a:p>
          <a:p>
            <a:r>
              <a:rPr lang="en-US" altLang="zh-TW" dirty="0" smtClean="0"/>
              <a:t>  renderer: </a:t>
            </a:r>
            <a:r>
              <a:rPr lang="en-US" altLang="zh-TW" dirty="0" err="1" smtClean="0"/>
              <a:t>networkd</a:t>
            </a:r>
            <a:endParaRPr lang="en-US" altLang="zh-TW" dirty="0" smtClean="0"/>
          </a:p>
          <a:p>
            <a:r>
              <a:rPr lang="en-US" altLang="zh-TW" dirty="0" smtClean="0"/>
              <a:t>  </a:t>
            </a:r>
            <a:r>
              <a:rPr lang="en-US" altLang="zh-TW" dirty="0" err="1" smtClean="0"/>
              <a:t>ethernets</a:t>
            </a:r>
            <a:r>
              <a:rPr lang="en-US" altLang="zh-TW" dirty="0" smtClean="0"/>
              <a:t>:</a:t>
            </a:r>
          </a:p>
          <a:p>
            <a:r>
              <a:rPr lang="en-US" altLang="zh-TW" dirty="0" smtClean="0"/>
              <a:t>    lo:</a:t>
            </a:r>
          </a:p>
          <a:p>
            <a:r>
              <a:rPr lang="en-US" altLang="zh-TW" dirty="0" smtClean="0"/>
              <a:t>      match:</a:t>
            </a:r>
          </a:p>
          <a:p>
            <a:r>
              <a:rPr lang="en-US" altLang="zh-TW" dirty="0" smtClean="0"/>
              <a:t>        name: lo</a:t>
            </a:r>
          </a:p>
          <a:p>
            <a:r>
              <a:rPr lang="en-US" altLang="zh-TW" dirty="0" smtClean="0"/>
              <a:t>      addresses: [ 7.7.7.7/32 ]</a:t>
            </a:r>
          </a:p>
          <a:p>
            <a:r>
              <a:rPr lang="zh-TW" altLang="en-US" dirty="0" smtClean="0"/>
              <a:t>與</a:t>
            </a:r>
            <a:r>
              <a:rPr lang="en-US" altLang="zh-TW" dirty="0" smtClean="0"/>
              <a:t>Windows DHCP</a:t>
            </a:r>
            <a:r>
              <a:rPr lang="zh-TW" altLang="en-US" dirty="0" smtClean="0"/>
              <a:t>服務器集成</a:t>
            </a:r>
          </a:p>
          <a:p>
            <a:r>
              <a:rPr lang="zh-TW" altLang="en-US" dirty="0" smtClean="0"/>
              <a:t>對於</a:t>
            </a:r>
            <a:r>
              <a:rPr lang="en-US" altLang="zh-TW" dirty="0" smtClean="0"/>
              <a:t>Windows Server</a:t>
            </a:r>
            <a:r>
              <a:rPr lang="zh-TW" altLang="en-US" dirty="0" smtClean="0"/>
              <a:t>使用</a:t>
            </a:r>
            <a:r>
              <a:rPr lang="en-US" altLang="zh-TW" dirty="0" err="1" smtClean="0"/>
              <a:t>dhcp</a:t>
            </a:r>
            <a:r>
              <a:rPr lang="en-US" altLang="zh-TW" dirty="0" smtClean="0"/>
              <a:t>-identifier</a:t>
            </a:r>
            <a:r>
              <a:rPr lang="zh-TW" altLang="en-US" dirty="0" smtClean="0"/>
              <a:t>鍵提供</a:t>
            </a:r>
            <a:r>
              <a:rPr lang="en-US" altLang="zh-TW" dirty="0" smtClean="0"/>
              <a:t>DHCP</a:t>
            </a:r>
            <a:r>
              <a:rPr lang="zh-TW" altLang="en-US" dirty="0" smtClean="0"/>
              <a:t>的網絡，可以實現互操作性：</a:t>
            </a:r>
          </a:p>
          <a:p>
            <a:endParaRPr lang="zh-TW" altLang="en-US" dirty="0" smtClean="0"/>
          </a:p>
          <a:p>
            <a:r>
              <a:rPr lang="en-US" altLang="zh-TW" dirty="0" smtClean="0"/>
              <a:t>network:</a:t>
            </a:r>
          </a:p>
          <a:p>
            <a:r>
              <a:rPr lang="en-US" altLang="zh-TW" dirty="0" smtClean="0"/>
              <a:t>  version: 2</a:t>
            </a:r>
          </a:p>
          <a:p>
            <a:r>
              <a:rPr lang="en-US" altLang="zh-TW" dirty="0" smtClean="0"/>
              <a:t>  </a:t>
            </a:r>
            <a:r>
              <a:rPr lang="en-US" altLang="zh-TW" dirty="0" err="1" smtClean="0"/>
              <a:t>ethernets</a:t>
            </a:r>
            <a:r>
              <a:rPr lang="en-US" altLang="zh-TW" dirty="0" smtClean="0"/>
              <a:t>:</a:t>
            </a:r>
          </a:p>
          <a:p>
            <a:r>
              <a:rPr lang="en-US" altLang="zh-TW" dirty="0" smtClean="0"/>
              <a:t>    enp3s0:</a:t>
            </a:r>
          </a:p>
          <a:p>
            <a:r>
              <a:rPr lang="en-US" altLang="zh-TW" dirty="0" smtClean="0"/>
              <a:t>      dhcp4: yes</a:t>
            </a:r>
          </a:p>
          <a:p>
            <a:r>
              <a:rPr lang="en-US" altLang="zh-TW" dirty="0" smtClean="0"/>
              <a:t>      </a:t>
            </a:r>
            <a:r>
              <a:rPr lang="en-US" altLang="zh-TW" dirty="0" err="1" smtClean="0"/>
              <a:t>dhcp</a:t>
            </a:r>
            <a:r>
              <a:rPr lang="en-US" altLang="zh-TW" dirty="0" smtClean="0"/>
              <a:t>-identifier: mac</a:t>
            </a:r>
          </a:p>
          <a:p>
            <a:r>
              <a:rPr lang="zh-TW" altLang="en-US" dirty="0" smtClean="0"/>
              <a:t>連接</a:t>
            </a:r>
            <a:r>
              <a:rPr lang="en-US" altLang="zh-TW" dirty="0" smtClean="0"/>
              <a:t>IP</a:t>
            </a:r>
            <a:r>
              <a:rPr lang="zh-TW" altLang="en-US" dirty="0" smtClean="0"/>
              <a:t>隧道</a:t>
            </a:r>
          </a:p>
          <a:p>
            <a:r>
              <a:rPr lang="zh-TW" altLang="en-US" dirty="0" smtClean="0"/>
              <a:t>隧道允許管理員配置兩個連接特殊隧道接口並執行所需路由的端點，從而在</a:t>
            </a:r>
            <a:r>
              <a:rPr lang="en-US" altLang="zh-TW" dirty="0" smtClean="0"/>
              <a:t>Internet</a:t>
            </a:r>
            <a:r>
              <a:rPr lang="zh-TW" altLang="en-US" dirty="0" smtClean="0"/>
              <a:t>上擴展網絡。</a:t>
            </a:r>
            <a:r>
              <a:rPr lang="en-US" altLang="zh-TW" dirty="0" err="1" smtClean="0"/>
              <a:t>Netplan</a:t>
            </a:r>
            <a:r>
              <a:rPr lang="zh-TW" altLang="en-US" dirty="0" smtClean="0"/>
              <a:t>支持</a:t>
            </a:r>
            <a:r>
              <a:rPr lang="en-US" altLang="zh-TW" dirty="0" smtClean="0"/>
              <a:t>SIT</a:t>
            </a:r>
            <a:r>
              <a:rPr lang="zh-TW" altLang="en-US" dirty="0" smtClean="0"/>
              <a:t>，</a:t>
            </a:r>
            <a:r>
              <a:rPr lang="en-US" altLang="zh-TW" dirty="0" smtClean="0"/>
              <a:t>GRE</a:t>
            </a:r>
            <a:r>
              <a:rPr lang="zh-TW" altLang="en-US" dirty="0" smtClean="0"/>
              <a:t>，</a:t>
            </a:r>
            <a:r>
              <a:rPr lang="en-US" altLang="zh-TW" dirty="0" smtClean="0"/>
              <a:t>IP-in-IP</a:t>
            </a:r>
            <a:r>
              <a:rPr lang="zh-TW" altLang="en-US" dirty="0" smtClean="0"/>
              <a:t>（</a:t>
            </a:r>
            <a:r>
              <a:rPr lang="en-US" altLang="zh-TW" dirty="0" err="1" smtClean="0"/>
              <a:t>ipip</a:t>
            </a:r>
            <a:r>
              <a:rPr lang="zh-TW" altLang="en-US" dirty="0" smtClean="0"/>
              <a:t>，</a:t>
            </a:r>
            <a:r>
              <a:rPr lang="en-US" altLang="zh-TW" dirty="0" smtClean="0"/>
              <a:t>ipip6</a:t>
            </a:r>
            <a:r>
              <a:rPr lang="zh-TW" altLang="en-US" dirty="0" smtClean="0"/>
              <a:t>，</a:t>
            </a:r>
            <a:r>
              <a:rPr lang="en-US" altLang="zh-TW" dirty="0" smtClean="0"/>
              <a:t>ip6ip6</a:t>
            </a:r>
            <a:r>
              <a:rPr lang="zh-TW" altLang="en-US" dirty="0" smtClean="0"/>
              <a:t>），</a:t>
            </a:r>
            <a:r>
              <a:rPr lang="en-US" altLang="zh-TW" dirty="0" smtClean="0"/>
              <a:t>IP6GRE</a:t>
            </a:r>
            <a:r>
              <a:rPr lang="zh-TW" altLang="en-US" dirty="0" smtClean="0"/>
              <a:t>，</a:t>
            </a:r>
            <a:r>
              <a:rPr lang="en-US" altLang="zh-TW" dirty="0" smtClean="0"/>
              <a:t>VTI</a:t>
            </a:r>
            <a:r>
              <a:rPr lang="zh-TW" altLang="en-US" dirty="0" smtClean="0"/>
              <a:t>和</a:t>
            </a:r>
            <a:r>
              <a:rPr lang="en-US" altLang="zh-TW" dirty="0" smtClean="0"/>
              <a:t>VTI6</a:t>
            </a:r>
            <a:r>
              <a:rPr lang="zh-TW" altLang="en-US" dirty="0" smtClean="0"/>
              <a:t>隧道。</a:t>
            </a:r>
          </a:p>
          <a:p>
            <a:endParaRPr lang="zh-TW" altLang="en-US" dirty="0" smtClean="0"/>
          </a:p>
          <a:p>
            <a:r>
              <a:rPr lang="zh-TW" altLang="en-US" dirty="0" smtClean="0"/>
              <a:t>隧道的常見用法是在僅支持</a:t>
            </a:r>
            <a:r>
              <a:rPr lang="en-US" altLang="zh-TW" dirty="0" smtClean="0"/>
              <a:t>IPv4</a:t>
            </a:r>
            <a:r>
              <a:rPr lang="zh-TW" altLang="en-US" dirty="0" smtClean="0"/>
              <a:t>的網絡上啟用</a:t>
            </a:r>
            <a:r>
              <a:rPr lang="en-US" altLang="zh-TW" dirty="0" smtClean="0"/>
              <a:t>IPv6</a:t>
            </a:r>
            <a:r>
              <a:rPr lang="zh-TW" altLang="en-US" dirty="0" smtClean="0"/>
              <a:t>連接。下面的示例顯示瞭如何配置這樣的隧道。</a:t>
            </a:r>
          </a:p>
          <a:p>
            <a:endParaRPr lang="zh-TW" altLang="en-US" dirty="0" smtClean="0"/>
          </a:p>
          <a:p>
            <a:r>
              <a:rPr lang="zh-TW" altLang="en-US" dirty="0" smtClean="0"/>
              <a:t>這裡的</a:t>
            </a:r>
            <a:r>
              <a:rPr lang="en-US" altLang="zh-TW" dirty="0" smtClean="0"/>
              <a:t>1.1.1.1</a:t>
            </a:r>
            <a:r>
              <a:rPr lang="zh-TW" altLang="en-US" dirty="0" smtClean="0"/>
              <a:t>是客戶端自己的</a:t>
            </a:r>
            <a:r>
              <a:rPr lang="en-US" altLang="zh-TW" dirty="0" smtClean="0"/>
              <a:t>IP</a:t>
            </a:r>
            <a:r>
              <a:rPr lang="zh-TW" altLang="en-US" dirty="0" smtClean="0"/>
              <a:t>地址；</a:t>
            </a:r>
            <a:r>
              <a:rPr lang="en-US" altLang="zh-TW" dirty="0" smtClean="0"/>
              <a:t>2.2.2.2</a:t>
            </a:r>
            <a:r>
              <a:rPr lang="zh-TW" altLang="en-US" dirty="0" smtClean="0"/>
              <a:t>是遠程服務器的</a:t>
            </a:r>
            <a:r>
              <a:rPr lang="en-US" altLang="zh-TW" dirty="0" smtClean="0"/>
              <a:t>IPv4</a:t>
            </a:r>
            <a:r>
              <a:rPr lang="zh-TW" altLang="en-US" dirty="0" smtClean="0"/>
              <a:t>地址，“ </a:t>
            </a:r>
            <a:r>
              <a:rPr lang="en-US" altLang="zh-TW" dirty="0" smtClean="0"/>
              <a:t>2001</a:t>
            </a:r>
            <a:r>
              <a:rPr lang="zh-TW" altLang="en-US" dirty="0" smtClean="0"/>
              <a:t>：</a:t>
            </a:r>
            <a:r>
              <a:rPr lang="en-US" altLang="zh-TW" dirty="0" smtClean="0"/>
              <a:t>dead</a:t>
            </a:r>
            <a:r>
              <a:rPr lang="zh-TW" altLang="en-US" dirty="0" smtClean="0"/>
              <a:t>：</a:t>
            </a:r>
            <a:r>
              <a:rPr lang="en-US" altLang="zh-TW" dirty="0" smtClean="0"/>
              <a:t>beef :: 2/64”</a:t>
            </a:r>
            <a:r>
              <a:rPr lang="zh-TW" altLang="en-US" dirty="0" smtClean="0"/>
              <a:t>是隧道定義的客戶端的</a:t>
            </a:r>
            <a:r>
              <a:rPr lang="en-US" altLang="zh-TW" dirty="0" smtClean="0"/>
              <a:t>IPv6</a:t>
            </a:r>
            <a:r>
              <a:rPr lang="zh-TW" altLang="en-US" dirty="0" smtClean="0"/>
              <a:t>地址，“ </a:t>
            </a:r>
            <a:r>
              <a:rPr lang="en-US" altLang="zh-TW" dirty="0" smtClean="0"/>
              <a:t>2001</a:t>
            </a:r>
            <a:r>
              <a:rPr lang="zh-TW" altLang="en-US" dirty="0" smtClean="0"/>
              <a:t>：</a:t>
            </a:r>
            <a:r>
              <a:rPr lang="en-US" altLang="zh-TW" dirty="0" smtClean="0"/>
              <a:t>dead</a:t>
            </a:r>
            <a:r>
              <a:rPr lang="zh-TW" altLang="en-US" dirty="0" smtClean="0"/>
              <a:t>：</a:t>
            </a:r>
            <a:r>
              <a:rPr lang="en-US" altLang="zh-TW" dirty="0" smtClean="0"/>
              <a:t>beef :: 1”</a:t>
            </a:r>
            <a:r>
              <a:rPr lang="zh-TW" altLang="en-US" dirty="0" smtClean="0"/>
              <a:t>是遠程服務器的</a:t>
            </a:r>
            <a:r>
              <a:rPr lang="en-US" altLang="zh-TW" dirty="0" smtClean="0"/>
              <a:t>IPv6</a:t>
            </a:r>
            <a:r>
              <a:rPr lang="zh-TW" altLang="en-US" dirty="0" smtClean="0"/>
              <a:t>地址。</a:t>
            </a:r>
          </a:p>
          <a:p>
            <a:endParaRPr lang="zh-TW" altLang="en-US" dirty="0" smtClean="0"/>
          </a:p>
          <a:p>
            <a:r>
              <a:rPr lang="zh-TW" altLang="en-US" dirty="0" smtClean="0"/>
              <a:t>最後，“ </a:t>
            </a:r>
            <a:r>
              <a:rPr lang="en-US" altLang="zh-TW" dirty="0" smtClean="0"/>
              <a:t>2001</a:t>
            </a:r>
            <a:r>
              <a:rPr lang="zh-TW" altLang="en-US" dirty="0" smtClean="0"/>
              <a:t>：</a:t>
            </a:r>
            <a:r>
              <a:rPr lang="en-US" altLang="zh-TW" dirty="0" smtClean="0"/>
              <a:t>cafe</a:t>
            </a:r>
            <a:r>
              <a:rPr lang="zh-TW" altLang="en-US" dirty="0" smtClean="0"/>
              <a:t>：</a:t>
            </a:r>
            <a:r>
              <a:rPr lang="en-US" altLang="zh-TW" dirty="0" smtClean="0"/>
              <a:t>face :: 1/64”</a:t>
            </a:r>
            <a:r>
              <a:rPr lang="zh-TW" altLang="en-US" dirty="0" smtClean="0"/>
              <a:t>是路由的</a:t>
            </a:r>
            <a:r>
              <a:rPr lang="en-US" altLang="zh-TW" dirty="0" smtClean="0"/>
              <a:t>IPv6</a:t>
            </a:r>
            <a:r>
              <a:rPr lang="zh-TW" altLang="en-US" dirty="0" smtClean="0"/>
              <a:t>前綴內的客戶端地址：</a:t>
            </a:r>
          </a:p>
          <a:p>
            <a:endParaRPr lang="zh-TW" altLang="en-US" dirty="0" smtClean="0"/>
          </a:p>
          <a:p>
            <a:r>
              <a:rPr lang="en-US" altLang="zh-TW" dirty="0" smtClean="0"/>
              <a:t>network:</a:t>
            </a:r>
          </a:p>
          <a:p>
            <a:r>
              <a:rPr lang="en-US" altLang="zh-TW" dirty="0" smtClean="0"/>
              <a:t>  version: 2</a:t>
            </a:r>
          </a:p>
          <a:p>
            <a:r>
              <a:rPr lang="en-US" altLang="zh-TW" dirty="0" smtClean="0"/>
              <a:t>  </a:t>
            </a:r>
            <a:r>
              <a:rPr lang="en-US" altLang="zh-TW" dirty="0" err="1" smtClean="0"/>
              <a:t>ethernets</a:t>
            </a:r>
            <a:r>
              <a:rPr lang="en-US" altLang="zh-TW" dirty="0" smtClean="0"/>
              <a:t>:</a:t>
            </a:r>
          </a:p>
          <a:p>
            <a:r>
              <a:rPr lang="en-US" altLang="zh-TW" dirty="0" smtClean="0"/>
              <a:t>    eth0:</a:t>
            </a:r>
          </a:p>
          <a:p>
            <a:r>
              <a:rPr lang="en-US" altLang="zh-TW" dirty="0" smtClean="0"/>
              <a:t>      addresses:</a:t>
            </a:r>
          </a:p>
          <a:p>
            <a:r>
              <a:rPr lang="en-US" altLang="zh-TW" dirty="0" smtClean="0"/>
              <a:t>        - 1.1.1.1/24</a:t>
            </a:r>
          </a:p>
          <a:p>
            <a:r>
              <a:rPr lang="en-US" altLang="zh-TW" dirty="0" smtClean="0"/>
              <a:t>        - "2001:cafe:face::1/64"</a:t>
            </a:r>
          </a:p>
          <a:p>
            <a:r>
              <a:rPr lang="en-US" altLang="zh-TW" dirty="0" smtClean="0"/>
              <a:t>      gateway4: 1.1.1.254</a:t>
            </a:r>
          </a:p>
          <a:p>
            <a:r>
              <a:rPr lang="en-US" altLang="zh-TW" dirty="0" smtClean="0"/>
              <a:t>  tunnels:</a:t>
            </a:r>
          </a:p>
          <a:p>
            <a:r>
              <a:rPr lang="en-US" altLang="zh-TW" dirty="0" smtClean="0"/>
              <a:t>    he-ipv6:</a:t>
            </a:r>
          </a:p>
          <a:p>
            <a:r>
              <a:rPr lang="en-US" altLang="zh-TW" dirty="0" smtClean="0"/>
              <a:t>      mode: sit</a:t>
            </a:r>
          </a:p>
          <a:p>
            <a:r>
              <a:rPr lang="en-US" altLang="zh-TW" dirty="0" smtClean="0"/>
              <a:t>      remote: 2.2.2.2</a:t>
            </a:r>
          </a:p>
          <a:p>
            <a:r>
              <a:rPr lang="en-US" altLang="zh-TW" dirty="0" smtClean="0"/>
              <a:t>      local: 1.1.1.1</a:t>
            </a:r>
          </a:p>
          <a:p>
            <a:r>
              <a:rPr lang="en-US" altLang="zh-TW" dirty="0" smtClean="0"/>
              <a:t>      addresses:</a:t>
            </a:r>
          </a:p>
          <a:p>
            <a:r>
              <a:rPr lang="en-US" altLang="zh-TW" dirty="0" smtClean="0"/>
              <a:t>        - "2001:dead:beef::2/64"</a:t>
            </a:r>
          </a:p>
          <a:p>
            <a:r>
              <a:rPr lang="en-US" altLang="zh-TW" dirty="0" smtClean="0"/>
              <a:t>      gateway6: "2001:dead:beef::1"</a:t>
            </a:r>
          </a:p>
          <a:p>
            <a:r>
              <a:rPr lang="zh-TW" altLang="en-US" dirty="0" smtClean="0"/>
              <a:t>配置</a:t>
            </a:r>
            <a:r>
              <a:rPr lang="en-US" altLang="zh-TW" dirty="0" smtClean="0"/>
              <a:t>SR-IOV</a:t>
            </a:r>
            <a:r>
              <a:rPr lang="zh-TW" altLang="en-US" dirty="0" smtClean="0"/>
              <a:t>虛擬功能</a:t>
            </a:r>
          </a:p>
          <a:p>
            <a:r>
              <a:rPr lang="zh-TW" altLang="en-US" dirty="0" smtClean="0"/>
              <a:t>對於</a:t>
            </a:r>
            <a:r>
              <a:rPr lang="en-US" altLang="zh-TW" dirty="0" smtClean="0"/>
              <a:t>SR-IOV</a:t>
            </a:r>
            <a:r>
              <a:rPr lang="zh-TW" altLang="en-US" dirty="0" smtClean="0"/>
              <a:t>網卡，可以為每個已配置的物理功能動態分配虛擬功能接口。在</a:t>
            </a:r>
            <a:r>
              <a:rPr lang="en-US" altLang="zh-TW" dirty="0" err="1" smtClean="0"/>
              <a:t>netplan</a:t>
            </a:r>
            <a:r>
              <a:rPr lang="zh-TW" altLang="en-US" dirty="0" smtClean="0"/>
              <a:t>中，通過具有指向父</a:t>
            </a:r>
            <a:r>
              <a:rPr lang="en-US" altLang="zh-TW" dirty="0" smtClean="0"/>
              <a:t>PF</a:t>
            </a:r>
            <a:r>
              <a:rPr lang="zh-TW" altLang="en-US" dirty="0" smtClean="0"/>
              <a:t>的</a:t>
            </a:r>
            <a:r>
              <a:rPr lang="en-US" altLang="zh-TW" dirty="0" smtClean="0"/>
              <a:t>link</a:t>
            </a:r>
            <a:r>
              <a:rPr lang="zh-TW" altLang="en-US" dirty="0" smtClean="0"/>
              <a:t>：屬性來定義</a:t>
            </a:r>
            <a:r>
              <a:rPr lang="en-US" altLang="zh-TW" dirty="0" smtClean="0"/>
              <a:t>VF</a:t>
            </a:r>
            <a:r>
              <a:rPr lang="zh-TW" altLang="en-US" dirty="0" smtClean="0"/>
              <a:t>。</a:t>
            </a:r>
          </a:p>
          <a:p>
            <a:endParaRPr lang="zh-TW" altLang="en-US" dirty="0" smtClean="0"/>
          </a:p>
          <a:p>
            <a:r>
              <a:rPr lang="en-US" altLang="zh-TW" dirty="0" smtClean="0"/>
              <a:t>network:</a:t>
            </a:r>
          </a:p>
          <a:p>
            <a:r>
              <a:rPr lang="en-US" altLang="zh-TW" dirty="0" smtClean="0"/>
              <a:t>  version: 2</a:t>
            </a:r>
          </a:p>
          <a:p>
            <a:r>
              <a:rPr lang="en-US" altLang="zh-TW" dirty="0" smtClean="0"/>
              <a:t>  </a:t>
            </a:r>
            <a:r>
              <a:rPr lang="en-US" altLang="zh-TW" dirty="0" err="1" smtClean="0"/>
              <a:t>ethernets</a:t>
            </a:r>
            <a:r>
              <a:rPr lang="en-US" altLang="zh-TW" dirty="0" smtClean="0"/>
              <a:t>:</a:t>
            </a:r>
          </a:p>
          <a:p>
            <a:r>
              <a:rPr lang="en-US" altLang="zh-TW" dirty="0" smtClean="0"/>
              <a:t>    eno1:</a:t>
            </a:r>
          </a:p>
          <a:p>
            <a:r>
              <a:rPr lang="en-US" altLang="zh-TW" dirty="0" smtClean="0"/>
              <a:t>      </a:t>
            </a:r>
            <a:r>
              <a:rPr lang="en-US" altLang="zh-TW" dirty="0" err="1" smtClean="0"/>
              <a:t>mtu</a:t>
            </a:r>
            <a:r>
              <a:rPr lang="en-US" altLang="zh-TW" dirty="0" smtClean="0"/>
              <a:t>: 9000</a:t>
            </a:r>
          </a:p>
          <a:p>
            <a:r>
              <a:rPr lang="en-US" altLang="zh-TW" dirty="0" smtClean="0"/>
              <a:t>    enp1s16f1:</a:t>
            </a:r>
          </a:p>
          <a:p>
            <a:r>
              <a:rPr lang="en-US" altLang="zh-TW" dirty="0" smtClean="0"/>
              <a:t>      link: eno1</a:t>
            </a:r>
          </a:p>
          <a:p>
            <a:r>
              <a:rPr lang="en-US" altLang="zh-TW" dirty="0" smtClean="0"/>
              <a:t>      addresses : [ "10.15.98.25/24" ]</a:t>
            </a:r>
          </a:p>
          <a:p>
            <a:r>
              <a:rPr lang="en-US" altLang="zh-TW" dirty="0" smtClean="0"/>
              <a:t>    vf1:</a:t>
            </a:r>
          </a:p>
          <a:p>
            <a:r>
              <a:rPr lang="en-US" altLang="zh-TW" dirty="0" smtClean="0"/>
              <a:t>      match:</a:t>
            </a:r>
          </a:p>
          <a:p>
            <a:r>
              <a:rPr lang="en-US" altLang="zh-TW" dirty="0" smtClean="0"/>
              <a:t>        name: enp1s16f[2-3]</a:t>
            </a:r>
          </a:p>
          <a:p>
            <a:r>
              <a:rPr lang="en-US" altLang="zh-TW" dirty="0" smtClean="0"/>
              <a:t>      link: eno1</a:t>
            </a:r>
          </a:p>
          <a:p>
            <a:r>
              <a:rPr lang="en-US" altLang="zh-TW" dirty="0" smtClean="0"/>
              <a:t>      addresses : [ "10.15.99.25/24" ]</a:t>
            </a:r>
          </a:p>
          <a:p>
            <a:r>
              <a:rPr lang="zh-TW" altLang="en-US" dirty="0" smtClean="0"/>
              <a:t>目錄</a:t>
            </a:r>
          </a:p>
          <a:p>
            <a:r>
              <a:rPr lang="zh-TW" altLang="en-US" dirty="0" smtClean="0"/>
              <a:t>組態</a:t>
            </a:r>
          </a:p>
          <a:p>
            <a:r>
              <a:rPr lang="zh-TW" altLang="en-US" dirty="0" smtClean="0"/>
              <a:t>使用</a:t>
            </a:r>
            <a:r>
              <a:rPr lang="en-US" altLang="zh-TW" dirty="0" smtClean="0"/>
              <a:t>DHCP</a:t>
            </a:r>
            <a:r>
              <a:rPr lang="zh-TW" altLang="en-US" dirty="0" smtClean="0"/>
              <a:t>和靜態尋址</a:t>
            </a:r>
          </a:p>
          <a:p>
            <a:r>
              <a:rPr lang="zh-TW" altLang="en-US" dirty="0" smtClean="0"/>
              <a:t>使用</a:t>
            </a:r>
            <a:r>
              <a:rPr lang="en-US" altLang="zh-TW" dirty="0" smtClean="0"/>
              <a:t>DHCP</a:t>
            </a:r>
            <a:r>
              <a:rPr lang="zh-TW" altLang="en-US" dirty="0" smtClean="0"/>
              <a:t>連接多個接口</a:t>
            </a:r>
          </a:p>
          <a:p>
            <a:r>
              <a:rPr lang="zh-TW" altLang="en-US" dirty="0" smtClean="0"/>
              <a:t>連接到開放的無線網絡</a:t>
            </a:r>
          </a:p>
          <a:p>
            <a:r>
              <a:rPr lang="zh-TW" altLang="en-US" dirty="0" smtClean="0"/>
              <a:t>連接到</a:t>
            </a:r>
            <a:r>
              <a:rPr lang="en-US" altLang="zh-TW" dirty="0" smtClean="0"/>
              <a:t>WPA</a:t>
            </a:r>
            <a:r>
              <a:rPr lang="zh-TW" altLang="en-US" dirty="0" smtClean="0"/>
              <a:t>個人無線網絡</a:t>
            </a:r>
          </a:p>
          <a:p>
            <a:r>
              <a:rPr lang="zh-TW" altLang="en-US" dirty="0" smtClean="0"/>
              <a:t>連接到</a:t>
            </a:r>
            <a:r>
              <a:rPr lang="en-US" altLang="zh-TW" dirty="0" smtClean="0"/>
              <a:t>WPA Enterprise</a:t>
            </a:r>
            <a:r>
              <a:rPr lang="zh-TW" altLang="en-US" dirty="0" smtClean="0"/>
              <a:t>無線網絡</a:t>
            </a:r>
          </a:p>
          <a:p>
            <a:r>
              <a:rPr lang="zh-TW" altLang="en-US" dirty="0" smtClean="0"/>
              <a:t>在單個接口上使用多個地址</a:t>
            </a:r>
          </a:p>
          <a:p>
            <a:r>
              <a:rPr lang="zh-TW" altLang="en-US" dirty="0" smtClean="0"/>
              <a:t>通過多個網關使用多個地址</a:t>
            </a:r>
          </a:p>
          <a:p>
            <a:r>
              <a:rPr lang="zh-TW" altLang="en-US" dirty="0" smtClean="0"/>
              <a:t>使用網絡管理器作為渲染器</a:t>
            </a:r>
          </a:p>
          <a:p>
            <a:r>
              <a:rPr lang="zh-TW" altLang="en-US" dirty="0" smtClean="0"/>
              <a:t>配置接口綁定</a:t>
            </a:r>
          </a:p>
          <a:p>
            <a:r>
              <a:rPr lang="zh-TW" altLang="en-US" dirty="0" smtClean="0"/>
              <a:t>配置網橋</a:t>
            </a:r>
          </a:p>
          <a:p>
            <a:r>
              <a:rPr lang="zh-TW" altLang="en-US" dirty="0" smtClean="0"/>
              <a:t>將</a:t>
            </a:r>
            <a:r>
              <a:rPr lang="en-US" altLang="zh-TW" dirty="0" smtClean="0"/>
              <a:t>VLAN</a:t>
            </a:r>
            <a:r>
              <a:rPr lang="zh-TW" altLang="en-US" dirty="0" smtClean="0"/>
              <a:t>連接到網絡接口</a:t>
            </a:r>
          </a:p>
          <a:p>
            <a:r>
              <a:rPr lang="zh-TW" altLang="en-US" dirty="0" smtClean="0"/>
              <a:t>到達直接連接的網關</a:t>
            </a:r>
          </a:p>
          <a:p>
            <a:r>
              <a:rPr lang="zh-TW" altLang="en-US" dirty="0" smtClean="0"/>
              <a:t>配置源路由</a:t>
            </a:r>
          </a:p>
          <a:p>
            <a:r>
              <a:rPr lang="zh-TW" altLang="en-US" dirty="0" smtClean="0"/>
              <a:t>配置回送接口</a:t>
            </a:r>
          </a:p>
          <a:p>
            <a:r>
              <a:rPr lang="zh-TW" altLang="en-US" dirty="0" smtClean="0"/>
              <a:t>與</a:t>
            </a:r>
            <a:r>
              <a:rPr lang="en-US" altLang="zh-TW" dirty="0" smtClean="0"/>
              <a:t>Windows DHCP</a:t>
            </a:r>
            <a:r>
              <a:rPr lang="zh-TW" altLang="en-US" dirty="0" smtClean="0"/>
              <a:t>服務器集成</a:t>
            </a:r>
          </a:p>
          <a:p>
            <a:r>
              <a:rPr lang="zh-TW" altLang="en-US" dirty="0" smtClean="0"/>
              <a:t>連接</a:t>
            </a:r>
            <a:r>
              <a:rPr lang="en-US" altLang="zh-TW" dirty="0" smtClean="0"/>
              <a:t>IP</a:t>
            </a:r>
            <a:r>
              <a:rPr lang="zh-TW" altLang="en-US" dirty="0" smtClean="0"/>
              <a:t>隧道</a:t>
            </a:r>
          </a:p>
          <a:p>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99</a:t>
            </a:fld>
            <a:endParaRPr lang="zh-TW" altLang="en-US"/>
          </a:p>
        </p:txBody>
      </p:sp>
    </p:spTree>
    <p:extLst>
      <p:ext uri="{BB962C8B-B14F-4D97-AF65-F5344CB8AC3E}">
        <p14:creationId xmlns:p14="http://schemas.microsoft.com/office/powerpoint/2010/main" val="32906312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smtClean="0"/>
              <a:t>dhcp</a:t>
            </a:r>
            <a:r>
              <a:rPr lang="en-US" altLang="zh-TW" dirty="0" smtClean="0"/>
              <a:t> </a:t>
            </a:r>
            <a:r>
              <a:rPr lang="zh-TW" altLang="en-US" dirty="0" smtClean="0"/>
              <a:t>是自動配發一個 </a:t>
            </a:r>
            <a:r>
              <a:rPr lang="en-US" altLang="zh-TW" dirty="0" smtClean="0"/>
              <a:t>IP </a:t>
            </a:r>
            <a:r>
              <a:rPr lang="zh-TW" altLang="en-US" dirty="0" smtClean="0"/>
              <a:t>給阿寶，</a:t>
            </a:r>
            <a:r>
              <a:rPr lang="en-US" altLang="zh-TW" dirty="0" err="1" smtClean="0"/>
              <a:t>dhcp</a:t>
            </a:r>
            <a:r>
              <a:rPr lang="en-US" altLang="zh-TW" dirty="0" smtClean="0"/>
              <a:t> server </a:t>
            </a:r>
            <a:r>
              <a:rPr lang="zh-TW" altLang="en-US" dirty="0" smtClean="0"/>
              <a:t>是安裝在 電算中心的一部 </a:t>
            </a:r>
            <a:r>
              <a:rPr lang="en-US" altLang="zh-TW" dirty="0" smtClean="0"/>
              <a:t>server, </a:t>
            </a:r>
            <a:r>
              <a:rPr lang="en-US" altLang="zh-TW" dirty="0" err="1" smtClean="0"/>
              <a:t>netplan</a:t>
            </a:r>
            <a:r>
              <a:rPr lang="en-US" altLang="zh-TW" dirty="0" smtClean="0"/>
              <a:t> </a:t>
            </a:r>
            <a:r>
              <a:rPr lang="zh-TW" altLang="en-US" dirty="0" smtClean="0"/>
              <a:t>是用來設定本機固定 </a:t>
            </a:r>
            <a:r>
              <a:rPr lang="en-US" altLang="zh-TW" dirty="0" smtClean="0"/>
              <a:t>IP</a:t>
            </a:r>
          </a:p>
          <a:p>
            <a:endParaRPr lang="en-US" altLang="zh-TW" dirty="0" smtClean="0"/>
          </a:p>
          <a:p>
            <a:endParaRPr lang="en-US" altLang="zh-TW" dirty="0" smtClean="0"/>
          </a:p>
          <a:p>
            <a:r>
              <a:rPr lang="zh-TW" altLang="en-US" sz="1200" b="0" i="0" kern="1200" dirty="0" smtClean="0">
                <a:solidFill>
                  <a:schemeClr val="tx1"/>
                </a:solidFill>
                <a:effectLst/>
                <a:latin typeface="+mn-lt"/>
                <a:ea typeface="+mn-ea"/>
                <a:cs typeface="+mn-cs"/>
              </a:rPr>
              <a:t>把 </a:t>
            </a:r>
            <a:r>
              <a:rPr lang="en-US" altLang="zh-TW" sz="1200" b="0" i="0" kern="1200" dirty="0" smtClean="0">
                <a:solidFill>
                  <a:schemeClr val="tx1"/>
                </a:solidFill>
                <a:effectLst/>
                <a:latin typeface="+mn-lt"/>
                <a:ea typeface="+mn-ea"/>
                <a:cs typeface="+mn-cs"/>
              </a:rPr>
              <a:t>/</a:t>
            </a:r>
            <a:r>
              <a:rPr lang="en-US" altLang="zh-TW" sz="1200" b="0" i="0" kern="1200" dirty="0" err="1" smtClean="0">
                <a:solidFill>
                  <a:schemeClr val="tx1"/>
                </a:solidFill>
                <a:effectLst/>
                <a:latin typeface="+mn-lt"/>
                <a:ea typeface="+mn-ea"/>
                <a:cs typeface="+mn-cs"/>
              </a:rPr>
              <a:t>etc</a:t>
            </a:r>
            <a:r>
              <a:rPr lang="en-US" altLang="zh-TW" sz="1200" b="0" i="0" kern="1200" dirty="0" smtClean="0">
                <a:solidFill>
                  <a:schemeClr val="tx1"/>
                </a:solidFill>
                <a:effectLst/>
                <a:latin typeface="+mn-lt"/>
                <a:ea typeface="+mn-ea"/>
                <a:cs typeface="+mn-cs"/>
              </a:rPr>
              <a:t>/</a:t>
            </a:r>
            <a:r>
              <a:rPr lang="en-US" altLang="zh-TW" sz="1200" b="0" i="0" kern="1200" dirty="0" err="1" smtClean="0">
                <a:solidFill>
                  <a:schemeClr val="tx1"/>
                </a:solidFill>
                <a:effectLst/>
                <a:latin typeface="+mn-lt"/>
                <a:ea typeface="+mn-ea"/>
                <a:cs typeface="+mn-cs"/>
              </a:rPr>
              <a:t>netplan</a:t>
            </a:r>
            <a:r>
              <a:rPr lang="en-US" altLang="zh-TW" sz="1200" b="0" i="0" kern="1200" dirty="0" smtClean="0">
                <a:solidFill>
                  <a:schemeClr val="tx1"/>
                </a:solidFill>
                <a:effectLst/>
                <a:latin typeface="+mn-lt"/>
                <a:ea typeface="+mn-ea"/>
                <a:cs typeface="+mn-cs"/>
              </a:rPr>
              <a:t>/50-cloud-init.yaml </a:t>
            </a:r>
            <a:r>
              <a:rPr lang="zh-TW" altLang="en-US" sz="1200" b="0" i="0" kern="1200" dirty="0" smtClean="0">
                <a:solidFill>
                  <a:schemeClr val="tx1"/>
                </a:solidFill>
                <a:effectLst/>
                <a:latin typeface="+mn-lt"/>
                <a:ea typeface="+mn-ea"/>
                <a:cs typeface="+mn-cs"/>
              </a:rPr>
              <a:t>改成下面這樣：</a:t>
            </a:r>
          </a:p>
          <a:p>
            <a:pPr rtl="0" fontAlgn="t"/>
            <a:r>
              <a:rPr lang="en-US" altLang="zh-TW" sz="1200" b="0" i="1" kern="1200" dirty="0" smtClean="0">
                <a:solidFill>
                  <a:schemeClr val="tx1"/>
                </a:solidFill>
                <a:effectLst/>
                <a:latin typeface="+mn-lt"/>
                <a:ea typeface="+mn-ea"/>
                <a:cs typeface="+mn-cs"/>
              </a:rPr>
              <a:t># This file is generated from information provided by</a:t>
            </a:r>
            <a:endParaRPr lang="en-US" altLang="zh-TW" sz="1200" b="0" i="0" kern="1200" dirty="0" smtClean="0">
              <a:solidFill>
                <a:schemeClr val="tx1"/>
              </a:solidFill>
              <a:effectLst/>
              <a:latin typeface="+mn-lt"/>
              <a:ea typeface="+mn-ea"/>
              <a:cs typeface="+mn-cs"/>
            </a:endParaRPr>
          </a:p>
          <a:p>
            <a:pPr rtl="0" fontAlgn="t"/>
            <a:r>
              <a:rPr lang="en-US" altLang="zh-TW" sz="1200" b="0" i="1" kern="1200" dirty="0" smtClean="0">
                <a:solidFill>
                  <a:schemeClr val="tx1"/>
                </a:solidFill>
                <a:effectLst/>
                <a:latin typeface="+mn-lt"/>
                <a:ea typeface="+mn-ea"/>
                <a:cs typeface="+mn-cs"/>
              </a:rPr>
              <a:t># the </a:t>
            </a:r>
            <a:r>
              <a:rPr lang="en-US" altLang="zh-TW" sz="1200" b="0" i="1" kern="1200" dirty="0" err="1" smtClean="0">
                <a:solidFill>
                  <a:schemeClr val="tx1"/>
                </a:solidFill>
                <a:effectLst/>
                <a:latin typeface="+mn-lt"/>
                <a:ea typeface="+mn-ea"/>
                <a:cs typeface="+mn-cs"/>
              </a:rPr>
              <a:t>datasource</a:t>
            </a:r>
            <a:r>
              <a:rPr lang="en-US" altLang="zh-TW" sz="1200" b="0" i="1" kern="1200" dirty="0" smtClean="0">
                <a:solidFill>
                  <a:schemeClr val="tx1"/>
                </a:solidFill>
                <a:effectLst/>
                <a:latin typeface="+mn-lt"/>
                <a:ea typeface="+mn-ea"/>
                <a:cs typeface="+mn-cs"/>
              </a:rPr>
              <a:t>.  Changes to it will not persist across an instance.</a:t>
            </a:r>
            <a:endParaRPr lang="en-US" altLang="zh-TW" sz="1200" b="0" i="0" kern="1200" dirty="0" smtClean="0">
              <a:solidFill>
                <a:schemeClr val="tx1"/>
              </a:solidFill>
              <a:effectLst/>
              <a:latin typeface="+mn-lt"/>
              <a:ea typeface="+mn-ea"/>
              <a:cs typeface="+mn-cs"/>
            </a:endParaRPr>
          </a:p>
          <a:p>
            <a:pPr rtl="0" fontAlgn="t"/>
            <a:r>
              <a:rPr lang="en-US" altLang="zh-TW" sz="1200" b="0" i="1" kern="1200" dirty="0" smtClean="0">
                <a:solidFill>
                  <a:schemeClr val="tx1"/>
                </a:solidFill>
                <a:effectLst/>
                <a:latin typeface="+mn-lt"/>
                <a:ea typeface="+mn-ea"/>
                <a:cs typeface="+mn-cs"/>
              </a:rPr>
              <a:t># To disable cloud-</a:t>
            </a:r>
            <a:r>
              <a:rPr lang="en-US" altLang="zh-TW" sz="1200" b="0" i="1" kern="1200" dirty="0" err="1" smtClean="0">
                <a:solidFill>
                  <a:schemeClr val="tx1"/>
                </a:solidFill>
                <a:effectLst/>
                <a:latin typeface="+mn-lt"/>
                <a:ea typeface="+mn-ea"/>
                <a:cs typeface="+mn-cs"/>
              </a:rPr>
              <a:t>init's</a:t>
            </a:r>
            <a:r>
              <a:rPr lang="en-US" altLang="zh-TW" sz="1200" b="0" i="1" kern="1200" dirty="0" smtClean="0">
                <a:solidFill>
                  <a:schemeClr val="tx1"/>
                </a:solidFill>
                <a:effectLst/>
                <a:latin typeface="+mn-lt"/>
                <a:ea typeface="+mn-ea"/>
                <a:cs typeface="+mn-cs"/>
              </a:rPr>
              <a:t> network configuration capabilities, write a file</a:t>
            </a:r>
            <a:endParaRPr lang="en-US" altLang="zh-TW" sz="1200" b="0" i="0" kern="1200" dirty="0" smtClean="0">
              <a:solidFill>
                <a:schemeClr val="tx1"/>
              </a:solidFill>
              <a:effectLst/>
              <a:latin typeface="+mn-lt"/>
              <a:ea typeface="+mn-ea"/>
              <a:cs typeface="+mn-cs"/>
            </a:endParaRPr>
          </a:p>
          <a:p>
            <a:pPr rtl="0" fontAlgn="t"/>
            <a:r>
              <a:rPr lang="en-US" altLang="zh-TW" sz="1200" b="0" i="1" kern="1200" dirty="0" smtClean="0">
                <a:solidFill>
                  <a:schemeClr val="tx1"/>
                </a:solidFill>
                <a:effectLst/>
                <a:latin typeface="+mn-lt"/>
                <a:ea typeface="+mn-ea"/>
                <a:cs typeface="+mn-cs"/>
              </a:rPr>
              <a:t># /</a:t>
            </a:r>
            <a:r>
              <a:rPr lang="en-US" altLang="zh-TW" sz="1200" b="0" i="1" kern="1200" dirty="0" err="1" smtClean="0">
                <a:solidFill>
                  <a:schemeClr val="tx1"/>
                </a:solidFill>
                <a:effectLst/>
                <a:latin typeface="+mn-lt"/>
                <a:ea typeface="+mn-ea"/>
                <a:cs typeface="+mn-cs"/>
              </a:rPr>
              <a:t>etc</a:t>
            </a:r>
            <a:r>
              <a:rPr lang="en-US" altLang="zh-TW" sz="1200" b="0" i="1" kern="1200" dirty="0" smtClean="0">
                <a:solidFill>
                  <a:schemeClr val="tx1"/>
                </a:solidFill>
                <a:effectLst/>
                <a:latin typeface="+mn-lt"/>
                <a:ea typeface="+mn-ea"/>
                <a:cs typeface="+mn-cs"/>
              </a:rPr>
              <a:t>/cloud/</a:t>
            </a:r>
            <a:r>
              <a:rPr lang="en-US" altLang="zh-TW" sz="1200" b="0" i="1" kern="1200" dirty="0" err="1" smtClean="0">
                <a:solidFill>
                  <a:schemeClr val="tx1"/>
                </a:solidFill>
                <a:effectLst/>
                <a:latin typeface="+mn-lt"/>
                <a:ea typeface="+mn-ea"/>
                <a:cs typeface="+mn-cs"/>
              </a:rPr>
              <a:t>cloud.cfg.d</a:t>
            </a:r>
            <a:r>
              <a:rPr lang="en-US" altLang="zh-TW" sz="1200" b="0" i="1" kern="1200" dirty="0" smtClean="0">
                <a:solidFill>
                  <a:schemeClr val="tx1"/>
                </a:solidFill>
                <a:effectLst/>
                <a:latin typeface="+mn-lt"/>
                <a:ea typeface="+mn-ea"/>
                <a:cs typeface="+mn-cs"/>
              </a:rPr>
              <a:t>/99-disable-network-config.cfg with the following:</a:t>
            </a:r>
            <a:endParaRPr lang="en-US" altLang="zh-TW" sz="1200" b="0" i="0" kern="1200" dirty="0" smtClean="0">
              <a:solidFill>
                <a:schemeClr val="tx1"/>
              </a:solidFill>
              <a:effectLst/>
              <a:latin typeface="+mn-lt"/>
              <a:ea typeface="+mn-ea"/>
              <a:cs typeface="+mn-cs"/>
            </a:endParaRPr>
          </a:p>
          <a:p>
            <a:pPr rtl="0" fontAlgn="t"/>
            <a:r>
              <a:rPr lang="en-US" altLang="zh-TW" sz="1200" b="0" i="1" kern="1200" dirty="0" smtClean="0">
                <a:solidFill>
                  <a:schemeClr val="tx1"/>
                </a:solidFill>
                <a:effectLst/>
                <a:latin typeface="+mn-lt"/>
                <a:ea typeface="+mn-ea"/>
                <a:cs typeface="+mn-cs"/>
              </a:rPr>
              <a:t># network: {</a:t>
            </a:r>
            <a:r>
              <a:rPr lang="en-US" altLang="zh-TW" sz="1200" b="0" i="1" kern="1200" dirty="0" err="1" smtClean="0">
                <a:solidFill>
                  <a:schemeClr val="tx1"/>
                </a:solidFill>
                <a:effectLst/>
                <a:latin typeface="+mn-lt"/>
                <a:ea typeface="+mn-ea"/>
                <a:cs typeface="+mn-cs"/>
              </a:rPr>
              <a:t>config</a:t>
            </a:r>
            <a:r>
              <a:rPr lang="en-US" altLang="zh-TW" sz="1200" b="0" i="1" kern="1200" dirty="0" smtClean="0">
                <a:solidFill>
                  <a:schemeClr val="tx1"/>
                </a:solidFill>
                <a:effectLst/>
                <a:latin typeface="+mn-lt"/>
                <a:ea typeface="+mn-ea"/>
                <a:cs typeface="+mn-cs"/>
              </a:rPr>
              <a:t>: disabled}</a:t>
            </a:r>
            <a:endParaRPr lang="en-US" altLang="zh-TW" sz="1200" b="0" i="0" kern="1200" dirty="0" smtClean="0">
              <a:solidFill>
                <a:schemeClr val="tx1"/>
              </a:solidFill>
              <a:effectLst/>
              <a:latin typeface="+mn-lt"/>
              <a:ea typeface="+mn-ea"/>
              <a:cs typeface="+mn-cs"/>
            </a:endParaRPr>
          </a:p>
          <a:p>
            <a:pPr rtl="0" fontAlgn="t"/>
            <a:r>
              <a:rPr lang="en-US" altLang="zh-TW" sz="1200" b="0" i="0" kern="1200" dirty="0" smtClean="0">
                <a:solidFill>
                  <a:schemeClr val="tx1"/>
                </a:solidFill>
                <a:effectLst/>
                <a:latin typeface="+mn-lt"/>
                <a:ea typeface="+mn-ea"/>
                <a:cs typeface="+mn-cs"/>
              </a:rPr>
              <a:t>network:</a:t>
            </a:r>
          </a:p>
          <a:p>
            <a:pPr rtl="0" fontAlgn="t"/>
            <a:r>
              <a:rPr lang="en-US" altLang="zh-TW" sz="1200" b="0" i="0" kern="1200" dirty="0" smtClean="0">
                <a:solidFill>
                  <a:schemeClr val="tx1"/>
                </a:solidFill>
                <a:effectLst/>
                <a:latin typeface="+mn-lt"/>
                <a:ea typeface="+mn-ea"/>
                <a:cs typeface="+mn-cs"/>
              </a:rPr>
              <a:t>    </a:t>
            </a:r>
            <a:r>
              <a:rPr lang="en-US" altLang="zh-TW" sz="1200" b="0" i="0" kern="1200" dirty="0" err="1" smtClean="0">
                <a:solidFill>
                  <a:schemeClr val="tx1"/>
                </a:solidFill>
                <a:effectLst/>
                <a:latin typeface="+mn-lt"/>
                <a:ea typeface="+mn-ea"/>
                <a:cs typeface="+mn-cs"/>
              </a:rPr>
              <a:t>ethernets</a:t>
            </a:r>
            <a:r>
              <a:rPr lang="en-US" altLang="zh-TW" sz="1200" b="0" i="0" kern="1200" dirty="0" smtClean="0">
                <a:solidFill>
                  <a:schemeClr val="tx1"/>
                </a:solidFill>
                <a:effectLst/>
                <a:latin typeface="+mn-lt"/>
                <a:ea typeface="+mn-ea"/>
                <a:cs typeface="+mn-cs"/>
              </a:rPr>
              <a:t>:</a:t>
            </a:r>
          </a:p>
          <a:p>
            <a:pPr rtl="0" fontAlgn="t"/>
            <a:r>
              <a:rPr lang="en-US" altLang="zh-TW" sz="1200" b="0" i="0" kern="1200" dirty="0" smtClean="0">
                <a:solidFill>
                  <a:schemeClr val="tx1"/>
                </a:solidFill>
                <a:effectLst/>
                <a:latin typeface="+mn-lt"/>
                <a:ea typeface="+mn-ea"/>
                <a:cs typeface="+mn-cs"/>
              </a:rPr>
              <a:t>        ens192:</a:t>
            </a:r>
          </a:p>
          <a:p>
            <a:pPr rtl="0" fontAlgn="t"/>
            <a:r>
              <a:rPr lang="en-US" altLang="zh-TW" sz="1200" b="0" i="0" kern="1200" dirty="0" smtClean="0">
                <a:solidFill>
                  <a:schemeClr val="tx1"/>
                </a:solidFill>
                <a:effectLst/>
                <a:latin typeface="+mn-lt"/>
                <a:ea typeface="+mn-ea"/>
                <a:cs typeface="+mn-cs"/>
              </a:rPr>
              <a:t>            addresses: [192.168.32.231/24]</a:t>
            </a:r>
          </a:p>
          <a:p>
            <a:pPr rtl="0" fontAlgn="t"/>
            <a:r>
              <a:rPr lang="en-US" altLang="zh-TW" sz="1200" b="0" i="0" kern="1200" dirty="0" smtClean="0">
                <a:solidFill>
                  <a:schemeClr val="tx1"/>
                </a:solidFill>
                <a:effectLst/>
                <a:latin typeface="+mn-lt"/>
                <a:ea typeface="+mn-ea"/>
                <a:cs typeface="+mn-cs"/>
              </a:rPr>
              <a:t>            gateway4: 192.168.32.1</a:t>
            </a:r>
          </a:p>
          <a:p>
            <a:pPr rtl="0" fontAlgn="t"/>
            <a:r>
              <a:rPr lang="en-US" altLang="zh-TW" sz="1200" b="0" i="0" kern="1200" dirty="0" smtClean="0">
                <a:solidFill>
                  <a:schemeClr val="tx1"/>
                </a:solidFill>
                <a:effectLst/>
                <a:latin typeface="+mn-lt"/>
                <a:ea typeface="+mn-ea"/>
                <a:cs typeface="+mn-cs"/>
              </a:rPr>
              <a:t>            </a:t>
            </a:r>
            <a:r>
              <a:rPr lang="en-US" altLang="zh-TW" sz="1200" b="0" i="0" kern="1200" dirty="0" err="1" smtClean="0">
                <a:solidFill>
                  <a:schemeClr val="tx1"/>
                </a:solidFill>
                <a:effectLst/>
                <a:latin typeface="+mn-lt"/>
                <a:ea typeface="+mn-ea"/>
                <a:cs typeface="+mn-cs"/>
              </a:rPr>
              <a:t>nameservers</a:t>
            </a:r>
            <a:r>
              <a:rPr lang="en-US" altLang="zh-TW" sz="1200" b="0" i="0" kern="1200" dirty="0" smtClean="0">
                <a:solidFill>
                  <a:schemeClr val="tx1"/>
                </a:solidFill>
                <a:effectLst/>
                <a:latin typeface="+mn-lt"/>
                <a:ea typeface="+mn-ea"/>
                <a:cs typeface="+mn-cs"/>
              </a:rPr>
              <a:t>:</a:t>
            </a:r>
          </a:p>
          <a:p>
            <a:pPr rtl="0" fontAlgn="t"/>
            <a:r>
              <a:rPr lang="en-US" altLang="zh-TW" sz="1200" b="0" i="0" kern="1200" dirty="0" smtClean="0">
                <a:solidFill>
                  <a:schemeClr val="tx1"/>
                </a:solidFill>
                <a:effectLst/>
                <a:latin typeface="+mn-lt"/>
                <a:ea typeface="+mn-ea"/>
                <a:cs typeface="+mn-cs"/>
              </a:rPr>
              <a:t>              addresses: [8.8.8.8,8.8.4.4]</a:t>
            </a:r>
          </a:p>
          <a:p>
            <a:pPr rtl="0" fontAlgn="t"/>
            <a:r>
              <a:rPr lang="en-US" altLang="zh-TW" sz="1200" b="0" i="0" kern="1200" dirty="0" smtClean="0">
                <a:solidFill>
                  <a:schemeClr val="tx1"/>
                </a:solidFill>
                <a:effectLst/>
                <a:latin typeface="+mn-lt"/>
                <a:ea typeface="+mn-ea"/>
                <a:cs typeface="+mn-cs"/>
              </a:rPr>
              <a:t>            dhcp4: no</a:t>
            </a:r>
          </a:p>
          <a:p>
            <a:pPr rtl="0" fontAlgn="t"/>
            <a:r>
              <a:rPr lang="en-US" altLang="zh-TW" sz="1200" b="0" i="0" kern="1200" dirty="0" smtClean="0">
                <a:solidFill>
                  <a:schemeClr val="tx1"/>
                </a:solidFill>
                <a:effectLst/>
                <a:latin typeface="+mn-lt"/>
                <a:ea typeface="+mn-ea"/>
                <a:cs typeface="+mn-cs"/>
              </a:rPr>
              <a:t>        ens224:</a:t>
            </a:r>
          </a:p>
          <a:p>
            <a:pPr rtl="0" fontAlgn="t"/>
            <a:r>
              <a:rPr lang="en-US" altLang="zh-TW" sz="1200" b="0" i="0" kern="1200" dirty="0" smtClean="0">
                <a:solidFill>
                  <a:schemeClr val="tx1"/>
                </a:solidFill>
                <a:effectLst/>
                <a:latin typeface="+mn-lt"/>
                <a:ea typeface="+mn-ea"/>
                <a:cs typeface="+mn-cs"/>
              </a:rPr>
              <a:t>            dhcp4: true</a:t>
            </a:r>
          </a:p>
          <a:p>
            <a:pPr rtl="0" fontAlgn="t"/>
            <a:r>
              <a:rPr lang="en-US" altLang="zh-TW" sz="1200" b="0" i="0" kern="1200" dirty="0" smtClean="0">
                <a:solidFill>
                  <a:schemeClr val="tx1"/>
                </a:solidFill>
                <a:effectLst/>
                <a:latin typeface="+mn-lt"/>
                <a:ea typeface="+mn-ea"/>
                <a:cs typeface="+mn-cs"/>
              </a:rPr>
              <a:t>    version: 2</a:t>
            </a:r>
          </a:p>
          <a:p>
            <a:r>
              <a:rPr lang="zh-TW" altLang="en-US" sz="1200" b="0" i="0" kern="1200" dirty="0" smtClean="0">
                <a:solidFill>
                  <a:schemeClr val="tx1"/>
                </a:solidFill>
                <a:effectLst/>
                <a:latin typeface="+mn-lt"/>
                <a:ea typeface="+mn-ea"/>
                <a:cs typeface="+mn-cs"/>
              </a:rPr>
              <a:t>這幾年 </a:t>
            </a:r>
            <a:r>
              <a:rPr lang="en-US" altLang="zh-TW" sz="1200" b="0" i="0" kern="1200" dirty="0" err="1" smtClean="0">
                <a:solidFill>
                  <a:schemeClr val="tx1"/>
                </a:solidFill>
                <a:effectLst/>
                <a:latin typeface="+mn-lt"/>
                <a:ea typeface="+mn-ea"/>
                <a:cs typeface="+mn-cs"/>
              </a:rPr>
              <a:t>yaml</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深得大眾的心，設定檔就是要用 </a:t>
            </a:r>
            <a:r>
              <a:rPr lang="en-US" altLang="zh-TW" sz="1200" b="0" i="0" kern="1200" dirty="0" err="1" smtClean="0">
                <a:solidFill>
                  <a:schemeClr val="tx1"/>
                </a:solidFill>
                <a:effectLst/>
                <a:latin typeface="+mn-lt"/>
                <a:ea typeface="+mn-ea"/>
                <a:cs typeface="+mn-cs"/>
              </a:rPr>
              <a:t>yaml</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格式才是潮，解說一下上述幾個設定：</a:t>
            </a:r>
          </a:p>
          <a:p>
            <a:r>
              <a:rPr lang="en-US" altLang="zh-TW" sz="1200" b="0" i="0" kern="1200" dirty="0" smtClean="0">
                <a:solidFill>
                  <a:schemeClr val="tx1"/>
                </a:solidFill>
                <a:effectLst/>
                <a:latin typeface="+mn-lt"/>
                <a:ea typeface="+mn-ea"/>
                <a:cs typeface="+mn-cs"/>
              </a:rPr>
              <a:t>dhcp4: </a:t>
            </a:r>
            <a:r>
              <a:rPr lang="zh-TW" altLang="en-US" sz="1200" b="0" i="0" kern="1200" dirty="0" smtClean="0">
                <a:solidFill>
                  <a:schemeClr val="tx1"/>
                </a:solidFill>
                <a:effectLst/>
                <a:latin typeface="+mn-lt"/>
                <a:ea typeface="+mn-ea"/>
                <a:cs typeface="+mn-cs"/>
              </a:rPr>
              <a:t>關閉 </a:t>
            </a:r>
            <a:r>
              <a:rPr lang="en-US" altLang="zh-TW" sz="1200" b="0" i="0" kern="1200" dirty="0" smtClean="0">
                <a:solidFill>
                  <a:schemeClr val="tx1"/>
                </a:solidFill>
                <a:effectLst/>
                <a:latin typeface="+mn-lt"/>
                <a:ea typeface="+mn-ea"/>
                <a:cs typeface="+mn-cs"/>
              </a:rPr>
              <a:t>DHCP </a:t>
            </a:r>
            <a:r>
              <a:rPr lang="zh-TW" altLang="en-US" sz="1200" b="0" i="0" kern="1200" dirty="0" smtClean="0">
                <a:solidFill>
                  <a:schemeClr val="tx1"/>
                </a:solidFill>
                <a:effectLst/>
                <a:latin typeface="+mn-lt"/>
                <a:ea typeface="+mn-ea"/>
                <a:cs typeface="+mn-cs"/>
              </a:rPr>
              <a:t>自動取得 </a:t>
            </a:r>
            <a:r>
              <a:rPr lang="en-US" altLang="zh-TW" sz="1200" b="0" i="0" kern="1200" dirty="0" smtClean="0">
                <a:solidFill>
                  <a:schemeClr val="tx1"/>
                </a:solidFill>
                <a:effectLst/>
                <a:latin typeface="+mn-lt"/>
                <a:ea typeface="+mn-ea"/>
                <a:cs typeface="+mn-cs"/>
              </a:rPr>
              <a:t>IP</a:t>
            </a:r>
            <a:r>
              <a:rPr lang="zh-TW" altLang="en-US" sz="1200" b="0" i="0" kern="1200" dirty="0" smtClean="0">
                <a:solidFill>
                  <a:schemeClr val="tx1"/>
                </a:solidFill>
                <a:effectLst/>
                <a:latin typeface="+mn-lt"/>
                <a:ea typeface="+mn-ea"/>
                <a:cs typeface="+mn-cs"/>
              </a:rPr>
              <a:t>，原本是 </a:t>
            </a:r>
            <a:r>
              <a:rPr lang="en-US" altLang="zh-TW" sz="1200" b="0" i="0" kern="1200" dirty="0" smtClean="0">
                <a:solidFill>
                  <a:schemeClr val="tx1"/>
                </a:solidFill>
                <a:effectLst/>
                <a:latin typeface="+mn-lt"/>
                <a:ea typeface="+mn-ea"/>
                <a:cs typeface="+mn-cs"/>
              </a:rPr>
              <a:t>true </a:t>
            </a:r>
            <a:r>
              <a:rPr lang="zh-TW" altLang="en-US" sz="1200" b="0" i="0" kern="1200" dirty="0" smtClean="0">
                <a:solidFill>
                  <a:schemeClr val="tx1"/>
                </a:solidFill>
                <a:effectLst/>
                <a:latin typeface="+mn-lt"/>
                <a:ea typeface="+mn-ea"/>
                <a:cs typeface="+mn-cs"/>
              </a:rPr>
              <a:t>所以改成 </a:t>
            </a:r>
            <a:r>
              <a:rPr lang="en-US" altLang="zh-TW" sz="1200" b="0" i="0" kern="1200" dirty="0" smtClean="0">
                <a:solidFill>
                  <a:schemeClr val="tx1"/>
                </a:solidFill>
                <a:effectLst/>
                <a:latin typeface="+mn-lt"/>
                <a:ea typeface="+mn-ea"/>
                <a:cs typeface="+mn-cs"/>
              </a:rPr>
              <a:t>no (</a:t>
            </a:r>
            <a:r>
              <a:rPr lang="zh-TW" altLang="en-US" sz="1200" b="0" i="0" kern="1200" dirty="0" smtClean="0">
                <a:solidFill>
                  <a:schemeClr val="tx1"/>
                </a:solidFill>
                <a:effectLst/>
                <a:latin typeface="+mn-lt"/>
                <a:ea typeface="+mn-ea"/>
                <a:cs typeface="+mn-cs"/>
              </a:rPr>
              <a:t>官方文件竟然不是 </a:t>
            </a:r>
            <a:r>
              <a:rPr lang="en-US" altLang="zh-TW" sz="1200" b="0" i="0" kern="1200" dirty="0" smtClean="0">
                <a:solidFill>
                  <a:schemeClr val="tx1"/>
                </a:solidFill>
                <a:effectLst/>
                <a:latin typeface="+mn-lt"/>
                <a:ea typeface="+mn-ea"/>
                <a:cs typeface="+mn-cs"/>
              </a:rPr>
              <a:t>false </a:t>
            </a:r>
            <a:r>
              <a:rPr lang="zh-TW" altLang="en-US" sz="1200" b="0" i="0" kern="1200" dirty="0" smtClean="0">
                <a:solidFill>
                  <a:schemeClr val="tx1"/>
                </a:solidFill>
                <a:effectLst/>
                <a:latin typeface="+mn-lt"/>
                <a:ea typeface="+mn-ea"/>
                <a:cs typeface="+mn-cs"/>
              </a:rPr>
              <a:t>有點搞笑，但我實際測試 </a:t>
            </a:r>
            <a:r>
              <a:rPr lang="en-US" altLang="zh-TW" sz="1200" b="0" i="0" kern="1200" dirty="0" smtClean="0">
                <a:solidFill>
                  <a:schemeClr val="tx1"/>
                </a:solidFill>
                <a:effectLst/>
                <a:latin typeface="+mn-lt"/>
                <a:ea typeface="+mn-ea"/>
                <a:cs typeface="+mn-cs"/>
              </a:rPr>
              <a:t>false </a:t>
            </a:r>
            <a:r>
              <a:rPr lang="zh-TW" altLang="en-US" sz="1200" b="0" i="0" kern="1200" dirty="0" smtClean="0">
                <a:solidFill>
                  <a:schemeClr val="tx1"/>
                </a:solidFill>
                <a:effectLst/>
                <a:latin typeface="+mn-lt"/>
                <a:ea typeface="+mn-ea"/>
                <a:cs typeface="+mn-cs"/>
              </a:rPr>
              <a:t>也是可以 </a:t>
            </a:r>
            <a:r>
              <a:rPr lang="en-US" altLang="zh-TW" sz="1200" b="0" i="0" kern="1200" dirty="0" smtClean="0">
                <a:solidFill>
                  <a:schemeClr val="tx1"/>
                </a:solidFill>
                <a:effectLst/>
                <a:latin typeface="+mn-lt"/>
                <a:ea typeface="+mn-ea"/>
                <a:cs typeface="+mn-cs"/>
              </a:rPr>
              <a:t>work </a:t>
            </a:r>
            <a:r>
              <a:rPr lang="zh-TW" altLang="en-US" sz="1200" b="0" i="0" kern="1200" dirty="0" smtClean="0">
                <a:solidFill>
                  <a:schemeClr val="tx1"/>
                </a:solidFill>
                <a:effectLst/>
                <a:latin typeface="+mn-lt"/>
                <a:ea typeface="+mn-ea"/>
                <a:cs typeface="+mn-cs"/>
              </a:rPr>
              <a:t>的</a:t>
            </a:r>
            <a:r>
              <a:rPr lang="en-US" altLang="zh-TW" sz="1200" b="0" i="0" kern="1200" dirty="0" smtClean="0">
                <a:solidFill>
                  <a:schemeClr val="tx1"/>
                </a:solidFill>
                <a:effectLst/>
                <a:latin typeface="+mn-lt"/>
                <a:ea typeface="+mn-ea"/>
                <a:cs typeface="+mn-cs"/>
              </a:rPr>
              <a:t>)</a:t>
            </a:r>
          </a:p>
          <a:p>
            <a:r>
              <a:rPr lang="en-US" altLang="zh-TW" sz="1200" b="0" i="0" kern="1200" dirty="0" smtClean="0">
                <a:solidFill>
                  <a:schemeClr val="tx1"/>
                </a:solidFill>
                <a:effectLst/>
                <a:latin typeface="+mn-lt"/>
                <a:ea typeface="+mn-ea"/>
                <a:cs typeface="+mn-cs"/>
              </a:rPr>
              <a:t>addresses: </a:t>
            </a:r>
            <a:r>
              <a:rPr lang="zh-TW" altLang="en-US" sz="1200" b="0" i="0" kern="1200" dirty="0" smtClean="0">
                <a:solidFill>
                  <a:schemeClr val="tx1"/>
                </a:solidFill>
                <a:effectLst/>
                <a:latin typeface="+mn-lt"/>
                <a:ea typeface="+mn-ea"/>
                <a:cs typeface="+mn-cs"/>
              </a:rPr>
              <a:t>靜態 </a:t>
            </a:r>
            <a:r>
              <a:rPr lang="en-US" altLang="zh-TW" sz="1200" b="0" i="0" kern="1200" dirty="0" smtClean="0">
                <a:solidFill>
                  <a:schemeClr val="tx1"/>
                </a:solidFill>
                <a:effectLst/>
                <a:latin typeface="+mn-lt"/>
                <a:ea typeface="+mn-ea"/>
                <a:cs typeface="+mn-cs"/>
              </a:rPr>
              <a:t>IP </a:t>
            </a:r>
            <a:r>
              <a:rPr lang="zh-TW" altLang="en-US" sz="1200" b="0" i="0" kern="1200" dirty="0" smtClean="0">
                <a:solidFill>
                  <a:schemeClr val="tx1"/>
                </a:solidFill>
                <a:effectLst/>
                <a:latin typeface="+mn-lt"/>
                <a:ea typeface="+mn-ea"/>
                <a:cs typeface="+mn-cs"/>
              </a:rPr>
              <a:t>與 </a:t>
            </a:r>
            <a:r>
              <a:rPr lang="en-US" altLang="zh-TW" sz="1200" b="0" i="0" kern="1200" dirty="0" smtClean="0">
                <a:solidFill>
                  <a:schemeClr val="tx1"/>
                </a:solidFill>
                <a:effectLst/>
                <a:latin typeface="+mn-lt"/>
                <a:ea typeface="+mn-ea"/>
                <a:cs typeface="+mn-cs"/>
              </a:rPr>
              <a:t>Mask</a:t>
            </a:r>
          </a:p>
          <a:p>
            <a:r>
              <a:rPr lang="en-US" altLang="zh-TW" sz="1200" b="0" i="0" kern="1200" dirty="0" err="1" smtClean="0">
                <a:solidFill>
                  <a:schemeClr val="tx1"/>
                </a:solidFill>
                <a:effectLst/>
                <a:latin typeface="+mn-lt"/>
                <a:ea typeface="+mn-ea"/>
                <a:cs typeface="+mn-cs"/>
              </a:rPr>
              <a:t>nameservers</a:t>
            </a:r>
            <a:r>
              <a:rPr lang="en-US" altLang="zh-TW" sz="1200" b="0" i="0" kern="1200" dirty="0" smtClean="0">
                <a:solidFill>
                  <a:schemeClr val="tx1"/>
                </a:solidFill>
                <a:effectLst/>
                <a:latin typeface="+mn-lt"/>
                <a:ea typeface="+mn-ea"/>
                <a:cs typeface="+mn-cs"/>
              </a:rPr>
              <a:t>: DNS </a:t>
            </a:r>
            <a:r>
              <a:rPr lang="zh-TW" altLang="en-US" sz="1200" b="0" i="0" kern="1200" dirty="0" smtClean="0">
                <a:solidFill>
                  <a:schemeClr val="tx1"/>
                </a:solidFill>
                <a:effectLst/>
                <a:latin typeface="+mn-lt"/>
                <a:ea typeface="+mn-ea"/>
                <a:cs typeface="+mn-cs"/>
              </a:rPr>
              <a:t>服務器，可以設定多筆</a:t>
            </a:r>
          </a:p>
          <a:p>
            <a:r>
              <a:rPr lang="en-US" altLang="zh-TW" sz="1200" b="0" i="0" kern="1200" dirty="0" smtClean="0">
                <a:solidFill>
                  <a:schemeClr val="tx1"/>
                </a:solidFill>
                <a:effectLst/>
                <a:latin typeface="+mn-lt"/>
                <a:ea typeface="+mn-ea"/>
                <a:cs typeface="+mn-cs"/>
              </a:rPr>
              <a:t>gateway4: IPv4 </a:t>
            </a:r>
            <a:r>
              <a:rPr lang="zh-TW" altLang="en-US" sz="1200" b="0" i="0" kern="1200" dirty="0" smtClean="0">
                <a:solidFill>
                  <a:schemeClr val="tx1"/>
                </a:solidFill>
                <a:effectLst/>
                <a:latin typeface="+mn-lt"/>
                <a:ea typeface="+mn-ea"/>
                <a:cs typeface="+mn-cs"/>
              </a:rPr>
              <a:t>所使用的 </a:t>
            </a:r>
            <a:r>
              <a:rPr lang="en-US" altLang="zh-TW" sz="1200" b="0" i="0" kern="1200" dirty="0" smtClean="0">
                <a:solidFill>
                  <a:schemeClr val="tx1"/>
                </a:solidFill>
                <a:effectLst/>
                <a:latin typeface="+mn-lt"/>
                <a:ea typeface="+mn-ea"/>
                <a:cs typeface="+mn-cs"/>
              </a:rPr>
              <a:t>Gateway</a:t>
            </a:r>
          </a:p>
          <a:p>
            <a:r>
              <a:rPr lang="zh-TW" altLang="en-US" sz="1200" b="0" i="0" kern="1200" dirty="0" smtClean="0">
                <a:solidFill>
                  <a:schemeClr val="tx1"/>
                </a:solidFill>
                <a:effectLst/>
                <a:latin typeface="+mn-lt"/>
                <a:ea typeface="+mn-ea"/>
                <a:cs typeface="+mn-cs"/>
              </a:rPr>
              <a:t>修改後存檔後輸入以下命令：</a:t>
            </a:r>
          </a:p>
          <a:p>
            <a:r>
              <a:rPr lang="en-US" altLang="zh-TW" b="0" dirty="0" err="1" smtClean="0">
                <a:effectLst/>
              </a:rPr>
              <a:t>sudo</a:t>
            </a:r>
            <a:r>
              <a:rPr lang="en-US" altLang="zh-TW" b="0" dirty="0" smtClean="0">
                <a:effectLst/>
              </a:rPr>
              <a:t> </a:t>
            </a:r>
            <a:r>
              <a:rPr lang="en-US" altLang="zh-TW" b="0" dirty="0" err="1" smtClean="0">
                <a:effectLst/>
              </a:rPr>
              <a:t>netplan</a:t>
            </a:r>
            <a:r>
              <a:rPr lang="en-US" altLang="zh-TW" b="0" dirty="0" smtClean="0">
                <a:effectLst/>
              </a:rPr>
              <a:t> try</a:t>
            </a:r>
          </a:p>
          <a:p>
            <a:r>
              <a:rPr lang="zh-TW" altLang="en-US" sz="1200" b="0" i="0" kern="1200" dirty="0" smtClean="0">
                <a:solidFill>
                  <a:schemeClr val="tx1"/>
                </a:solidFill>
                <a:effectLst/>
                <a:latin typeface="+mn-lt"/>
                <a:ea typeface="+mn-ea"/>
                <a:cs typeface="+mn-cs"/>
              </a:rPr>
              <a:t>這個命令執行後會檢查設定檔格式，如果正確的話就會套用，</a:t>
            </a:r>
            <a:r>
              <a:rPr lang="zh-TW" altLang="en-US" sz="1200" b="1" i="0" kern="1200" dirty="0" smtClean="0">
                <a:solidFill>
                  <a:schemeClr val="tx1"/>
                </a:solidFill>
                <a:effectLst/>
                <a:latin typeface="+mn-lt"/>
                <a:ea typeface="+mn-ea"/>
                <a:cs typeface="+mn-cs"/>
              </a:rPr>
              <a:t>並且在 </a:t>
            </a:r>
            <a:r>
              <a:rPr lang="en-US" altLang="zh-TW" sz="1200" b="1" i="0" kern="1200" dirty="0" smtClean="0">
                <a:solidFill>
                  <a:schemeClr val="tx1"/>
                </a:solidFill>
                <a:effectLst/>
                <a:latin typeface="+mn-lt"/>
                <a:ea typeface="+mn-ea"/>
                <a:cs typeface="+mn-cs"/>
              </a:rPr>
              <a:t>120 </a:t>
            </a:r>
            <a:r>
              <a:rPr lang="zh-TW" altLang="en-US" sz="1200" b="1" i="0" kern="1200" dirty="0" smtClean="0">
                <a:solidFill>
                  <a:schemeClr val="tx1"/>
                </a:solidFill>
                <a:effectLst/>
                <a:latin typeface="+mn-lt"/>
                <a:ea typeface="+mn-ea"/>
                <a:cs typeface="+mn-cs"/>
              </a:rPr>
              <a:t>秒以後自動還原設定！</a:t>
            </a:r>
            <a:endParaRPr lang="zh-TW" altLang="en-US"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是不是很貼心？想必各位應該有過把遠端 </a:t>
            </a:r>
            <a:r>
              <a:rPr lang="en-US" altLang="zh-TW" sz="1200" b="0" i="0" kern="1200" dirty="0" smtClean="0">
                <a:solidFill>
                  <a:schemeClr val="tx1"/>
                </a:solidFill>
                <a:effectLst/>
                <a:latin typeface="+mn-lt"/>
                <a:ea typeface="+mn-ea"/>
                <a:cs typeface="+mn-cs"/>
              </a:rPr>
              <a:t>Linux </a:t>
            </a:r>
            <a:r>
              <a:rPr lang="zh-TW" altLang="en-US" sz="1200" b="0" i="0" kern="1200" dirty="0" smtClean="0">
                <a:solidFill>
                  <a:schemeClr val="tx1"/>
                </a:solidFill>
                <a:effectLst/>
                <a:latin typeface="+mn-lt"/>
                <a:ea typeface="+mn-ea"/>
                <a:cs typeface="+mn-cs"/>
              </a:rPr>
              <a:t>網路設定改錯 </a:t>
            </a:r>
            <a:r>
              <a:rPr lang="en-US" altLang="zh-TW" sz="1200" b="0" i="0" kern="1200" dirty="0" smtClean="0">
                <a:solidFill>
                  <a:schemeClr val="tx1"/>
                </a:solidFill>
                <a:effectLst/>
                <a:latin typeface="+mn-lt"/>
                <a:ea typeface="+mn-ea"/>
                <a:cs typeface="+mn-cs"/>
              </a:rPr>
              <a:t>restart </a:t>
            </a:r>
            <a:r>
              <a:rPr lang="zh-TW" altLang="en-US" sz="1200" b="0" i="0" kern="1200" dirty="0" smtClean="0">
                <a:solidFill>
                  <a:schemeClr val="tx1"/>
                </a:solidFill>
                <a:effectLst/>
                <a:latin typeface="+mn-lt"/>
                <a:ea typeface="+mn-ea"/>
                <a:cs typeface="+mn-cs"/>
              </a:rPr>
              <a:t>的痛吧，有了這個設定，至少錯了在兩分鐘以後會還原，不至於讓你的終端機斷線以後就 </a:t>
            </a:r>
            <a:r>
              <a:rPr lang="en-US" altLang="zh-TW" sz="1200" b="0" i="0" kern="1200" dirty="0" smtClean="0">
                <a:solidFill>
                  <a:schemeClr val="tx1"/>
                </a:solidFill>
                <a:effectLst/>
                <a:latin typeface="+mn-lt"/>
                <a:ea typeface="+mn-ea"/>
                <a:cs typeface="+mn-cs"/>
              </a:rPr>
              <a:t>GG </a:t>
            </a:r>
            <a:r>
              <a:rPr lang="zh-TW" altLang="en-US" sz="1200" b="0" i="0" kern="1200" dirty="0" smtClean="0">
                <a:solidFill>
                  <a:schemeClr val="tx1"/>
                </a:solidFill>
                <a:effectLst/>
                <a:latin typeface="+mn-lt"/>
                <a:ea typeface="+mn-ea"/>
                <a:cs typeface="+mn-cs"/>
              </a:rPr>
              <a:t>惹～</a:t>
            </a:r>
          </a:p>
          <a:p>
            <a:r>
              <a:rPr lang="zh-TW" altLang="en-US" sz="1200" b="0" i="0" kern="1200" dirty="0" smtClean="0">
                <a:solidFill>
                  <a:schemeClr val="tx1"/>
                </a:solidFill>
                <a:effectLst/>
                <a:latin typeface="+mn-lt"/>
                <a:ea typeface="+mn-ea"/>
                <a:cs typeface="+mn-cs"/>
              </a:rPr>
              <a:t>如果測試沒有問題，就可以執行以下命令真正進行設定：</a:t>
            </a:r>
          </a:p>
          <a:p>
            <a:r>
              <a:rPr lang="en-US" altLang="zh-TW" b="0" dirty="0" err="1" smtClean="0">
                <a:effectLst/>
              </a:rPr>
              <a:t>sudo</a:t>
            </a:r>
            <a:r>
              <a:rPr lang="en-US" altLang="zh-TW" b="0" dirty="0" smtClean="0">
                <a:effectLst/>
              </a:rPr>
              <a:t> </a:t>
            </a:r>
            <a:r>
              <a:rPr lang="en-US" altLang="zh-TW" b="0" dirty="0" err="1" smtClean="0">
                <a:effectLst/>
              </a:rPr>
              <a:t>netplan</a:t>
            </a:r>
            <a:r>
              <a:rPr lang="en-US" altLang="zh-TW" b="0" dirty="0" smtClean="0">
                <a:effectLst/>
              </a:rPr>
              <a:t> apply</a:t>
            </a:r>
          </a:p>
          <a:p>
            <a:r>
              <a:rPr lang="zh-TW" altLang="en-US" sz="1200" b="0" i="0" kern="1200" dirty="0" smtClean="0">
                <a:solidFill>
                  <a:schemeClr val="tx1"/>
                </a:solidFill>
                <a:effectLst/>
                <a:latin typeface="+mn-lt"/>
                <a:ea typeface="+mn-ea"/>
                <a:cs typeface="+mn-cs"/>
              </a:rPr>
              <a:t>就是那麼簡單，下台一鞠躬</a:t>
            </a:r>
            <a:r>
              <a:rPr lang="en-US" altLang="zh-TW" sz="1200" b="0" i="0" kern="1200" dirty="0" smtClean="0">
                <a:solidFill>
                  <a:schemeClr val="tx1"/>
                </a:solidFill>
                <a:effectLst/>
                <a:latin typeface="+mn-lt"/>
                <a:ea typeface="+mn-ea"/>
                <a:cs typeface="+mn-cs"/>
              </a:rPr>
              <a:t>...</a:t>
            </a:r>
          </a:p>
          <a:p>
            <a:endParaRPr lang="en-US" altLang="zh-TW" dirty="0" smtClean="0"/>
          </a:p>
          <a:p>
            <a:r>
              <a:rPr lang="en-US" altLang="zh-TW" dirty="0" smtClean="0"/>
              <a:t>====</a:t>
            </a:r>
          </a:p>
          <a:p>
            <a:r>
              <a:rPr lang="en-US" altLang="zh-TW" dirty="0" smtClean="0"/>
              <a:t>Ubuntu 18.04 </a:t>
            </a:r>
            <a:r>
              <a:rPr lang="zh-TW" altLang="en-US" dirty="0" smtClean="0"/>
              <a:t>網路設定檔異動</a:t>
            </a:r>
          </a:p>
          <a:p>
            <a:r>
              <a:rPr lang="en-US" altLang="zh-TW" dirty="0" smtClean="0"/>
              <a:t>https://blog.zeroplex.tw/2019/02/ubuntu-1804.html</a:t>
            </a:r>
          </a:p>
          <a:p>
            <a:r>
              <a:rPr lang="zh-TW" altLang="en-US" dirty="0" smtClean="0"/>
              <a:t>在 </a:t>
            </a:r>
            <a:r>
              <a:rPr lang="en-US" altLang="zh-TW" dirty="0" smtClean="0"/>
              <a:t>Ubuntu 14.04 </a:t>
            </a:r>
            <a:r>
              <a:rPr lang="zh-TW" altLang="en-US" dirty="0" smtClean="0"/>
              <a:t>時代，網路介面的設定檔在 </a:t>
            </a:r>
            <a:r>
              <a:rPr lang="en-US" altLang="zh-TW" dirty="0" smtClean="0"/>
              <a:t>/</a:t>
            </a:r>
            <a:r>
              <a:rPr lang="en-US" altLang="zh-TW" dirty="0" err="1" smtClean="0"/>
              <a:t>etc</a:t>
            </a:r>
            <a:r>
              <a:rPr lang="en-US" altLang="zh-TW" dirty="0" smtClean="0"/>
              <a:t>/network/interfaces</a:t>
            </a:r>
            <a:r>
              <a:rPr lang="zh-TW" altLang="en-US" dirty="0" smtClean="0"/>
              <a:t>，但在 </a:t>
            </a:r>
            <a:r>
              <a:rPr lang="en-US" altLang="zh-TW" dirty="0" smtClean="0"/>
              <a:t>18.04 </a:t>
            </a:r>
            <a:r>
              <a:rPr lang="zh-TW" altLang="en-US" dirty="0" smtClean="0"/>
              <a:t>以後改用了 </a:t>
            </a:r>
            <a:r>
              <a:rPr lang="en-US" altLang="zh-TW" dirty="0" err="1" smtClean="0"/>
              <a:t>netplan</a:t>
            </a:r>
            <a:r>
              <a:rPr lang="en-US" altLang="zh-TW" dirty="0" smtClean="0"/>
              <a:t> </a:t>
            </a:r>
            <a:r>
              <a:rPr lang="zh-TW" altLang="en-US" dirty="0" smtClean="0"/>
              <a:t>來做網路介面的管理，設定檔也跟著改變。</a:t>
            </a:r>
          </a:p>
          <a:p>
            <a:endParaRPr lang="zh-TW" altLang="en-US" dirty="0" smtClean="0"/>
          </a:p>
          <a:p>
            <a:r>
              <a:rPr lang="zh-TW" altLang="en-US" dirty="0" smtClean="0"/>
              <a:t>打開 </a:t>
            </a:r>
            <a:r>
              <a:rPr lang="en-US" altLang="zh-TW" dirty="0" smtClean="0"/>
              <a:t>/</a:t>
            </a:r>
            <a:r>
              <a:rPr lang="en-US" altLang="zh-TW" dirty="0" err="1" smtClean="0"/>
              <a:t>etc</a:t>
            </a:r>
            <a:r>
              <a:rPr lang="en-US" altLang="zh-TW" dirty="0" smtClean="0"/>
              <a:t>/network/interfaces </a:t>
            </a:r>
            <a:r>
              <a:rPr lang="zh-TW" altLang="en-US" dirty="0" smtClean="0"/>
              <a:t>後，你會看到以下的說明：</a:t>
            </a:r>
          </a:p>
          <a:p>
            <a:r>
              <a:rPr lang="en-US" altLang="zh-TW" dirty="0" smtClean="0"/>
              <a:t># </a:t>
            </a:r>
            <a:r>
              <a:rPr lang="en-US" altLang="zh-TW" dirty="0" err="1" smtClean="0"/>
              <a:t>ifupdown</a:t>
            </a:r>
            <a:r>
              <a:rPr lang="en-US" altLang="zh-TW" dirty="0" smtClean="0"/>
              <a:t> has been replaced by </a:t>
            </a:r>
            <a:r>
              <a:rPr lang="en-US" altLang="zh-TW" dirty="0" err="1" smtClean="0"/>
              <a:t>netplan</a:t>
            </a:r>
            <a:r>
              <a:rPr lang="en-US" altLang="zh-TW" dirty="0" smtClean="0"/>
              <a:t>(5) on this system.  See</a:t>
            </a:r>
          </a:p>
          <a:p>
            <a:r>
              <a:rPr lang="en-US" altLang="zh-TW" dirty="0" smtClean="0"/>
              <a:t># /</a:t>
            </a:r>
            <a:r>
              <a:rPr lang="en-US" altLang="zh-TW" dirty="0" err="1" smtClean="0"/>
              <a:t>etc</a:t>
            </a:r>
            <a:r>
              <a:rPr lang="en-US" altLang="zh-TW" dirty="0" smtClean="0"/>
              <a:t>/</a:t>
            </a:r>
            <a:r>
              <a:rPr lang="en-US" altLang="zh-TW" dirty="0" err="1" smtClean="0"/>
              <a:t>netplan</a:t>
            </a:r>
            <a:r>
              <a:rPr lang="en-US" altLang="zh-TW" dirty="0" smtClean="0"/>
              <a:t> for current configuration.</a:t>
            </a:r>
          </a:p>
          <a:p>
            <a:r>
              <a:rPr lang="en-US" altLang="zh-TW" dirty="0" smtClean="0"/>
              <a:t># To re-enable </a:t>
            </a:r>
            <a:r>
              <a:rPr lang="en-US" altLang="zh-TW" dirty="0" err="1" smtClean="0"/>
              <a:t>ifupdown</a:t>
            </a:r>
            <a:r>
              <a:rPr lang="en-US" altLang="zh-TW" dirty="0" smtClean="0"/>
              <a:t> on this system, you can run:</a:t>
            </a:r>
          </a:p>
          <a:p>
            <a:r>
              <a:rPr lang="en-US" altLang="zh-TW" dirty="0" smtClean="0"/>
              <a:t>#    </a:t>
            </a:r>
            <a:r>
              <a:rPr lang="en-US" altLang="zh-TW" dirty="0" err="1" smtClean="0"/>
              <a:t>sudo</a:t>
            </a:r>
            <a:r>
              <a:rPr lang="en-US" altLang="zh-TW" dirty="0" smtClean="0"/>
              <a:t> apt install </a:t>
            </a:r>
            <a:r>
              <a:rPr lang="en-US" altLang="zh-TW" dirty="0" err="1" smtClean="0"/>
              <a:t>ifupdown</a:t>
            </a:r>
            <a:endParaRPr lang="en-US" altLang="zh-TW" dirty="0" smtClean="0"/>
          </a:p>
          <a:p>
            <a:endParaRPr lang="en-US" altLang="zh-TW" dirty="0" smtClean="0"/>
          </a:p>
          <a:p>
            <a:r>
              <a:rPr lang="zh-TW" altLang="en-US" dirty="0" smtClean="0"/>
              <a:t>若要修改網路設定檔，大至上要二個步驟：</a:t>
            </a:r>
          </a:p>
          <a:p>
            <a:r>
              <a:rPr lang="zh-TW" altLang="en-US" dirty="0" smtClean="0"/>
              <a:t>確認網路介面的 </a:t>
            </a:r>
            <a:r>
              <a:rPr lang="en-US" altLang="zh-TW" dirty="0" smtClean="0"/>
              <a:t>ID (Ubuntu 18.04 </a:t>
            </a:r>
            <a:r>
              <a:rPr lang="zh-TW" altLang="en-US" dirty="0" smtClean="0"/>
              <a:t>的網路介面代號與 </a:t>
            </a:r>
            <a:r>
              <a:rPr lang="en-US" altLang="zh-TW" dirty="0" smtClean="0"/>
              <a:t>14.04 </a:t>
            </a:r>
            <a:r>
              <a:rPr lang="zh-TW" altLang="en-US" dirty="0" smtClean="0"/>
              <a:t>不同</a:t>
            </a:r>
            <a:r>
              <a:rPr lang="en-US" altLang="zh-TW" dirty="0" smtClean="0"/>
              <a:t>)</a:t>
            </a:r>
          </a:p>
          <a:p>
            <a:r>
              <a:rPr lang="zh-TW" altLang="en-US" dirty="0" smtClean="0"/>
              <a:t>修改網路設定檔：</a:t>
            </a:r>
            <a:r>
              <a:rPr lang="en-US" altLang="zh-TW" dirty="0" smtClean="0"/>
              <a:t>/</a:t>
            </a:r>
            <a:r>
              <a:rPr lang="en-US" altLang="zh-TW" dirty="0" err="1" smtClean="0"/>
              <a:t>etc</a:t>
            </a:r>
            <a:r>
              <a:rPr lang="en-US" altLang="zh-TW" dirty="0" smtClean="0"/>
              <a:t>/</a:t>
            </a:r>
            <a:r>
              <a:rPr lang="en-US" altLang="zh-TW" dirty="0" err="1" smtClean="0"/>
              <a:t>netplan</a:t>
            </a:r>
            <a:r>
              <a:rPr lang="en-US" altLang="zh-TW" dirty="0" smtClean="0"/>
              <a:t>/50-cloud-init.yaml</a:t>
            </a:r>
          </a:p>
          <a:p>
            <a:endParaRPr lang="en-US" altLang="zh-TW" dirty="0" smtClean="0"/>
          </a:p>
          <a:p>
            <a:endParaRPr lang="en-US" altLang="zh-TW" dirty="0" smtClean="0"/>
          </a:p>
          <a:p>
            <a:r>
              <a:rPr lang="zh-TW" altLang="en-US" dirty="0" smtClean="0"/>
              <a:t>確認網路介面的 </a:t>
            </a:r>
            <a:r>
              <a:rPr lang="en-US" altLang="zh-TW" dirty="0" smtClean="0"/>
              <a:t>ID</a:t>
            </a:r>
          </a:p>
          <a:p>
            <a:endParaRPr lang="en-US" altLang="zh-TW" dirty="0" smtClean="0"/>
          </a:p>
          <a:p>
            <a:r>
              <a:rPr lang="zh-TW" altLang="en-US" dirty="0" smtClean="0"/>
              <a:t>舊版的網路卡 </a:t>
            </a:r>
            <a:r>
              <a:rPr lang="en-US" altLang="zh-TW" dirty="0" smtClean="0"/>
              <a:t>ID </a:t>
            </a:r>
            <a:r>
              <a:rPr lang="zh-TW" altLang="en-US" dirty="0" smtClean="0"/>
              <a:t>會是「</a:t>
            </a:r>
            <a:r>
              <a:rPr lang="en-US" altLang="zh-TW" dirty="0" smtClean="0"/>
              <a:t>eth0</a:t>
            </a:r>
            <a:r>
              <a:rPr lang="zh-TW" altLang="en-US" dirty="0" smtClean="0"/>
              <a:t>」這樣的表示，不過在 </a:t>
            </a:r>
            <a:r>
              <a:rPr lang="en-US" altLang="zh-TW" dirty="0" smtClean="0"/>
              <a:t>Ubuntu 18.04 </a:t>
            </a:r>
            <a:r>
              <a:rPr lang="zh-TW" altLang="en-US" dirty="0" smtClean="0"/>
              <a:t>代號有變動，記得先使用 </a:t>
            </a:r>
            <a:r>
              <a:rPr lang="en-US" altLang="zh-TW" dirty="0" err="1" smtClean="0"/>
              <a:t>ifconfig</a:t>
            </a:r>
            <a:r>
              <a:rPr lang="en-US" altLang="zh-TW" dirty="0" smtClean="0"/>
              <a:t> </a:t>
            </a:r>
            <a:r>
              <a:rPr lang="zh-TW" altLang="en-US" dirty="0" smtClean="0"/>
              <a:t>確認：</a:t>
            </a:r>
          </a:p>
          <a:p>
            <a:r>
              <a:rPr lang="en-US" altLang="zh-TW" dirty="0" smtClean="0"/>
              <a:t>$ </a:t>
            </a:r>
            <a:r>
              <a:rPr lang="en-US" altLang="zh-TW" dirty="0" err="1" smtClean="0"/>
              <a:t>ifconfig</a:t>
            </a:r>
            <a:r>
              <a:rPr lang="en-US" altLang="zh-TW" dirty="0" smtClean="0"/>
              <a:t> -a</a:t>
            </a:r>
          </a:p>
          <a:p>
            <a:r>
              <a:rPr lang="en-US" altLang="zh-TW" dirty="0" smtClean="0"/>
              <a:t>ens33: flags=4163  </a:t>
            </a:r>
            <a:r>
              <a:rPr lang="en-US" altLang="zh-TW" dirty="0" err="1" smtClean="0"/>
              <a:t>mtu</a:t>
            </a:r>
            <a:r>
              <a:rPr lang="en-US" altLang="zh-TW" dirty="0" smtClean="0"/>
              <a:t> 1500</a:t>
            </a:r>
          </a:p>
          <a:p>
            <a:r>
              <a:rPr lang="en-US" altLang="zh-TW" dirty="0" smtClean="0"/>
              <a:t>        </a:t>
            </a:r>
            <a:r>
              <a:rPr lang="en-US" altLang="zh-TW" dirty="0" err="1" smtClean="0"/>
              <a:t>inet</a:t>
            </a:r>
            <a:r>
              <a:rPr lang="en-US" altLang="zh-TW" dirty="0" smtClean="0"/>
              <a:t> 192.168.0.102  </a:t>
            </a:r>
            <a:r>
              <a:rPr lang="en-US" altLang="zh-TW" dirty="0" err="1" smtClean="0"/>
              <a:t>netmask</a:t>
            </a:r>
            <a:r>
              <a:rPr lang="en-US" altLang="zh-TW" dirty="0" smtClean="0"/>
              <a:t> 255.255.255.0  broadcast 192.168.0.255</a:t>
            </a:r>
          </a:p>
          <a:p>
            <a:r>
              <a:rPr lang="en-US" altLang="zh-TW" dirty="0" smtClean="0"/>
              <a:t>        inet6 fe80::20c:29ff:fead:d664  </a:t>
            </a:r>
            <a:r>
              <a:rPr lang="en-US" altLang="zh-TW" dirty="0" err="1" smtClean="0"/>
              <a:t>prefixlen</a:t>
            </a:r>
            <a:r>
              <a:rPr lang="en-US" altLang="zh-TW" dirty="0" smtClean="0"/>
              <a:t> 64  </a:t>
            </a:r>
            <a:r>
              <a:rPr lang="en-US" altLang="zh-TW" dirty="0" err="1" smtClean="0"/>
              <a:t>scopeid</a:t>
            </a:r>
            <a:r>
              <a:rPr lang="en-US" altLang="zh-TW" dirty="0" smtClean="0"/>
              <a:t> 0x20</a:t>
            </a:r>
          </a:p>
          <a:p>
            <a:r>
              <a:rPr lang="en-US" altLang="zh-TW" dirty="0" smtClean="0"/>
              <a:t>        ....</a:t>
            </a:r>
          </a:p>
          <a:p>
            <a:endParaRPr lang="en-US" altLang="zh-TW" dirty="0" smtClean="0"/>
          </a:p>
          <a:p>
            <a:endParaRPr lang="en-US" altLang="zh-TW" dirty="0" smtClean="0"/>
          </a:p>
          <a:p>
            <a:r>
              <a:rPr lang="zh-TW" altLang="en-US" dirty="0" smtClean="0"/>
              <a:t>修改網路設定檔</a:t>
            </a:r>
          </a:p>
          <a:p>
            <a:endParaRPr lang="zh-TW" altLang="en-US" dirty="0" smtClean="0"/>
          </a:p>
          <a:p>
            <a:r>
              <a:rPr lang="en-US" altLang="zh-TW" dirty="0" smtClean="0"/>
              <a:t>Ubuntu 18.04 </a:t>
            </a:r>
            <a:r>
              <a:rPr lang="zh-TW" altLang="en-US" dirty="0" smtClean="0"/>
              <a:t>使用的 </a:t>
            </a:r>
            <a:r>
              <a:rPr lang="en-US" altLang="zh-TW" dirty="0" err="1" smtClean="0"/>
              <a:t>netplan</a:t>
            </a:r>
            <a:r>
              <a:rPr lang="en-US" altLang="zh-TW" dirty="0" smtClean="0"/>
              <a:t> </a:t>
            </a:r>
            <a:r>
              <a:rPr lang="zh-TW" altLang="en-US" dirty="0" smtClean="0"/>
              <a:t>設定檔位於 </a:t>
            </a:r>
            <a:r>
              <a:rPr lang="en-US" altLang="zh-TW" dirty="0" smtClean="0"/>
              <a:t>/</a:t>
            </a:r>
            <a:r>
              <a:rPr lang="en-US" altLang="zh-TW" dirty="0" err="1" smtClean="0"/>
              <a:t>etc</a:t>
            </a:r>
            <a:r>
              <a:rPr lang="en-US" altLang="zh-TW" dirty="0" smtClean="0"/>
              <a:t>/</a:t>
            </a:r>
            <a:r>
              <a:rPr lang="en-US" altLang="zh-TW" dirty="0" err="1" smtClean="0"/>
              <a:t>netplan</a:t>
            </a:r>
            <a:r>
              <a:rPr lang="en-US" altLang="zh-TW" dirty="0" smtClean="0"/>
              <a:t>/*.</a:t>
            </a:r>
            <a:r>
              <a:rPr lang="en-US" altLang="zh-TW" dirty="0" err="1" smtClean="0"/>
              <a:t>yaml</a:t>
            </a:r>
            <a:r>
              <a:rPr lang="zh-TW" altLang="en-US" dirty="0" smtClean="0"/>
              <a:t>，如果是新安裝好的機器，應該可以看到「</a:t>
            </a:r>
            <a:r>
              <a:rPr lang="en-US" altLang="zh-TW" dirty="0" smtClean="0"/>
              <a:t>50-cloud-init.yaml</a:t>
            </a:r>
            <a:r>
              <a:rPr lang="zh-TW" altLang="en-US" dirty="0" smtClean="0"/>
              <a:t>」這個檔案。</a:t>
            </a:r>
          </a:p>
          <a:p>
            <a:endParaRPr lang="zh-TW" altLang="en-US" dirty="0" smtClean="0"/>
          </a:p>
          <a:p>
            <a:r>
              <a:rPr lang="zh-TW" altLang="en-US" dirty="0" smtClean="0"/>
              <a:t>開啟檔案後，可以看到以下格式的設定：</a:t>
            </a:r>
          </a:p>
          <a:p>
            <a:r>
              <a:rPr lang="en-US" altLang="zh-TW" dirty="0" smtClean="0"/>
              <a:t>network:</a:t>
            </a:r>
          </a:p>
          <a:p>
            <a:r>
              <a:rPr lang="en-US" altLang="zh-TW" dirty="0" smtClean="0"/>
              <a:t>    </a:t>
            </a:r>
            <a:r>
              <a:rPr lang="en-US" altLang="zh-TW" dirty="0" err="1" smtClean="0"/>
              <a:t>ethernets</a:t>
            </a:r>
            <a:r>
              <a:rPr lang="en-US" altLang="zh-TW" dirty="0" smtClean="0"/>
              <a:t>:</a:t>
            </a:r>
          </a:p>
          <a:p>
            <a:r>
              <a:rPr lang="en-US" altLang="zh-TW" dirty="0" smtClean="0"/>
              <a:t>        ens33:</a:t>
            </a:r>
          </a:p>
          <a:p>
            <a:r>
              <a:rPr lang="en-US" altLang="zh-TW" dirty="0" smtClean="0"/>
              <a:t>            addresses: []</a:t>
            </a:r>
          </a:p>
          <a:p>
            <a:r>
              <a:rPr lang="en-US" altLang="zh-TW" dirty="0" smtClean="0"/>
              <a:t>            dhcp4: true</a:t>
            </a:r>
          </a:p>
          <a:p>
            <a:r>
              <a:rPr lang="en-US" altLang="zh-TW" dirty="0" smtClean="0"/>
              <a:t>    version: 2</a:t>
            </a:r>
          </a:p>
          <a:p>
            <a:endParaRPr lang="en-US" altLang="zh-TW" dirty="0" smtClean="0"/>
          </a:p>
          <a:p>
            <a:r>
              <a:rPr lang="en-US" altLang="zh-TW" dirty="0" smtClean="0"/>
              <a:t>YAML </a:t>
            </a:r>
            <a:r>
              <a:rPr lang="zh-TW" altLang="en-US" dirty="0" smtClean="0"/>
              <a:t>的檔案格式可以參考 </a:t>
            </a:r>
            <a:r>
              <a:rPr lang="en-US" altLang="zh-TW" dirty="0" smtClean="0"/>
              <a:t>netplan.io </a:t>
            </a:r>
            <a:r>
              <a:rPr lang="zh-TW" altLang="en-US" dirty="0" smtClean="0"/>
              <a:t>的說明。</a:t>
            </a:r>
          </a:p>
          <a:p>
            <a:endParaRPr lang="zh-TW" altLang="en-US" dirty="0" smtClean="0"/>
          </a:p>
          <a:p>
            <a:r>
              <a:rPr lang="zh-TW" altLang="en-US" dirty="0" smtClean="0"/>
              <a:t>假設要改成 </a:t>
            </a:r>
            <a:r>
              <a:rPr lang="en-US" altLang="zh-TW" dirty="0" smtClean="0"/>
              <a:t>static IP</a:t>
            </a:r>
            <a:r>
              <a:rPr lang="zh-TW" altLang="en-US" dirty="0" smtClean="0"/>
              <a:t>，則設定檔的大概會改成以下這個樣子：</a:t>
            </a:r>
          </a:p>
          <a:p>
            <a:r>
              <a:rPr lang="en-US" altLang="zh-TW" dirty="0" smtClean="0"/>
              <a:t>network:</a:t>
            </a:r>
          </a:p>
          <a:p>
            <a:r>
              <a:rPr lang="en-US" altLang="zh-TW" dirty="0" smtClean="0"/>
              <a:t>    </a:t>
            </a:r>
            <a:r>
              <a:rPr lang="en-US" altLang="zh-TW" dirty="0" err="1" smtClean="0"/>
              <a:t>ethernets</a:t>
            </a:r>
            <a:r>
              <a:rPr lang="en-US" altLang="zh-TW" dirty="0" smtClean="0"/>
              <a:t>:</a:t>
            </a:r>
          </a:p>
          <a:p>
            <a:r>
              <a:rPr lang="en-US" altLang="zh-TW" dirty="0" smtClean="0"/>
              <a:t>        ens33:</a:t>
            </a:r>
          </a:p>
          <a:p>
            <a:r>
              <a:rPr lang="en-US" altLang="zh-TW" dirty="0" smtClean="0"/>
              <a:t>            addresses: [192.168.0.10/24]</a:t>
            </a:r>
          </a:p>
          <a:p>
            <a:r>
              <a:rPr lang="en-US" altLang="zh-TW" dirty="0" smtClean="0"/>
              <a:t>            gateway4: 192.168.0.1</a:t>
            </a:r>
          </a:p>
          <a:p>
            <a:r>
              <a:rPr lang="en-US" altLang="zh-TW" dirty="0" smtClean="0"/>
              <a:t>            </a:t>
            </a:r>
            <a:r>
              <a:rPr lang="en-US" altLang="zh-TW" dirty="0" err="1" smtClean="0"/>
              <a:t>nameservers</a:t>
            </a:r>
            <a:r>
              <a:rPr lang="en-US" altLang="zh-TW" dirty="0" smtClean="0"/>
              <a:t>: </a:t>
            </a:r>
          </a:p>
          <a:p>
            <a:r>
              <a:rPr lang="en-US" altLang="zh-TW" dirty="0" smtClean="0"/>
              <a:t>                addresses: [8.8.8.8, 1.1.1.1]</a:t>
            </a:r>
          </a:p>
          <a:p>
            <a:r>
              <a:rPr lang="en-US" altLang="zh-TW" dirty="0" smtClean="0"/>
              <a:t>            dhcp4: false</a:t>
            </a:r>
          </a:p>
          <a:p>
            <a:r>
              <a:rPr lang="en-US" altLang="zh-TW" dirty="0" smtClean="0"/>
              <a:t>    version: 2</a:t>
            </a:r>
          </a:p>
          <a:p>
            <a:endParaRPr lang="en-US" altLang="zh-TW" dirty="0" smtClean="0"/>
          </a:p>
          <a:p>
            <a:r>
              <a:rPr lang="zh-TW" altLang="en-US" dirty="0" smtClean="0"/>
              <a:t>設定檔修改以後不會立即生效，需要呼叫 </a:t>
            </a:r>
            <a:r>
              <a:rPr lang="en-US" altLang="zh-TW" dirty="0" err="1" smtClean="0"/>
              <a:t>netplan</a:t>
            </a:r>
            <a:r>
              <a:rPr lang="en-US" altLang="zh-TW" dirty="0" smtClean="0"/>
              <a:t> </a:t>
            </a:r>
            <a:r>
              <a:rPr lang="zh-TW" altLang="en-US" dirty="0" smtClean="0"/>
              <a:t>讀取並套用新的設定：</a:t>
            </a:r>
          </a:p>
          <a:p>
            <a:r>
              <a:rPr lang="en-US" altLang="zh-TW" dirty="0" smtClean="0"/>
              <a:t>$ </a:t>
            </a:r>
            <a:r>
              <a:rPr lang="en-US" altLang="zh-TW" dirty="0" err="1" smtClean="0"/>
              <a:t>sudo</a:t>
            </a:r>
            <a:r>
              <a:rPr lang="en-US" altLang="zh-TW" dirty="0" smtClean="0"/>
              <a:t> </a:t>
            </a:r>
            <a:r>
              <a:rPr lang="en-US" altLang="zh-TW" dirty="0" err="1" smtClean="0"/>
              <a:t>netplan</a:t>
            </a:r>
            <a:r>
              <a:rPr lang="en-US" altLang="zh-TW" dirty="0" smtClean="0"/>
              <a:t> apply</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100</a:t>
            </a:fld>
            <a:endParaRPr lang="zh-TW" altLang="en-US"/>
          </a:p>
        </p:txBody>
      </p:sp>
    </p:spTree>
    <p:extLst>
      <p:ext uri="{BB962C8B-B14F-4D97-AF65-F5344CB8AC3E}">
        <p14:creationId xmlns:p14="http://schemas.microsoft.com/office/powerpoint/2010/main" val="32376834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CN" dirty="0" err="1" smtClean="0"/>
              <a:t>Netplan</a:t>
            </a:r>
            <a:r>
              <a:rPr lang="zh-CN" altLang="en-US" sz="1200" b="0" i="0" kern="1200" dirty="0" smtClean="0">
                <a:solidFill>
                  <a:schemeClr val="tx1"/>
                </a:solidFill>
                <a:effectLst/>
                <a:latin typeface="+mn-lt"/>
                <a:ea typeface="+mn-ea"/>
                <a:cs typeface="+mn-cs"/>
              </a:rPr>
              <a:t> 是 </a:t>
            </a:r>
            <a:r>
              <a:rPr lang="en-US" altLang="zh-CN" sz="1200" b="0" i="0" kern="1200" dirty="0" smtClean="0">
                <a:solidFill>
                  <a:schemeClr val="tx1"/>
                </a:solidFill>
                <a:effectLst/>
                <a:latin typeface="+mn-lt"/>
                <a:ea typeface="+mn-ea"/>
                <a:cs typeface="+mn-cs"/>
              </a:rPr>
              <a:t>Ubuntu 17.10 </a:t>
            </a:r>
            <a:r>
              <a:rPr lang="zh-CN" altLang="en-US" sz="1200" b="0" i="0" kern="1200" dirty="0" smtClean="0">
                <a:solidFill>
                  <a:schemeClr val="tx1"/>
                </a:solidFill>
                <a:effectLst/>
                <a:latin typeface="+mn-lt"/>
                <a:ea typeface="+mn-ea"/>
                <a:cs typeface="+mn-cs"/>
              </a:rPr>
              <a:t>中引入的一種新的命令列網路配置實用程式，</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用於在 </a:t>
            </a:r>
            <a:r>
              <a:rPr lang="en-US" altLang="zh-CN" sz="1200" b="0" i="0" kern="1200" dirty="0" smtClean="0">
                <a:solidFill>
                  <a:schemeClr val="tx1"/>
                </a:solidFill>
                <a:effectLst/>
                <a:latin typeface="+mn-lt"/>
                <a:ea typeface="+mn-ea"/>
                <a:cs typeface="+mn-cs"/>
              </a:rPr>
              <a:t>Ubuntu </a:t>
            </a:r>
            <a:r>
              <a:rPr lang="zh-CN" altLang="en-US" sz="1200" b="0" i="0" kern="1200" dirty="0" smtClean="0">
                <a:solidFill>
                  <a:schemeClr val="tx1"/>
                </a:solidFill>
                <a:effectLst/>
                <a:latin typeface="+mn-lt"/>
                <a:ea typeface="+mn-ea"/>
                <a:cs typeface="+mn-cs"/>
              </a:rPr>
              <a:t>系統中輕鬆管理和配置網路設置。</a:t>
            </a:r>
            <a:endParaRPr lang="en-US" altLang="zh-TW" dirty="0" smtClean="0"/>
          </a:p>
          <a:p>
            <a:r>
              <a:rPr lang="zh-CN" altLang="en-US" sz="1200" b="0" i="0" kern="1200" dirty="0" smtClean="0">
                <a:solidFill>
                  <a:schemeClr val="tx1"/>
                </a:solidFill>
                <a:effectLst/>
                <a:latin typeface="+mn-lt"/>
                <a:ea typeface="+mn-ea"/>
                <a:cs typeface="+mn-cs"/>
              </a:rPr>
              <a:t>允許您使用 </a:t>
            </a:r>
            <a:r>
              <a:rPr lang="en-US" altLang="zh-CN" dirty="0" smtClean="0"/>
              <a:t>YAML</a:t>
            </a:r>
            <a:r>
              <a:rPr lang="zh-CN" altLang="en-US" sz="1200" b="0" i="0" kern="1200" dirty="0" smtClean="0">
                <a:solidFill>
                  <a:schemeClr val="tx1"/>
                </a:solidFill>
                <a:effectLst/>
                <a:latin typeface="+mn-lt"/>
                <a:ea typeface="+mn-ea"/>
                <a:cs typeface="+mn-cs"/>
              </a:rPr>
              <a:t> 格式的描述檔來抽像化定義網路介面的相關資訊。</a:t>
            </a:r>
            <a:endParaRPr lang="en-US" altLang="zh-TW" dirty="0" smtClean="0"/>
          </a:p>
          <a:p>
            <a:r>
              <a:rPr lang="en-US" altLang="zh-TW" dirty="0" err="1" smtClean="0"/>
              <a:t>Netplan</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可以使用</a:t>
            </a:r>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 </a:t>
            </a:r>
            <a:r>
              <a:rPr lang="en-US" altLang="zh-TW" dirty="0" err="1" smtClean="0"/>
              <a:t>NetworkManager</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或 </a:t>
            </a:r>
            <a:r>
              <a:rPr lang="en-US" altLang="zh-TW" dirty="0" err="1" smtClean="0"/>
              <a:t>Systemd-networkd</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的網路守護程式來做為內核的介面</a:t>
            </a:r>
            <a:endParaRPr lang="en-US" altLang="zh-TW" dirty="0" smtClean="0">
              <a:hlinkClick r:id="rId3"/>
            </a:endParaRPr>
          </a:p>
          <a:p>
            <a:endParaRPr lang="en-US" altLang="zh-CN"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如</a:t>
            </a:r>
            <a:r>
              <a:rPr lang="zh-CN" altLang="en-US" sz="1200" b="0" i="0" kern="1200" dirty="0" smtClean="0">
                <a:solidFill>
                  <a:schemeClr val="tx1"/>
                </a:solidFill>
                <a:effectLst/>
                <a:latin typeface="+mn-lt"/>
                <a:ea typeface="+mn-ea"/>
                <a:cs typeface="+mn-cs"/>
              </a:rPr>
              <a:t>何使用 </a:t>
            </a:r>
            <a:r>
              <a:rPr lang="en-US" altLang="zh-CN" dirty="0" err="1" smtClean="0"/>
              <a:t>Netplan</a:t>
            </a:r>
            <a:r>
              <a:rPr lang="zh-CN" altLang="en-US" sz="1200" b="0" i="0" kern="1200" dirty="0" smtClean="0">
                <a:solidFill>
                  <a:schemeClr val="tx1"/>
                </a:solidFill>
                <a:effectLst/>
                <a:latin typeface="+mn-lt"/>
                <a:ea typeface="+mn-ea"/>
                <a:cs typeface="+mn-cs"/>
              </a:rPr>
              <a:t> 在 </a:t>
            </a:r>
            <a:r>
              <a:rPr lang="en-US" altLang="zh-CN" sz="1200" b="0" i="0" kern="1200" dirty="0" smtClean="0">
                <a:solidFill>
                  <a:schemeClr val="tx1"/>
                </a:solidFill>
                <a:effectLst/>
                <a:latin typeface="+mn-lt"/>
                <a:ea typeface="+mn-ea"/>
                <a:cs typeface="+mn-cs"/>
              </a:rPr>
              <a:t>Ubuntu 18.04 </a:t>
            </a:r>
            <a:r>
              <a:rPr lang="zh-CN" altLang="en-US" sz="1200" b="0" i="0" kern="1200" dirty="0" smtClean="0">
                <a:solidFill>
                  <a:schemeClr val="tx1"/>
                </a:solidFill>
                <a:effectLst/>
                <a:latin typeface="+mn-lt"/>
                <a:ea typeface="+mn-ea"/>
                <a:cs typeface="+mn-cs"/>
              </a:rPr>
              <a:t>中為網路介面配置靜態 </a:t>
            </a:r>
            <a:r>
              <a:rPr lang="en-US" altLang="zh-CN" sz="1200" b="0" i="0" kern="1200" dirty="0" smtClean="0">
                <a:solidFill>
                  <a:schemeClr val="tx1"/>
                </a:solidFill>
                <a:effectLst/>
                <a:latin typeface="+mn-lt"/>
                <a:ea typeface="+mn-ea"/>
                <a:cs typeface="+mn-cs"/>
              </a:rPr>
              <a:t>IP </a:t>
            </a:r>
            <a:r>
              <a:rPr lang="zh-CN" altLang="en-US" sz="1200" b="0" i="0" kern="1200" dirty="0" smtClean="0">
                <a:solidFill>
                  <a:schemeClr val="tx1"/>
                </a:solidFill>
                <a:effectLst/>
                <a:latin typeface="+mn-lt"/>
                <a:ea typeface="+mn-ea"/>
                <a:cs typeface="+mn-cs"/>
              </a:rPr>
              <a:t>位址、動態 </a:t>
            </a:r>
            <a:r>
              <a:rPr lang="en-US" altLang="zh-CN" sz="1200" b="0" i="0" kern="1200" dirty="0" smtClean="0">
                <a:solidFill>
                  <a:schemeClr val="tx1"/>
                </a:solidFill>
                <a:effectLst/>
                <a:latin typeface="+mn-lt"/>
                <a:ea typeface="+mn-ea"/>
                <a:cs typeface="+mn-cs"/>
              </a:rPr>
              <a:t>IP </a:t>
            </a:r>
            <a:r>
              <a:rPr lang="zh-CN" altLang="en-US" sz="1200" b="0" i="0" kern="1200" dirty="0" smtClean="0">
                <a:solidFill>
                  <a:schemeClr val="tx1"/>
                </a:solidFill>
                <a:effectLst/>
                <a:latin typeface="+mn-lt"/>
                <a:ea typeface="+mn-ea"/>
                <a:cs typeface="+mn-cs"/>
              </a:rPr>
              <a:t>地址以及 </a:t>
            </a:r>
            <a:r>
              <a:rPr lang="en-US" altLang="zh-CN" sz="1200" b="0" i="0" kern="1200" dirty="0" smtClean="0">
                <a:solidFill>
                  <a:schemeClr val="tx1"/>
                </a:solidFill>
                <a:effectLst/>
                <a:latin typeface="+mn-lt"/>
                <a:ea typeface="+mn-ea"/>
                <a:cs typeface="+mn-cs"/>
              </a:rPr>
              <a:t>DNS</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r>
              <a:rPr lang="en-US" altLang="zh-TW" sz="1200" b="1" i="0" kern="1200" dirty="0" err="1" smtClean="0">
                <a:solidFill>
                  <a:schemeClr val="tx1"/>
                </a:solidFill>
                <a:effectLst/>
                <a:latin typeface="+mn-lt"/>
                <a:ea typeface="+mn-ea"/>
                <a:cs typeface="+mn-cs"/>
              </a:rPr>
              <a:t>Netplan</a:t>
            </a:r>
            <a:r>
              <a:rPr lang="en-US" altLang="zh-TW" sz="1200" b="1" i="0" kern="1200" dirty="0" smtClean="0">
                <a:solidFill>
                  <a:schemeClr val="tx1"/>
                </a:solidFill>
                <a:effectLst/>
                <a:latin typeface="+mn-lt"/>
                <a:ea typeface="+mn-ea"/>
                <a:cs typeface="+mn-cs"/>
              </a:rPr>
              <a:t> </a:t>
            </a:r>
            <a:r>
              <a:rPr lang="zh-TW" altLang="en-US" sz="1200" b="1" i="0" kern="1200" dirty="0" smtClean="0">
                <a:solidFill>
                  <a:schemeClr val="tx1"/>
                </a:solidFill>
                <a:effectLst/>
                <a:latin typeface="+mn-lt"/>
                <a:ea typeface="+mn-ea"/>
                <a:cs typeface="+mn-cs"/>
              </a:rPr>
              <a:t>工作原理</a:t>
            </a:r>
            <a:endParaRPr lang="en-US" altLang="zh-TW" sz="1200" b="0" i="0" kern="1200" dirty="0" smtClean="0">
              <a:solidFill>
                <a:schemeClr val="tx1"/>
              </a:solidFill>
              <a:effectLst/>
              <a:latin typeface="+mn-lt"/>
              <a:ea typeface="+mn-ea"/>
              <a:cs typeface="+mn-cs"/>
              <a:hlinkClick r:id="rId3"/>
            </a:endParaRPr>
          </a:p>
          <a:p>
            <a:r>
              <a:rPr lang="en-US" altLang="zh-CN" dirty="0" err="1" smtClean="0">
                <a:effectLst/>
              </a:rPr>
              <a:t>Netplan</a:t>
            </a:r>
            <a:r>
              <a:rPr lang="en-US" altLang="zh-CN" dirty="0" smtClean="0">
                <a:effectLst/>
              </a:rPr>
              <a:t> </a:t>
            </a:r>
            <a:r>
              <a:rPr lang="zh-CN" altLang="en-US" dirty="0" smtClean="0">
                <a:effectLst/>
              </a:rPr>
              <a:t>根據描述檔中定義的內容</a:t>
            </a:r>
            <a:endParaRPr lang="en-US" altLang="zh-CN" dirty="0" smtClean="0">
              <a:effectLst/>
            </a:endParaRPr>
          </a:p>
          <a:p>
            <a:r>
              <a:rPr lang="zh-CN" altLang="en-US" dirty="0" smtClean="0">
                <a:effectLst/>
              </a:rPr>
              <a:t>自動生成其對應的後端網路守護程式所需要的配置資訊，</a:t>
            </a:r>
            <a:endParaRPr lang="en-US" altLang="zh-CN" dirty="0" smtClean="0">
              <a:effectLst/>
            </a:endParaRPr>
          </a:p>
          <a:p>
            <a:r>
              <a:rPr lang="zh-CN" altLang="en-US" dirty="0" smtClean="0">
                <a:effectLst/>
              </a:rPr>
              <a:t>後端網路守護程式再根據其配置資訊</a:t>
            </a:r>
            <a:endParaRPr lang="en-US" altLang="zh-CN" dirty="0" smtClean="0">
              <a:effectLst/>
            </a:endParaRPr>
          </a:p>
          <a:p>
            <a:r>
              <a:rPr lang="zh-CN" altLang="en-US" dirty="0" smtClean="0">
                <a:effectLst/>
              </a:rPr>
              <a:t>通過 </a:t>
            </a:r>
            <a:r>
              <a:rPr lang="en-US" altLang="zh-CN" dirty="0" smtClean="0">
                <a:effectLst/>
              </a:rPr>
              <a:t>Linux </a:t>
            </a:r>
            <a:r>
              <a:rPr lang="zh-CN" altLang="en-US" dirty="0" smtClean="0">
                <a:effectLst/>
              </a:rPr>
              <a:t>內核管理對應的網路設備。</a:t>
            </a:r>
            <a:endParaRPr lang="en-US" altLang="zh-TW" dirty="0" smtClean="0">
              <a:effectLst/>
            </a:endParaRPr>
          </a:p>
          <a:p>
            <a:r>
              <a:rPr lang="en-US" altLang="zh-TW" dirty="0" smtClean="0">
                <a:effectLst/>
              </a:rPr>
              <a:t>1. enp1s0</a:t>
            </a:r>
            <a:r>
              <a:rPr lang="zh-TW" altLang="en-US" dirty="0" smtClean="0">
                <a:effectLst/>
              </a:rPr>
              <a:t>指定需配置網路介面的名稱。</a:t>
            </a:r>
          </a:p>
          <a:p>
            <a:r>
              <a:rPr lang="en-US" altLang="zh-TW" dirty="0" smtClean="0">
                <a:effectLst/>
              </a:rPr>
              <a:t>2. dhcp4 </a:t>
            </a:r>
            <a:r>
              <a:rPr lang="zh-TW" altLang="en-US" dirty="0" smtClean="0">
                <a:effectLst/>
              </a:rPr>
              <a:t>是否打開 </a:t>
            </a:r>
            <a:r>
              <a:rPr lang="en-US" altLang="zh-TW" dirty="0" smtClean="0">
                <a:effectLst/>
              </a:rPr>
              <a:t>IPv4 </a:t>
            </a:r>
            <a:r>
              <a:rPr lang="zh-TW" altLang="en-US" dirty="0" smtClean="0">
                <a:effectLst/>
              </a:rPr>
              <a:t>的 </a:t>
            </a:r>
            <a:r>
              <a:rPr lang="en-US" altLang="zh-TW" dirty="0" err="1" smtClean="0">
                <a:effectLst/>
              </a:rPr>
              <a:t>dhcp</a:t>
            </a:r>
            <a:r>
              <a:rPr lang="zh-TW" altLang="en-US" dirty="0" smtClean="0">
                <a:effectLst/>
              </a:rPr>
              <a:t>。</a:t>
            </a:r>
          </a:p>
          <a:p>
            <a:r>
              <a:rPr lang="en-US" altLang="zh-TW" dirty="0" smtClean="0">
                <a:effectLst/>
              </a:rPr>
              <a:t>3. dhcp6 </a:t>
            </a:r>
            <a:r>
              <a:rPr lang="zh-TW" altLang="en-US" dirty="0" smtClean="0">
                <a:effectLst/>
              </a:rPr>
              <a:t>是否打開 </a:t>
            </a:r>
            <a:r>
              <a:rPr lang="en-US" altLang="zh-TW" dirty="0" smtClean="0">
                <a:effectLst/>
              </a:rPr>
              <a:t>IPv6 </a:t>
            </a:r>
            <a:r>
              <a:rPr lang="zh-TW" altLang="en-US" dirty="0" smtClean="0">
                <a:effectLst/>
              </a:rPr>
              <a:t>的 </a:t>
            </a:r>
            <a:r>
              <a:rPr lang="en-US" altLang="zh-TW" dirty="0" err="1" smtClean="0">
                <a:effectLst/>
              </a:rPr>
              <a:t>dhcp</a:t>
            </a:r>
            <a:r>
              <a:rPr lang="zh-TW" altLang="en-US" dirty="0" smtClean="0">
                <a:effectLst/>
              </a:rPr>
              <a:t>。</a:t>
            </a:r>
            <a:br>
              <a:rPr lang="zh-TW" altLang="en-US" dirty="0" smtClean="0">
                <a:effectLst/>
              </a:rPr>
            </a:br>
            <a:r>
              <a:rPr lang="en-US" altLang="zh-TW" dirty="0" smtClean="0">
                <a:effectLst/>
              </a:rPr>
              <a:t>4. addresses </a:t>
            </a:r>
            <a:r>
              <a:rPr lang="zh-TW" altLang="en-US" dirty="0" smtClean="0">
                <a:effectLst/>
              </a:rPr>
              <a:t>定義網路介面的靜態 </a:t>
            </a:r>
            <a:r>
              <a:rPr lang="en-US" altLang="zh-TW" dirty="0" smtClean="0">
                <a:effectLst/>
              </a:rPr>
              <a:t>IP </a:t>
            </a:r>
            <a:r>
              <a:rPr lang="zh-TW" altLang="en-US" dirty="0" smtClean="0">
                <a:effectLst/>
              </a:rPr>
              <a:t>地址。</a:t>
            </a:r>
            <a:br>
              <a:rPr lang="zh-TW" altLang="en-US" dirty="0" smtClean="0">
                <a:effectLst/>
              </a:rPr>
            </a:br>
            <a:r>
              <a:rPr lang="en-US" altLang="zh-TW" dirty="0" smtClean="0">
                <a:effectLst/>
              </a:rPr>
              <a:t>5. gateway4 </a:t>
            </a:r>
            <a:r>
              <a:rPr lang="zh-TW" altLang="en-US" dirty="0" smtClean="0">
                <a:effectLst/>
              </a:rPr>
              <a:t>指定預設閘道器的 </a:t>
            </a:r>
            <a:r>
              <a:rPr lang="en-US" altLang="zh-TW" dirty="0" smtClean="0">
                <a:effectLst/>
              </a:rPr>
              <a:t>IPv4 </a:t>
            </a:r>
            <a:r>
              <a:rPr lang="zh-TW" altLang="en-US" dirty="0" smtClean="0">
                <a:effectLst/>
              </a:rPr>
              <a:t>地址。</a:t>
            </a:r>
            <a:br>
              <a:rPr lang="zh-TW" altLang="en-US" dirty="0" smtClean="0">
                <a:effectLst/>
              </a:rPr>
            </a:br>
            <a:r>
              <a:rPr lang="en-US" altLang="zh-TW" dirty="0" smtClean="0">
                <a:effectLst/>
              </a:rPr>
              <a:t>6. </a:t>
            </a:r>
            <a:r>
              <a:rPr lang="en-US" altLang="zh-TW" dirty="0" err="1" smtClean="0">
                <a:effectLst/>
              </a:rPr>
              <a:t>nameservers</a:t>
            </a:r>
            <a:r>
              <a:rPr lang="en-US" altLang="zh-TW" dirty="0" smtClean="0">
                <a:effectLst/>
              </a:rPr>
              <a:t> </a:t>
            </a:r>
            <a:r>
              <a:rPr lang="zh-TW" altLang="en-US" dirty="0" smtClean="0">
                <a:effectLst/>
              </a:rPr>
              <a:t>指定功能變數名稱伺服器的 </a:t>
            </a:r>
            <a:r>
              <a:rPr lang="en-US" altLang="zh-TW" dirty="0" smtClean="0">
                <a:effectLst/>
              </a:rPr>
              <a:t>IP </a:t>
            </a:r>
            <a:r>
              <a:rPr lang="zh-TW" altLang="en-US" dirty="0" smtClean="0">
                <a:effectLst/>
              </a:rPr>
              <a:t>地址。</a:t>
            </a:r>
            <a:br>
              <a:rPr lang="zh-TW" altLang="en-US" dirty="0" smtClean="0">
                <a:effectLst/>
              </a:rPr>
            </a:br>
            <a:endParaRPr lang="en-US" altLang="zh-TW" dirty="0" smtClean="0">
              <a:hlinkClick r:id="rId3"/>
            </a:endParaRPr>
          </a:p>
          <a:p>
            <a:r>
              <a:rPr lang="en-US" altLang="zh-TW" dirty="0" smtClean="0">
                <a:hlinkClick r:id="rId4"/>
              </a:rPr>
              <a:t>https://www.hi-linux.com/posts/49513.html</a:t>
            </a:r>
            <a:endParaRPr lang="en-US" altLang="zh-TW" dirty="0" smtClean="0">
              <a:hlinkClick r:id="rId3"/>
            </a:endParaRPr>
          </a:p>
          <a:p>
            <a:r>
              <a:rPr lang="en-US" altLang="zh-TW" dirty="0" smtClean="0">
                <a:hlinkClick r:id="rId3"/>
              </a:rPr>
              <a:t>========================================</a:t>
            </a:r>
          </a:p>
          <a:p>
            <a:r>
              <a:rPr lang="en-US" altLang="zh-TW" dirty="0" smtClean="0">
                <a:hlinkClick r:id="rId3"/>
              </a:rPr>
              <a:t>renderer</a:t>
            </a:r>
          </a:p>
          <a:p>
            <a:r>
              <a:rPr lang="en-US" altLang="zh-TW" dirty="0" err="1" smtClean="0">
                <a:hlinkClick r:id="rId3"/>
              </a:rPr>
              <a:t>Netplan</a:t>
            </a:r>
            <a:r>
              <a:rPr lang="en-US" altLang="zh-TW" dirty="0" smtClean="0">
                <a:hlinkClick r:id="rId3"/>
              </a:rPr>
              <a:t> supports both </a:t>
            </a:r>
            <a:r>
              <a:rPr lang="en-US" altLang="zh-TW" dirty="0" err="1" smtClean="0">
                <a:hlinkClick r:id="rId3"/>
              </a:rPr>
              <a:t>networkd</a:t>
            </a:r>
            <a:r>
              <a:rPr lang="en-US" altLang="zh-TW" dirty="0" smtClean="0">
                <a:hlinkClick r:id="rId3"/>
              </a:rPr>
              <a:t> and Network Manager as </a:t>
            </a:r>
            <a:r>
              <a:rPr lang="en-US" altLang="zh-TW" dirty="0" err="1" smtClean="0">
                <a:hlinkClick r:id="rId3"/>
              </a:rPr>
              <a:t>backends</a:t>
            </a:r>
            <a:r>
              <a:rPr lang="en-US" altLang="zh-TW" dirty="0" smtClean="0">
                <a:hlinkClick r:id="rId3"/>
              </a:rPr>
              <a:t>. You can specify which network backend should be used to configure particular devices by using the renderer key. You can also delegate all configuration of the network to Network Manager itself by specifying only the renderer key:</a:t>
            </a:r>
          </a:p>
          <a:p>
            <a:r>
              <a:rPr lang="zh-TW" altLang="en-US" dirty="0" smtClean="0">
                <a:hlinkClick r:id="rId3"/>
              </a:rPr>
              <a:t>使用網絡管理器作為渲染器</a:t>
            </a:r>
          </a:p>
          <a:p>
            <a:r>
              <a:rPr lang="en-US" altLang="zh-TW" dirty="0" err="1" smtClean="0">
                <a:hlinkClick r:id="rId3"/>
              </a:rPr>
              <a:t>Netplan</a:t>
            </a:r>
            <a:r>
              <a:rPr lang="zh-TW" altLang="en-US" dirty="0" smtClean="0">
                <a:hlinkClick r:id="rId3"/>
              </a:rPr>
              <a:t>同時支持聯網和網絡管理器作為後端。您可以使用</a:t>
            </a:r>
            <a:r>
              <a:rPr lang="en-US" altLang="zh-TW" dirty="0" smtClean="0">
                <a:hlinkClick r:id="rId3"/>
              </a:rPr>
              <a:t>renderer</a:t>
            </a:r>
            <a:r>
              <a:rPr lang="zh-TW" altLang="en-US" dirty="0" smtClean="0">
                <a:hlinkClick r:id="rId3"/>
              </a:rPr>
              <a:t>鍵指定應使用哪個網絡後端來配置特定設備。您還可以通過僅指定</a:t>
            </a:r>
            <a:r>
              <a:rPr lang="en-US" altLang="zh-TW" dirty="0" smtClean="0">
                <a:hlinkClick r:id="rId3"/>
              </a:rPr>
              <a:t>renderer</a:t>
            </a:r>
            <a:r>
              <a:rPr lang="zh-TW" altLang="en-US" dirty="0" smtClean="0">
                <a:hlinkClick r:id="rId3"/>
              </a:rPr>
              <a:t>密鑰將網絡的所有配置委派給網絡管理器本身：</a:t>
            </a:r>
          </a:p>
          <a:p>
            <a:r>
              <a:rPr lang="en-US" altLang="zh-TW" dirty="0" smtClean="0">
                <a:hlinkClick r:id="rId3"/>
              </a:rPr>
              <a:t>network:</a:t>
            </a:r>
          </a:p>
          <a:p>
            <a:r>
              <a:rPr lang="en-US" altLang="zh-TW" dirty="0" smtClean="0">
                <a:hlinkClick r:id="rId3"/>
              </a:rPr>
              <a:t>  version: 2</a:t>
            </a:r>
          </a:p>
          <a:p>
            <a:r>
              <a:rPr lang="en-US" altLang="zh-TW" dirty="0" smtClean="0">
                <a:hlinkClick r:id="rId3"/>
              </a:rPr>
              <a:t>  renderer: </a:t>
            </a:r>
            <a:r>
              <a:rPr lang="en-US" altLang="zh-TW" dirty="0" err="1" smtClean="0">
                <a:hlinkClick r:id="rId3"/>
              </a:rPr>
              <a:t>NetworkManager</a:t>
            </a:r>
            <a:endParaRPr lang="en-US" altLang="zh-TW" dirty="0" smtClean="0">
              <a:hlinkClick r:id="rId3"/>
            </a:endParaRPr>
          </a:p>
          <a:p>
            <a:endParaRPr lang="en-US" altLang="zh-TW" dirty="0" smtClean="0">
              <a:hlinkClick r:id="rId3"/>
            </a:endParaRPr>
          </a:p>
          <a:p>
            <a:r>
              <a:rPr lang="zh-TW" altLang="en-US" dirty="0" smtClean="0">
                <a:hlinkClick r:id="rId3"/>
              </a:rPr>
              <a:t>在英语 词典里</a:t>
            </a:r>
            <a:r>
              <a:rPr lang="en-US" altLang="zh-TW" dirty="0" smtClean="0">
                <a:hlinkClick r:id="rId3"/>
              </a:rPr>
              <a:t>renderer</a:t>
            </a:r>
            <a:r>
              <a:rPr lang="zh-TW" altLang="en-US" dirty="0" smtClean="0">
                <a:hlinkClick r:id="rId3"/>
              </a:rPr>
              <a:t>的定义</a:t>
            </a:r>
          </a:p>
          <a:p>
            <a:r>
              <a:rPr lang="zh-TW" altLang="en-US" dirty="0" smtClean="0">
                <a:hlinkClick r:id="rId3"/>
              </a:rPr>
              <a:t>字典中渲染器的定义是一种使用颜色和阴影使数字图像看起来三维和实体的程序。 渲染器的其他定义是在渲染工厂中拥有或工作的人员。</a:t>
            </a:r>
            <a:endParaRPr lang="en-US" altLang="zh-TW" dirty="0" smtClean="0">
              <a:hlinkClick r:id="rId3"/>
            </a:endParaRPr>
          </a:p>
          <a:p>
            <a:r>
              <a:rPr lang="en-US" altLang="zh-TW" dirty="0" smtClean="0">
                <a:hlinkClick r:id="rId3"/>
              </a:rPr>
              <a:t>http://manpages.ubuntu.com/manpages/bionic/man5/systemd.network.5.html</a:t>
            </a:r>
            <a:endParaRPr lang="en-US" altLang="zh-TW" dirty="0" smtClean="0"/>
          </a:p>
          <a:p>
            <a:endParaRPr lang="en-US" altLang="zh-TW" dirty="0" smtClean="0"/>
          </a:p>
          <a:p>
            <a:r>
              <a:rPr lang="en-US" altLang="zh-TW" dirty="0" smtClean="0"/>
              <a:t>http://manpages.ubuntu.com/manpages/bionic/man5/systemd.network.5.html</a:t>
            </a:r>
          </a:p>
          <a:p>
            <a:r>
              <a:rPr lang="en-US" altLang="zh-TW" dirty="0" smtClean="0"/>
              <a:t> </a:t>
            </a:r>
            <a:r>
              <a:rPr lang="en-US" altLang="zh-TW" dirty="0" err="1" smtClean="0"/>
              <a:t>systemd.network</a:t>
            </a:r>
            <a:r>
              <a:rPr lang="en-US" altLang="zh-TW" dirty="0" smtClean="0"/>
              <a:t> - Network configuration</a:t>
            </a:r>
          </a:p>
          <a:p>
            <a:endParaRPr lang="en-US" altLang="zh-TW" dirty="0" smtClean="0"/>
          </a:p>
          <a:p>
            <a:r>
              <a:rPr lang="en-US" altLang="zh-TW" dirty="0" smtClean="0"/>
              <a:t>[NETWORK] SECTION OPTIONS</a:t>
            </a:r>
          </a:p>
          <a:p>
            <a:r>
              <a:rPr lang="en-US" altLang="zh-TW" dirty="0" smtClean="0"/>
              <a:t>       The "[Network]" section accepts the following keys:</a:t>
            </a:r>
          </a:p>
          <a:p>
            <a:endParaRPr lang="en-US" altLang="zh-TW" dirty="0" smtClean="0"/>
          </a:p>
          <a:p>
            <a:r>
              <a:rPr lang="en-US" altLang="zh-TW" dirty="0" smtClean="0"/>
              <a:t>       Description=</a:t>
            </a:r>
          </a:p>
          <a:p>
            <a:r>
              <a:rPr lang="en-US" altLang="zh-TW" dirty="0" smtClean="0"/>
              <a:t>           A description of the device. This is only used for presentation purposes.</a:t>
            </a:r>
          </a:p>
          <a:p>
            <a:endParaRPr lang="en-US" altLang="zh-TW" dirty="0" smtClean="0"/>
          </a:p>
          <a:p>
            <a:r>
              <a:rPr lang="en-US" altLang="zh-TW" dirty="0" smtClean="0"/>
              <a:t>       DHCP=</a:t>
            </a:r>
          </a:p>
          <a:p>
            <a:r>
              <a:rPr lang="en-US" altLang="zh-TW" dirty="0" smtClean="0"/>
              <a:t>           Enables DHCPv4 and/or DHCPv6 client support. Accepts "yes", "no", "ipv4", or "ipv6".</a:t>
            </a:r>
          </a:p>
          <a:p>
            <a:r>
              <a:rPr lang="en-US" altLang="zh-TW" dirty="0" smtClean="0"/>
              <a:t>           Defaults to "no".</a:t>
            </a:r>
          </a:p>
          <a:p>
            <a:endParaRPr lang="en-US" altLang="zh-TW" dirty="0" smtClean="0"/>
          </a:p>
          <a:p>
            <a:r>
              <a:rPr lang="en-US" altLang="zh-TW" dirty="0" smtClean="0"/>
              <a:t>           Note that DHCPv6 will by default be triggered by Router Advertisement, if that is</a:t>
            </a:r>
          </a:p>
          <a:p>
            <a:r>
              <a:rPr lang="en-US" altLang="zh-TW" dirty="0" smtClean="0"/>
              <a:t>           enabled, regardless of this parameter. By enabling DHCPv6 support explicitly, the</a:t>
            </a:r>
          </a:p>
          <a:p>
            <a:r>
              <a:rPr lang="en-US" altLang="zh-TW" dirty="0" smtClean="0"/>
              <a:t>           DHCPv6 client will be started regardless of the presence of routers on the link, or</a:t>
            </a:r>
          </a:p>
          <a:p>
            <a:r>
              <a:rPr lang="en-US" altLang="zh-TW" dirty="0" smtClean="0"/>
              <a:t>           what flags the routers pass. See "IPv6AcceptRA=".</a:t>
            </a:r>
          </a:p>
          <a:p>
            <a:endParaRPr lang="en-US" altLang="zh-TW" dirty="0" smtClean="0"/>
          </a:p>
          <a:p>
            <a:r>
              <a:rPr lang="en-US" altLang="zh-TW" dirty="0" smtClean="0"/>
              <a:t>           Furthermore, note that by default the domain name specified through DHCP, on Ubuntu,</a:t>
            </a:r>
          </a:p>
          <a:p>
            <a:r>
              <a:rPr lang="en-US" altLang="zh-TW" dirty="0" smtClean="0"/>
              <a:t>           are used for name resolution. See option </a:t>
            </a:r>
            <a:r>
              <a:rPr lang="en-US" altLang="zh-TW" dirty="0" err="1" smtClean="0"/>
              <a:t>UseDomains</a:t>
            </a:r>
            <a:r>
              <a:rPr lang="en-US" altLang="zh-TW" dirty="0" smtClean="0"/>
              <a:t>= below.</a:t>
            </a:r>
          </a:p>
          <a:p>
            <a:endParaRPr lang="en-US" altLang="zh-TW" dirty="0" smtClean="0"/>
          </a:p>
          <a:p>
            <a:r>
              <a:rPr lang="en-US" altLang="zh-TW" dirty="0" smtClean="0"/>
              <a:t>           See the "[DHCP]" section below for further configuration options for the DHCP client</a:t>
            </a:r>
          </a:p>
          <a:p>
            <a:r>
              <a:rPr lang="en-US" altLang="zh-TW" dirty="0" smtClean="0"/>
              <a:t>           support.</a:t>
            </a:r>
          </a:p>
          <a:p>
            <a:endParaRPr lang="en-US" altLang="zh-TW" dirty="0" smtClean="0"/>
          </a:p>
          <a:p>
            <a:endParaRPr lang="en-US" altLang="zh-TW" dirty="0" smtClean="0"/>
          </a:p>
          <a:p>
            <a:r>
              <a:rPr lang="en-US" altLang="zh-TW" dirty="0" smtClean="0"/>
              <a:t>    Address=</a:t>
            </a:r>
          </a:p>
          <a:p>
            <a:r>
              <a:rPr lang="en-US" altLang="zh-TW" dirty="0" smtClean="0"/>
              <a:t>           A static IPv4 or IPv6 address and its prefix length, separated by a "/" character.</a:t>
            </a:r>
          </a:p>
          <a:p>
            <a:r>
              <a:rPr lang="en-US" altLang="zh-TW" dirty="0" smtClean="0"/>
              <a:t>           Specify this key more than once to configure several addresses. The format of the</a:t>
            </a:r>
          </a:p>
          <a:p>
            <a:r>
              <a:rPr lang="en-US" altLang="zh-TW" dirty="0" smtClean="0"/>
              <a:t>           address must be as described in </a:t>
            </a:r>
            <a:r>
              <a:rPr lang="en-US" altLang="zh-TW" dirty="0" err="1" smtClean="0"/>
              <a:t>inet_pton</a:t>
            </a:r>
            <a:r>
              <a:rPr lang="en-US" altLang="zh-TW" dirty="0" smtClean="0"/>
              <a:t>(3). This is a short-hand for an [Address]</a:t>
            </a:r>
          </a:p>
          <a:p>
            <a:r>
              <a:rPr lang="en-US" altLang="zh-TW" dirty="0" smtClean="0"/>
              <a:t>           section only containing an Address key (see below). This option may be specified more</a:t>
            </a:r>
          </a:p>
          <a:p>
            <a:r>
              <a:rPr lang="en-US" altLang="zh-TW" dirty="0" smtClean="0"/>
              <a:t>           than once.</a:t>
            </a:r>
          </a:p>
          <a:p>
            <a:endParaRPr lang="en-US" altLang="zh-TW" dirty="0" smtClean="0"/>
          </a:p>
          <a:p>
            <a:r>
              <a:rPr lang="en-US" altLang="zh-TW" dirty="0" smtClean="0"/>
              <a:t>           If the specified address is 0.0.0.0 (for IPv4) or [::] (for IPv6), a new address range</a:t>
            </a:r>
          </a:p>
          <a:p>
            <a:r>
              <a:rPr lang="en-US" altLang="zh-TW" dirty="0" smtClean="0"/>
              <a:t>           of the requested size is automatically allocated from a system-wide pool of unused</a:t>
            </a:r>
          </a:p>
          <a:p>
            <a:r>
              <a:rPr lang="en-US" altLang="zh-TW" dirty="0" smtClean="0"/>
              <a:t>           ranges. The allocated range is checked against all current network interfaces and all</a:t>
            </a:r>
          </a:p>
          <a:p>
            <a:r>
              <a:rPr lang="en-US" altLang="zh-TW" dirty="0" smtClean="0"/>
              <a:t>           known network configuration files to avoid address range conflicts. The default</a:t>
            </a:r>
          </a:p>
          <a:p>
            <a:r>
              <a:rPr lang="en-US" altLang="zh-TW" dirty="0" smtClean="0"/>
              <a:t>           system-wide pool consists of 192.168.0.0/16, 172.16.0.0/12 and 10.0.0.0/8 for IPv4,</a:t>
            </a:r>
          </a:p>
          <a:p>
            <a:r>
              <a:rPr lang="en-US" altLang="zh-TW" dirty="0" smtClean="0"/>
              <a:t>           and fc00::/7 for IPv6. This functionality is useful to manage a large number of</a:t>
            </a:r>
          </a:p>
          <a:p>
            <a:r>
              <a:rPr lang="en-US" altLang="zh-TW" dirty="0" smtClean="0"/>
              <a:t>           dynamically created network interfaces with the same network configuration and</a:t>
            </a:r>
          </a:p>
          <a:p>
            <a:r>
              <a:rPr lang="en-US" altLang="zh-TW" dirty="0" smtClean="0"/>
              <a:t>           automatic address range assignment.</a:t>
            </a:r>
          </a:p>
          <a:p>
            <a:endParaRPr lang="en-US" altLang="zh-TW" dirty="0" smtClean="0"/>
          </a:p>
          <a:p>
            <a:r>
              <a:rPr lang="en-US" altLang="zh-TW" dirty="0" smtClean="0"/>
              <a:t>       Gateway=</a:t>
            </a:r>
          </a:p>
          <a:p>
            <a:r>
              <a:rPr lang="en-US" altLang="zh-TW" dirty="0" smtClean="0"/>
              <a:t>           The gateway address, which must be in the format described in </a:t>
            </a:r>
            <a:r>
              <a:rPr lang="en-US" altLang="zh-TW" dirty="0" err="1" smtClean="0"/>
              <a:t>inet_pton</a:t>
            </a:r>
            <a:r>
              <a:rPr lang="en-US" altLang="zh-TW" dirty="0" smtClean="0"/>
              <a:t>(3). This is a</a:t>
            </a:r>
          </a:p>
          <a:p>
            <a:r>
              <a:rPr lang="en-US" altLang="zh-TW" dirty="0" smtClean="0"/>
              <a:t>           short-hand for a [Route] section only containing a Gateway key. This option may be</a:t>
            </a:r>
          </a:p>
          <a:p>
            <a:r>
              <a:rPr lang="en-US" altLang="zh-TW" dirty="0" smtClean="0"/>
              <a:t>           specified more than once.</a:t>
            </a:r>
          </a:p>
          <a:p>
            <a:endParaRPr lang="en-US" altLang="zh-TW" dirty="0" smtClean="0"/>
          </a:p>
          <a:p>
            <a:r>
              <a:rPr lang="en-US" altLang="zh-TW" dirty="0" smtClean="0"/>
              <a:t>       DNS=</a:t>
            </a:r>
          </a:p>
          <a:p>
            <a:r>
              <a:rPr lang="en-US" altLang="zh-TW" dirty="0" smtClean="0"/>
              <a:t>           A DNS server address, which must be in the format described in </a:t>
            </a:r>
            <a:r>
              <a:rPr lang="en-US" altLang="zh-TW" dirty="0" err="1" smtClean="0"/>
              <a:t>inet_pton</a:t>
            </a:r>
            <a:r>
              <a:rPr lang="en-US" altLang="zh-TW" dirty="0" smtClean="0"/>
              <a:t>(3). This</a:t>
            </a:r>
          </a:p>
          <a:p>
            <a:r>
              <a:rPr lang="en-US" altLang="zh-TW" dirty="0" smtClean="0"/>
              <a:t>           option may be specified more than once. This setting is read by </a:t>
            </a:r>
            <a:r>
              <a:rPr lang="en-US" altLang="zh-TW" dirty="0" err="1" smtClean="0"/>
              <a:t>systemd</a:t>
            </a:r>
            <a:r>
              <a:rPr lang="en-US" altLang="zh-TW" dirty="0" smtClean="0"/>
              <a:t>-</a:t>
            </a:r>
          </a:p>
          <a:p>
            <a:r>
              <a:rPr lang="en-US" altLang="zh-TW" dirty="0" smtClean="0"/>
              <a:t>           </a:t>
            </a:r>
            <a:r>
              <a:rPr lang="en-US" altLang="zh-TW" dirty="0" err="1" smtClean="0"/>
              <a:t>resolved.service</a:t>
            </a:r>
            <a:r>
              <a:rPr lang="en-US" altLang="zh-TW" dirty="0" smtClean="0"/>
              <a:t>(8).</a:t>
            </a:r>
          </a:p>
          <a:p>
            <a:endParaRPr lang="en-US" altLang="zh-TW" dirty="0" smtClean="0"/>
          </a:p>
          <a:p>
            <a:endParaRPr lang="zh-TW" altLang="en-US" dirty="0" smtClean="0"/>
          </a:p>
          <a:p>
            <a:endParaRPr lang="zh-TW" altLang="en-US" dirty="0" smtClean="0"/>
          </a:p>
          <a:p>
            <a:r>
              <a:rPr lang="en-US" altLang="zh-TW" dirty="0" smtClean="0"/>
              <a:t>[</a:t>
            </a:r>
            <a:r>
              <a:rPr lang="zh-TW" altLang="en-US" dirty="0" smtClean="0"/>
              <a:t>網絡</a:t>
            </a:r>
            <a:r>
              <a:rPr lang="en-US" altLang="zh-TW" dirty="0" smtClean="0"/>
              <a:t>] </a:t>
            </a:r>
            <a:r>
              <a:rPr lang="zh-TW" altLang="en-US" dirty="0" smtClean="0"/>
              <a:t>部分 選項</a:t>
            </a:r>
          </a:p>
          <a:p>
            <a:r>
              <a:rPr lang="zh-TW" altLang="en-US" dirty="0" smtClean="0"/>
              <a:t>       “ </a:t>
            </a:r>
            <a:r>
              <a:rPr lang="en-US" altLang="zh-TW" dirty="0" smtClean="0"/>
              <a:t>[</a:t>
            </a:r>
            <a:r>
              <a:rPr lang="zh-TW" altLang="en-US" dirty="0" smtClean="0"/>
              <a:t>網絡</a:t>
            </a:r>
            <a:r>
              <a:rPr lang="en-US" altLang="zh-TW" dirty="0" smtClean="0"/>
              <a:t>]”</a:t>
            </a:r>
            <a:r>
              <a:rPr lang="zh-TW" altLang="en-US" dirty="0" smtClean="0"/>
              <a:t>部分接受以下鍵：</a:t>
            </a:r>
          </a:p>
          <a:p>
            <a:endParaRPr lang="zh-TW" altLang="en-US" dirty="0" smtClean="0"/>
          </a:p>
          <a:p>
            <a:r>
              <a:rPr lang="zh-TW" altLang="en-US" dirty="0" smtClean="0"/>
              <a:t>       說明</a:t>
            </a:r>
            <a:r>
              <a:rPr lang="en-US" altLang="zh-TW" dirty="0" smtClean="0"/>
              <a:t>=</a:t>
            </a:r>
          </a:p>
          <a:p>
            <a:r>
              <a:rPr lang="en-US" altLang="zh-TW" dirty="0" smtClean="0"/>
              <a:t>           </a:t>
            </a:r>
            <a:r>
              <a:rPr lang="zh-TW" altLang="en-US" dirty="0" smtClean="0"/>
              <a:t>設備說明。這僅用於演示目的。</a:t>
            </a:r>
          </a:p>
          <a:p>
            <a:endParaRPr lang="zh-TW" altLang="en-US" dirty="0" smtClean="0"/>
          </a:p>
          <a:p>
            <a:r>
              <a:rPr lang="zh-TW" altLang="en-US" dirty="0" smtClean="0"/>
              <a:t>       </a:t>
            </a:r>
            <a:r>
              <a:rPr lang="en-US" altLang="zh-TW" dirty="0" smtClean="0"/>
              <a:t>DHCP =</a:t>
            </a:r>
          </a:p>
          <a:p>
            <a:r>
              <a:rPr lang="en-US" altLang="zh-TW" dirty="0" smtClean="0"/>
              <a:t>           </a:t>
            </a:r>
            <a:r>
              <a:rPr lang="zh-TW" altLang="en-US" dirty="0" smtClean="0"/>
              <a:t>啟用</a:t>
            </a:r>
            <a:r>
              <a:rPr lang="en-US" altLang="zh-TW" dirty="0" smtClean="0"/>
              <a:t>DHCPv4</a:t>
            </a:r>
            <a:r>
              <a:rPr lang="zh-TW" altLang="en-US" dirty="0" smtClean="0"/>
              <a:t>和</a:t>
            </a:r>
            <a:r>
              <a:rPr lang="en-US" altLang="zh-TW" dirty="0" smtClean="0"/>
              <a:t>/</a:t>
            </a:r>
            <a:r>
              <a:rPr lang="zh-TW" altLang="en-US" dirty="0" smtClean="0"/>
              <a:t>或</a:t>
            </a:r>
            <a:r>
              <a:rPr lang="en-US" altLang="zh-TW" dirty="0" smtClean="0"/>
              <a:t>DHCPv6</a:t>
            </a:r>
            <a:r>
              <a:rPr lang="zh-TW" altLang="en-US" dirty="0" smtClean="0"/>
              <a:t>客戶端支持。接受“是”，“否”，“ </a:t>
            </a:r>
            <a:r>
              <a:rPr lang="en-US" altLang="zh-TW" dirty="0" smtClean="0"/>
              <a:t>ipv4”</a:t>
            </a:r>
            <a:r>
              <a:rPr lang="zh-TW" altLang="en-US" dirty="0" smtClean="0"/>
              <a:t>或“ </a:t>
            </a:r>
            <a:r>
              <a:rPr lang="en-US" altLang="zh-TW" dirty="0" smtClean="0"/>
              <a:t>ipv6”</a:t>
            </a:r>
            <a:r>
              <a:rPr lang="zh-TW" altLang="en-US" dirty="0" smtClean="0"/>
              <a:t>。</a:t>
            </a:r>
          </a:p>
          <a:p>
            <a:r>
              <a:rPr lang="zh-TW" altLang="en-US" dirty="0" smtClean="0"/>
              <a:t>           默認為“否”。</a:t>
            </a:r>
          </a:p>
          <a:p>
            <a:endParaRPr lang="zh-TW" altLang="en-US" dirty="0" smtClean="0"/>
          </a:p>
          <a:p>
            <a:r>
              <a:rPr lang="zh-TW" altLang="en-US" dirty="0" smtClean="0"/>
              <a:t>           請注意，默認情況下，</a:t>
            </a:r>
            <a:r>
              <a:rPr lang="en-US" altLang="zh-TW" dirty="0" smtClean="0"/>
              <a:t>DHCPv6</a:t>
            </a:r>
            <a:r>
              <a:rPr lang="zh-TW" altLang="en-US" dirty="0" smtClean="0"/>
              <a:t>將由路由器公告觸發。</a:t>
            </a:r>
          </a:p>
          <a:p>
            <a:r>
              <a:rPr lang="zh-TW" altLang="en-US" dirty="0" smtClean="0"/>
              <a:t>           啟用，無論此參數如何。通過顯式啟用</a:t>
            </a:r>
            <a:r>
              <a:rPr lang="en-US" altLang="zh-TW" dirty="0" smtClean="0"/>
              <a:t>DHCPv6</a:t>
            </a:r>
            <a:r>
              <a:rPr lang="zh-TW" altLang="en-US" dirty="0" smtClean="0"/>
              <a:t>支持，</a:t>
            </a:r>
          </a:p>
          <a:p>
            <a:r>
              <a:rPr lang="zh-TW" altLang="en-US" dirty="0" smtClean="0"/>
              <a:t>           無論鏈路上是否存在路由器，都會啟動</a:t>
            </a:r>
            <a:r>
              <a:rPr lang="en-US" altLang="zh-TW" dirty="0" smtClean="0"/>
              <a:t>DHCPv6</a:t>
            </a:r>
            <a:r>
              <a:rPr lang="zh-TW" altLang="en-US" dirty="0" smtClean="0"/>
              <a:t>客戶端，或者</a:t>
            </a:r>
          </a:p>
          <a:p>
            <a:r>
              <a:rPr lang="zh-TW" altLang="en-US" dirty="0" smtClean="0"/>
              <a:t>           路由器通過什麼標誌。請參閱“ </a:t>
            </a:r>
            <a:r>
              <a:rPr lang="en-US" altLang="zh-TW" dirty="0" smtClean="0"/>
              <a:t>IPv6AcceptRA =“</a:t>
            </a:r>
            <a:r>
              <a:rPr lang="zh-TW" altLang="en-US" dirty="0" smtClean="0"/>
              <a:t>。</a:t>
            </a:r>
          </a:p>
          <a:p>
            <a:endParaRPr lang="zh-TW" altLang="en-US" dirty="0" smtClean="0"/>
          </a:p>
          <a:p>
            <a:r>
              <a:rPr lang="zh-TW" altLang="en-US" dirty="0" smtClean="0"/>
              <a:t>           此外，請注意，默認情況下，在</a:t>
            </a:r>
            <a:r>
              <a:rPr lang="en-US" altLang="zh-TW" dirty="0" smtClean="0"/>
              <a:t>Ubuntu</a:t>
            </a:r>
            <a:r>
              <a:rPr lang="zh-TW" altLang="en-US" dirty="0" smtClean="0"/>
              <a:t>上通過</a:t>
            </a:r>
            <a:r>
              <a:rPr lang="en-US" altLang="zh-TW" dirty="0" smtClean="0"/>
              <a:t>DHCP</a:t>
            </a:r>
            <a:r>
              <a:rPr lang="zh-TW" altLang="en-US" dirty="0" smtClean="0"/>
              <a:t>指定的域名，</a:t>
            </a:r>
          </a:p>
          <a:p>
            <a:r>
              <a:rPr lang="zh-TW" altLang="en-US" dirty="0" smtClean="0"/>
              <a:t>           用於名稱解析。請參閱下面的選項</a:t>
            </a:r>
            <a:r>
              <a:rPr lang="en-US" altLang="zh-TW" dirty="0" err="1" smtClean="0"/>
              <a:t>UseDomains</a:t>
            </a:r>
            <a:r>
              <a:rPr lang="en-US" altLang="zh-TW" dirty="0" smtClean="0"/>
              <a:t> =</a:t>
            </a:r>
            <a:r>
              <a:rPr lang="zh-TW" altLang="en-US" dirty="0" smtClean="0"/>
              <a:t>。</a:t>
            </a:r>
          </a:p>
          <a:p>
            <a:endParaRPr lang="zh-TW" altLang="en-US" dirty="0" smtClean="0"/>
          </a:p>
          <a:p>
            <a:r>
              <a:rPr lang="zh-TW" altLang="en-US" dirty="0" smtClean="0"/>
              <a:t>           有關</a:t>
            </a:r>
            <a:r>
              <a:rPr lang="en-US" altLang="zh-TW" dirty="0" smtClean="0"/>
              <a:t>DHCP</a:t>
            </a:r>
            <a:r>
              <a:rPr lang="zh-TW" altLang="en-US" dirty="0" smtClean="0"/>
              <a:t>客戶端的更多配置選項，請參見下面的“ </a:t>
            </a:r>
            <a:r>
              <a:rPr lang="en-US" altLang="zh-TW" dirty="0" smtClean="0"/>
              <a:t>[DHCP]”</a:t>
            </a:r>
            <a:r>
              <a:rPr lang="zh-TW" altLang="en-US" dirty="0" smtClean="0"/>
              <a:t>部分。</a:t>
            </a:r>
          </a:p>
          <a:p>
            <a:r>
              <a:rPr lang="zh-TW" altLang="en-US" dirty="0" smtClean="0"/>
              <a:t>           支持。</a:t>
            </a:r>
          </a:p>
          <a:p>
            <a:r>
              <a:rPr lang="zh-TW" altLang="en-US" dirty="0" smtClean="0"/>
              <a:t>  </a:t>
            </a:r>
            <a:r>
              <a:rPr lang="en-US" altLang="zh-TW" dirty="0" smtClean="0"/>
              <a:t>DNS = </a:t>
            </a:r>
          </a:p>
          <a:p>
            <a:r>
              <a:rPr lang="en-US" altLang="zh-TW" dirty="0" smtClean="0"/>
              <a:t>           DNS</a:t>
            </a:r>
            <a:r>
              <a:rPr lang="zh-TW" altLang="en-US" dirty="0" smtClean="0"/>
              <a:t>服務器地址，必須採用</a:t>
            </a:r>
            <a:r>
              <a:rPr lang="en-US" altLang="zh-TW" dirty="0" err="1" smtClean="0"/>
              <a:t>inet_pton</a:t>
            </a:r>
            <a:r>
              <a:rPr lang="zh-TW" altLang="en-US" dirty="0" smtClean="0"/>
              <a:t>（</a:t>
            </a:r>
            <a:r>
              <a:rPr lang="en-US" altLang="zh-TW" dirty="0" smtClean="0"/>
              <a:t>3</a:t>
            </a:r>
            <a:r>
              <a:rPr lang="zh-TW" altLang="en-US" dirty="0" smtClean="0"/>
              <a:t>）中描述的格式。這個</a:t>
            </a:r>
          </a:p>
          <a:p>
            <a:r>
              <a:rPr lang="zh-TW" altLang="en-US" dirty="0" smtClean="0"/>
              <a:t>           選項可以多次指定。此設置由讀</a:t>
            </a:r>
            <a:r>
              <a:rPr lang="en-US" altLang="zh-TW" dirty="0" err="1" smtClean="0"/>
              <a:t>systemd</a:t>
            </a:r>
            <a:r>
              <a:rPr lang="en-US" altLang="zh-TW" dirty="0" smtClean="0"/>
              <a:t>- </a:t>
            </a:r>
          </a:p>
          <a:p>
            <a:r>
              <a:rPr lang="en-US" altLang="zh-TW" dirty="0" smtClean="0"/>
              <a:t>           </a:t>
            </a:r>
            <a:r>
              <a:rPr lang="en-US" altLang="zh-TW" dirty="0" err="1" smtClean="0"/>
              <a:t>resolved.service</a:t>
            </a:r>
            <a:r>
              <a:rPr lang="zh-TW" altLang="en-US" dirty="0" smtClean="0"/>
              <a:t>（</a:t>
            </a:r>
            <a:r>
              <a:rPr lang="en-US" altLang="zh-TW" dirty="0" smtClean="0"/>
              <a:t>8</a:t>
            </a:r>
            <a:r>
              <a:rPr lang="zh-TW" altLang="en-US" dirty="0" smtClean="0"/>
              <a:t>）。</a:t>
            </a:r>
          </a:p>
          <a:p>
            <a:endParaRPr lang="zh-TW" altLang="en-US" dirty="0" smtClean="0"/>
          </a:p>
          <a:p>
            <a:endParaRPr lang="zh-TW" altLang="en-US" dirty="0" smtClean="0"/>
          </a:p>
          <a:p>
            <a:endParaRPr lang="zh-TW" altLang="en-US" dirty="0" smtClean="0"/>
          </a:p>
          <a:p>
            <a:r>
              <a:rPr lang="zh-TW" altLang="en-US" dirty="0" smtClean="0"/>
              <a:t> </a:t>
            </a:r>
            <a:r>
              <a:rPr lang="en-US" altLang="zh-TW" dirty="0" err="1" smtClean="0"/>
              <a:t>IPForward</a:t>
            </a:r>
            <a:r>
              <a:rPr lang="en-US" altLang="zh-TW" dirty="0" smtClean="0"/>
              <a:t> =</a:t>
            </a:r>
          </a:p>
          <a:p>
            <a:r>
              <a:rPr lang="en-US" altLang="zh-TW" dirty="0" smtClean="0"/>
              <a:t>           </a:t>
            </a:r>
            <a:r>
              <a:rPr lang="zh-TW" altLang="en-US" dirty="0" smtClean="0"/>
              <a:t>配置系統的</a:t>
            </a:r>
            <a:r>
              <a:rPr lang="en-US" altLang="zh-TW" dirty="0" smtClean="0"/>
              <a:t>IP</a:t>
            </a:r>
            <a:r>
              <a:rPr lang="zh-TW" altLang="en-US" dirty="0" smtClean="0"/>
              <a:t>數據包轉發。如果啟用，則任何</a:t>
            </a:r>
          </a:p>
          <a:p>
            <a:r>
              <a:rPr lang="zh-TW" altLang="en-US" dirty="0" smtClean="0"/>
              <a:t>           網絡接口將根據路由轉發到任何其他接口</a:t>
            </a:r>
          </a:p>
          <a:p>
            <a:r>
              <a:rPr lang="zh-TW" altLang="en-US" dirty="0" smtClean="0"/>
              <a:t>           表。接受布爾參數或值“ </a:t>
            </a:r>
            <a:r>
              <a:rPr lang="en-US" altLang="zh-TW" dirty="0" smtClean="0"/>
              <a:t>ipv4”</a:t>
            </a:r>
            <a:r>
              <a:rPr lang="zh-TW" altLang="en-US" dirty="0" smtClean="0"/>
              <a:t>或“ </a:t>
            </a:r>
            <a:r>
              <a:rPr lang="en-US" altLang="zh-TW" dirty="0" smtClean="0"/>
              <a:t>ipv6”</a:t>
            </a:r>
            <a:r>
              <a:rPr lang="zh-TW" altLang="en-US" dirty="0" smtClean="0"/>
              <a:t>，僅</a:t>
            </a:r>
          </a:p>
          <a:p>
            <a:r>
              <a:rPr lang="zh-TW" altLang="en-US" dirty="0" smtClean="0"/>
              <a:t>           為指定的地址系列啟用</a:t>
            </a:r>
            <a:r>
              <a:rPr lang="en-US" altLang="zh-TW" dirty="0" smtClean="0"/>
              <a:t>IP</a:t>
            </a:r>
            <a:r>
              <a:rPr lang="zh-TW" altLang="en-US" dirty="0" smtClean="0"/>
              <a:t>數據包轉發。這控制了</a:t>
            </a:r>
          </a:p>
          <a:p>
            <a:r>
              <a:rPr lang="zh-TW" altLang="en-US" dirty="0" smtClean="0"/>
              <a:t>           網絡的</a:t>
            </a:r>
            <a:r>
              <a:rPr lang="en-US" altLang="zh-TW" dirty="0" smtClean="0"/>
              <a:t>net.ipv4.ip_forward</a:t>
            </a:r>
            <a:r>
              <a:rPr lang="zh-TW" altLang="en-US" dirty="0" smtClean="0"/>
              <a:t>和</a:t>
            </a:r>
            <a:r>
              <a:rPr lang="en-US" altLang="zh-TW" dirty="0" smtClean="0"/>
              <a:t>net.ipv6.conf.all.forwarding </a:t>
            </a:r>
            <a:r>
              <a:rPr lang="en-US" altLang="zh-TW" dirty="0" err="1" smtClean="0"/>
              <a:t>sysctl</a:t>
            </a:r>
            <a:r>
              <a:rPr lang="zh-TW" altLang="en-US" dirty="0" smtClean="0"/>
              <a:t>選項</a:t>
            </a:r>
          </a:p>
          <a:p>
            <a:r>
              <a:rPr lang="zh-TW" altLang="en-US" dirty="0" smtClean="0"/>
              <a:t>           界面（有關</a:t>
            </a:r>
            <a:r>
              <a:rPr lang="en-US" altLang="zh-TW" dirty="0" err="1" smtClean="0"/>
              <a:t>sysctl</a:t>
            </a:r>
            <a:r>
              <a:rPr lang="zh-TW" altLang="en-US" dirty="0" smtClean="0"/>
              <a:t>選項的詳細信息，請參見</a:t>
            </a:r>
            <a:r>
              <a:rPr lang="en-US" altLang="zh-TW" dirty="0" smtClean="0"/>
              <a:t>ip-sysctl.txt [5]</a:t>
            </a:r>
            <a:r>
              <a:rPr lang="zh-TW" altLang="en-US" dirty="0" smtClean="0"/>
              <a:t>）。默認為“否”。</a:t>
            </a:r>
          </a:p>
          <a:p>
            <a:endParaRPr lang="zh-TW" altLang="en-US" dirty="0" smtClean="0"/>
          </a:p>
          <a:p>
            <a:r>
              <a:rPr lang="zh-TW" altLang="en-US" dirty="0" smtClean="0"/>
              <a:t>           注意：此設置控制全局內核選項，並且僅以一種方式進行：</a:t>
            </a:r>
          </a:p>
          <a:p>
            <a:r>
              <a:rPr lang="zh-TW" altLang="en-US" dirty="0" smtClean="0"/>
              <a:t>           啟用了此設置的網絡已設置為全局設置。</a:t>
            </a:r>
          </a:p>
          <a:p>
            <a:r>
              <a:rPr lang="zh-TW" altLang="en-US" dirty="0" smtClean="0"/>
              <a:t>           但是，即使所有網絡都使用此設置，也永遠不會關閉它</a:t>
            </a:r>
          </a:p>
          <a:p>
            <a:r>
              <a:rPr lang="zh-TW" altLang="en-US" dirty="0" smtClean="0"/>
              <a:t>           啟用後將再次關閉。</a:t>
            </a:r>
          </a:p>
          <a:p>
            <a:endParaRPr lang="zh-TW" altLang="en-US" dirty="0" smtClean="0"/>
          </a:p>
          <a:p>
            <a:r>
              <a:rPr lang="zh-TW" altLang="en-US" dirty="0" smtClean="0"/>
              <a:t>           要僅在特定網絡接口之間允許</a:t>
            </a:r>
            <a:r>
              <a:rPr lang="en-US" altLang="zh-TW" dirty="0" smtClean="0"/>
              <a:t>IP</a:t>
            </a:r>
            <a:r>
              <a:rPr lang="zh-TW" altLang="en-US" dirty="0" smtClean="0"/>
              <a:t>數據包轉發，請使用防火牆。</a:t>
            </a:r>
          </a:p>
          <a:p>
            <a:endParaRPr lang="zh-TW" altLang="en-US" dirty="0" smtClean="0"/>
          </a:p>
          <a:p>
            <a:endParaRPr lang="zh-TW" altLang="en-US" dirty="0" smtClean="0"/>
          </a:p>
          <a:p>
            <a:r>
              <a:rPr lang="en-US" altLang="zh-TW" dirty="0" smtClean="0"/>
              <a:t>[</a:t>
            </a:r>
            <a:r>
              <a:rPr lang="zh-TW" altLang="en-US" dirty="0" smtClean="0"/>
              <a:t>地址</a:t>
            </a:r>
            <a:r>
              <a:rPr lang="en-US" altLang="zh-TW" dirty="0" smtClean="0"/>
              <a:t>] </a:t>
            </a:r>
            <a:r>
              <a:rPr lang="zh-TW" altLang="en-US" dirty="0" smtClean="0"/>
              <a:t>部分 選項</a:t>
            </a:r>
          </a:p>
          <a:p>
            <a:r>
              <a:rPr lang="zh-TW" altLang="en-US" dirty="0" smtClean="0"/>
              <a:t>       “ </a:t>
            </a:r>
            <a:r>
              <a:rPr lang="en-US" altLang="zh-TW" dirty="0" smtClean="0"/>
              <a:t>[</a:t>
            </a:r>
            <a:r>
              <a:rPr lang="zh-TW" altLang="en-US" dirty="0" smtClean="0"/>
              <a:t>地址</a:t>
            </a:r>
            <a:r>
              <a:rPr lang="en-US" altLang="zh-TW" dirty="0" smtClean="0"/>
              <a:t>]”</a:t>
            </a:r>
            <a:r>
              <a:rPr lang="zh-TW" altLang="en-US" dirty="0" smtClean="0"/>
              <a:t>部分接受以下鍵。指定幾個“ </a:t>
            </a:r>
            <a:r>
              <a:rPr lang="en-US" altLang="zh-TW" dirty="0" smtClean="0"/>
              <a:t>[</a:t>
            </a:r>
            <a:r>
              <a:rPr lang="zh-TW" altLang="en-US" dirty="0" smtClean="0"/>
              <a:t>地址</a:t>
            </a:r>
            <a:r>
              <a:rPr lang="en-US" altLang="zh-TW" dirty="0" smtClean="0"/>
              <a:t>]”</a:t>
            </a:r>
            <a:r>
              <a:rPr lang="zh-TW" altLang="en-US" dirty="0" smtClean="0"/>
              <a:t>部分以</a:t>
            </a:r>
          </a:p>
          <a:p>
            <a:r>
              <a:rPr lang="zh-TW" altLang="en-US" dirty="0" smtClean="0"/>
              <a:t>       配置幾個地址。</a:t>
            </a:r>
          </a:p>
          <a:p>
            <a:endParaRPr lang="zh-TW" altLang="en-US" dirty="0" smtClean="0"/>
          </a:p>
          <a:p>
            <a:r>
              <a:rPr lang="zh-TW" altLang="en-US" dirty="0" smtClean="0"/>
              <a:t>       地址</a:t>
            </a:r>
            <a:r>
              <a:rPr lang="en-US" altLang="zh-TW" dirty="0" smtClean="0"/>
              <a:t>=</a:t>
            </a:r>
          </a:p>
          <a:p>
            <a:r>
              <a:rPr lang="en-US" altLang="zh-TW" dirty="0" smtClean="0"/>
              <a:t>           </a:t>
            </a:r>
            <a:r>
              <a:rPr lang="zh-TW" altLang="en-US" dirty="0" smtClean="0"/>
              <a:t>如“ </a:t>
            </a:r>
            <a:r>
              <a:rPr lang="en-US" altLang="zh-TW" dirty="0" smtClean="0"/>
              <a:t>[</a:t>
            </a:r>
            <a:r>
              <a:rPr lang="zh-TW" altLang="en-US" dirty="0" smtClean="0"/>
              <a:t>網絡</a:t>
            </a:r>
            <a:r>
              <a:rPr lang="en-US" altLang="zh-TW" dirty="0" smtClean="0"/>
              <a:t>]”</a:t>
            </a:r>
            <a:r>
              <a:rPr lang="zh-TW" altLang="en-US" dirty="0" smtClean="0"/>
              <a:t>部分中所述。此密鑰是強制性的。</a:t>
            </a:r>
          </a:p>
          <a:p>
            <a:endParaRPr lang="zh-TW" altLang="en-US" dirty="0" smtClean="0"/>
          </a:p>
          <a:p>
            <a:r>
              <a:rPr lang="zh-TW" altLang="en-US" dirty="0" smtClean="0"/>
              <a:t>範圍</a:t>
            </a:r>
            <a:r>
              <a:rPr lang="en-US" altLang="zh-TW" dirty="0" smtClean="0"/>
              <a:t>=</a:t>
            </a:r>
          </a:p>
          <a:p>
            <a:r>
              <a:rPr lang="en-US" altLang="zh-TW" dirty="0" smtClean="0"/>
              <a:t>           </a:t>
            </a:r>
            <a:r>
              <a:rPr lang="zh-TW" altLang="en-US" dirty="0" smtClean="0"/>
              <a:t>地址範圍，可以是“全局”，“鏈接”或“主機”或未簽名</a:t>
            </a:r>
          </a:p>
          <a:p>
            <a:r>
              <a:rPr lang="zh-TW" altLang="en-US" dirty="0" smtClean="0"/>
              <a:t>           整數，範圍為</a:t>
            </a:r>
            <a:r>
              <a:rPr lang="en-US" altLang="zh-TW" dirty="0" smtClean="0"/>
              <a:t>0</a:t>
            </a:r>
            <a:r>
              <a:rPr lang="zh-TW" altLang="en-US" dirty="0" smtClean="0"/>
              <a:t>到</a:t>
            </a:r>
            <a:r>
              <a:rPr lang="en-US" altLang="zh-TW" dirty="0" smtClean="0"/>
              <a:t>255</a:t>
            </a:r>
            <a:r>
              <a:rPr lang="zh-TW" altLang="en-US" dirty="0" smtClean="0"/>
              <a:t>。默認為“全局”。</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101</a:t>
            </a:fld>
            <a:endParaRPr lang="zh-TW" altLang="en-US"/>
          </a:p>
        </p:txBody>
      </p:sp>
    </p:spTree>
    <p:extLst>
      <p:ext uri="{BB962C8B-B14F-4D97-AF65-F5344CB8AC3E}">
        <p14:creationId xmlns:p14="http://schemas.microsoft.com/office/powerpoint/2010/main" val="31358293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bigred@us1804s-4:~$</a:t>
            </a:r>
            <a:r>
              <a:rPr lang="en-US" altLang="zh-TW" dirty="0" err="1" smtClean="0"/>
              <a:t>sudo</a:t>
            </a:r>
            <a:r>
              <a:rPr lang="en-US" altLang="zh-TW" dirty="0" smtClean="0"/>
              <a:t> </a:t>
            </a:r>
            <a:r>
              <a:rPr lang="en-US" altLang="zh-TW" dirty="0" err="1" smtClean="0"/>
              <a:t>netplan</a:t>
            </a:r>
            <a:r>
              <a:rPr lang="en-US" altLang="zh-TW" dirty="0" smtClean="0"/>
              <a:t> try</a:t>
            </a:r>
          </a:p>
          <a:p>
            <a:r>
              <a:rPr lang="en-US" altLang="zh-TW" dirty="0" smtClean="0"/>
              <a:t>Do you want to keep these settings?</a:t>
            </a:r>
          </a:p>
          <a:p>
            <a:r>
              <a:rPr lang="en-US" altLang="zh-TW" dirty="0" smtClean="0"/>
              <a:t>Press ENTER before the timeout to accept the new </a:t>
            </a:r>
            <a:r>
              <a:rPr lang="en-US" altLang="zh-TW" dirty="0" err="1" smtClean="0"/>
              <a:t>conf</a:t>
            </a:r>
            <a:r>
              <a:rPr lang="en-US" altLang="zh-TW" dirty="0" smtClean="0"/>
              <a:t> </a:t>
            </a:r>
            <a:r>
              <a:rPr lang="en-US" altLang="zh-TW" dirty="0" err="1" smtClean="0"/>
              <a:t>iguration</a:t>
            </a:r>
            <a:endParaRPr lang="en-US" altLang="zh-TW" dirty="0" smtClean="0"/>
          </a:p>
          <a:p>
            <a:r>
              <a:rPr lang="en-US" altLang="zh-TW" dirty="0" smtClean="0"/>
              <a:t>Changes will revert in 63 seconds</a:t>
            </a:r>
          </a:p>
          <a:p>
            <a:r>
              <a:rPr lang="en-US" altLang="zh-TW" dirty="0" smtClean="0"/>
              <a:t>Configuration accepted.</a:t>
            </a:r>
          </a:p>
          <a:p>
            <a:r>
              <a:rPr lang="en-US" altLang="zh-TW" dirty="0" smtClean="0"/>
              <a:t>bigred@us1804s-4:~$ </a:t>
            </a:r>
            <a:r>
              <a:rPr lang="en-US" altLang="zh-TW" dirty="0" err="1" smtClean="0"/>
              <a:t>sudo</a:t>
            </a:r>
            <a:r>
              <a:rPr lang="en-US" altLang="zh-TW" dirty="0" smtClean="0"/>
              <a:t> </a:t>
            </a:r>
            <a:r>
              <a:rPr lang="en-US" altLang="zh-TW" dirty="0" err="1" smtClean="0"/>
              <a:t>netplan</a:t>
            </a:r>
            <a:r>
              <a:rPr lang="en-US" altLang="zh-TW" dirty="0" smtClean="0"/>
              <a:t> apply</a:t>
            </a:r>
          </a:p>
          <a:p>
            <a:r>
              <a:rPr lang="en-US" altLang="zh-TW" dirty="0" smtClean="0"/>
              <a:t>bigred@us1804s-4:~$ ping 8.8.8.8</a:t>
            </a:r>
          </a:p>
          <a:p>
            <a:r>
              <a:rPr lang="en-US" altLang="zh-TW" dirty="0" smtClean="0"/>
              <a:t>connect: </a:t>
            </a:r>
            <a:r>
              <a:rPr lang="en-US" altLang="zh-TW" dirty="0" err="1" smtClean="0"/>
              <a:t>Netuork</a:t>
            </a:r>
            <a:r>
              <a:rPr lang="en-US" altLang="zh-TW" dirty="0" smtClean="0"/>
              <a:t> is unreachable</a:t>
            </a:r>
          </a:p>
          <a:p>
            <a:r>
              <a:rPr lang="en-US" altLang="zh-TW" dirty="0" smtClean="0"/>
              <a:t>bigred@us1804s-4:~$ ping -C 3 192.168.1.8</a:t>
            </a:r>
          </a:p>
          <a:p>
            <a:r>
              <a:rPr lang="en-US" altLang="zh-TW" dirty="0" smtClean="0"/>
              <a:t>PING 192.168.1.8 (192.168.1.8) 56(84) bytes of data.</a:t>
            </a:r>
          </a:p>
          <a:p>
            <a:r>
              <a:rPr lang="en-US" altLang="zh-TW" dirty="0" smtClean="0"/>
              <a:t>64 bytes from 192.168.1.8: </a:t>
            </a:r>
            <a:r>
              <a:rPr lang="en-US" altLang="zh-TW" dirty="0" err="1" smtClean="0"/>
              <a:t>icmp_seq</a:t>
            </a:r>
            <a:r>
              <a:rPr lang="en-US" altLang="zh-TW" dirty="0" smtClean="0"/>
              <a:t>=1 </a:t>
            </a:r>
            <a:r>
              <a:rPr lang="en-US" altLang="zh-TW" dirty="0" err="1" smtClean="0"/>
              <a:t>ttl</a:t>
            </a:r>
            <a:r>
              <a:rPr lang="en-US" altLang="zh-TW" dirty="0" smtClean="0"/>
              <a:t>=64 time-6.83 </a:t>
            </a:r>
            <a:r>
              <a:rPr lang="en-US" altLang="zh-TW" dirty="0" err="1" smtClean="0"/>
              <a:t>ms</a:t>
            </a:r>
            <a:endParaRPr lang="en-US" altLang="zh-TW" dirty="0" smtClean="0"/>
          </a:p>
          <a:p>
            <a:r>
              <a:rPr lang="en-US" altLang="zh-TW" dirty="0" smtClean="0"/>
              <a:t>64 bytes from 192-168.1.8: icmp_seq-2 </a:t>
            </a:r>
            <a:r>
              <a:rPr lang="en-US" altLang="zh-TW" dirty="0" err="1" smtClean="0"/>
              <a:t>ttl</a:t>
            </a:r>
            <a:r>
              <a:rPr lang="en-US" altLang="zh-TW" dirty="0" smtClean="0"/>
              <a:t>=64 time=0.535 </a:t>
            </a:r>
            <a:r>
              <a:rPr lang="en-US" altLang="zh-TW" dirty="0" err="1" smtClean="0"/>
              <a:t>ms</a:t>
            </a:r>
            <a:endParaRPr lang="en-US" altLang="zh-TW" dirty="0" smtClean="0"/>
          </a:p>
          <a:p>
            <a:r>
              <a:rPr lang="en-US" altLang="zh-TW" dirty="0" smtClean="0"/>
              <a:t>64 bytes from 192.168.1.8: icmp_seq-3 </a:t>
            </a:r>
            <a:r>
              <a:rPr lang="en-US" altLang="zh-TW" dirty="0" err="1" smtClean="0"/>
              <a:t>ttl</a:t>
            </a:r>
            <a:r>
              <a:rPr lang="en-US" altLang="zh-TW" dirty="0" smtClean="0"/>
              <a:t>=64 time=0.487 </a:t>
            </a:r>
            <a:r>
              <a:rPr lang="en-US" altLang="zh-TW" dirty="0" err="1" smtClean="0"/>
              <a:t>ms</a:t>
            </a:r>
            <a:endParaRPr lang="en-US" altLang="zh-TW" dirty="0" smtClean="0"/>
          </a:p>
          <a:p>
            <a:r>
              <a:rPr lang="en-US" altLang="zh-TW" dirty="0" smtClean="0"/>
              <a:t>.-- 192.168.1.8 ping statistics ---</a:t>
            </a:r>
          </a:p>
          <a:p>
            <a:r>
              <a:rPr lang="en-US" altLang="zh-TW" dirty="0" smtClean="0"/>
              <a:t>s packets transmitted, 3 received, o% </a:t>
            </a:r>
            <a:r>
              <a:rPr lang="en-US" altLang="zh-TW" dirty="0" err="1" smtClean="0"/>
              <a:t>packet_loss</a:t>
            </a:r>
            <a:r>
              <a:rPr lang="en-US" altLang="zh-TW" dirty="0" smtClean="0"/>
              <a:t>, time 2003ms</a:t>
            </a:r>
          </a:p>
          <a:p>
            <a:r>
              <a:rPr lang="en-US" altLang="zh-TW" dirty="0" err="1" smtClean="0"/>
              <a:t>rtt</a:t>
            </a:r>
            <a:r>
              <a:rPr lang="en-US" altLang="zh-TW" dirty="0" smtClean="0"/>
              <a:t> min/</a:t>
            </a:r>
            <a:r>
              <a:rPr lang="en-US" altLang="zh-TW" dirty="0" err="1" smtClean="0"/>
              <a:t>avg</a:t>
            </a:r>
            <a:r>
              <a:rPr lang="en-US" altLang="zh-TW" dirty="0" smtClean="0"/>
              <a:t>/max/</a:t>
            </a:r>
            <a:r>
              <a:rPr lang="en-US" altLang="zh-TW" dirty="0" err="1" smtClean="0"/>
              <a:t>mdev</a:t>
            </a:r>
            <a:r>
              <a:rPr lang="en-US" altLang="zh-TW" dirty="0" smtClean="0"/>
              <a:t> = 0.487/2.618/6.832/2,979 </a:t>
            </a:r>
            <a:r>
              <a:rPr lang="en-US" altLang="zh-TW" dirty="0" err="1" smtClean="0"/>
              <a:t>ms</a:t>
            </a:r>
            <a:endParaRPr lang="en-US" altLang="zh-TW" dirty="0" smtClean="0"/>
          </a:p>
          <a:p>
            <a:r>
              <a:rPr lang="en-US" altLang="zh-TW" dirty="0" smtClean="0"/>
              <a:t>bigred@us1804s-4:"$ cat </a:t>
            </a:r>
            <a:r>
              <a:rPr lang="en-US" altLang="zh-TW" dirty="0" err="1" smtClean="0"/>
              <a:t>nano</a:t>
            </a:r>
            <a:r>
              <a:rPr lang="en-US" altLang="zh-TW" dirty="0" smtClean="0"/>
              <a:t> </a:t>
            </a:r>
            <a:r>
              <a:rPr lang="en-US" altLang="zh-TW" dirty="0" err="1" smtClean="0"/>
              <a:t>etc</a:t>
            </a:r>
            <a:r>
              <a:rPr lang="en-US" altLang="zh-TW" dirty="0" smtClean="0"/>
              <a:t>/</a:t>
            </a:r>
            <a:r>
              <a:rPr lang="en-US" altLang="zh-TW" dirty="0" err="1" smtClean="0"/>
              <a:t>netplan</a:t>
            </a:r>
            <a:r>
              <a:rPr lang="en-US" altLang="zh-TW" dirty="0" smtClean="0"/>
              <a:t>/01-netcfg.yaml</a:t>
            </a:r>
          </a:p>
          <a:p>
            <a:r>
              <a:rPr lang="en-US" altLang="zh-TW" dirty="0" smtClean="0"/>
              <a:t>cat: </a:t>
            </a:r>
            <a:r>
              <a:rPr lang="en-US" altLang="zh-TW" dirty="0" err="1" smtClean="0"/>
              <a:t>nano</a:t>
            </a:r>
            <a:r>
              <a:rPr lang="en-US" altLang="zh-TW" dirty="0" smtClean="0"/>
              <a:t>: No such file or directory</a:t>
            </a:r>
          </a:p>
          <a:p>
            <a:r>
              <a:rPr lang="en-US" altLang="zh-TW" dirty="0" smtClean="0"/>
              <a:t># This </a:t>
            </a:r>
            <a:r>
              <a:rPr lang="en-US" altLang="zh-TW" dirty="0" err="1" smtClean="0"/>
              <a:t>fiie</a:t>
            </a:r>
            <a:r>
              <a:rPr lang="en-US" altLang="zh-TW" dirty="0" smtClean="0"/>
              <a:t> describes the network interfaces </a:t>
            </a:r>
            <a:r>
              <a:rPr lang="en-US" altLang="zh-TW" dirty="0" err="1" smtClean="0"/>
              <a:t>avaiiable</a:t>
            </a:r>
            <a:r>
              <a:rPr lang="en-US" altLang="zh-TW" dirty="0" smtClean="0"/>
              <a:t> on your system</a:t>
            </a:r>
          </a:p>
          <a:p>
            <a:r>
              <a:rPr lang="en-US" altLang="zh-TW" dirty="0" smtClean="0"/>
              <a:t>#For more information, see </a:t>
            </a:r>
            <a:r>
              <a:rPr lang="en-US" altLang="zh-TW" dirty="0" err="1" smtClean="0"/>
              <a:t>netplan</a:t>
            </a:r>
            <a:r>
              <a:rPr lang="en-US" altLang="zh-TW" dirty="0" smtClean="0"/>
              <a:t>(5),</a:t>
            </a:r>
          </a:p>
          <a:p>
            <a:r>
              <a:rPr lang="en-US" altLang="zh-TW" dirty="0" smtClean="0"/>
              <a:t>network;</a:t>
            </a:r>
          </a:p>
          <a:p>
            <a:r>
              <a:rPr lang="en-US" altLang="zh-TW" dirty="0" err="1" smtClean="0"/>
              <a:t>yersion</a:t>
            </a:r>
            <a:r>
              <a:rPr lang="en-US" altLang="zh-TW" dirty="0" smtClean="0"/>
              <a:t>: 2</a:t>
            </a:r>
          </a:p>
          <a:p>
            <a:r>
              <a:rPr lang="en-US" altLang="zh-TW" dirty="0" smtClean="0"/>
              <a:t>renderer: </a:t>
            </a:r>
            <a:r>
              <a:rPr lang="en-US" altLang="zh-TW" dirty="0" err="1" smtClean="0"/>
              <a:t>networkd</a:t>
            </a:r>
            <a:endParaRPr lang="en-US" altLang="zh-TW" dirty="0" smtClean="0"/>
          </a:p>
          <a:p>
            <a:r>
              <a:rPr lang="en-US" altLang="zh-TW" dirty="0" err="1" smtClean="0"/>
              <a:t>ethernets</a:t>
            </a:r>
            <a:r>
              <a:rPr lang="en-US" altLang="zh-TW" dirty="0" smtClean="0"/>
              <a:t>;</a:t>
            </a:r>
          </a:p>
          <a:p>
            <a:r>
              <a:rPr lang="en-US" altLang="zh-TW" dirty="0" smtClean="0"/>
              <a:t>enp1so:</a:t>
            </a:r>
          </a:p>
          <a:p>
            <a:r>
              <a:rPr lang="en-US" altLang="zh-TW" dirty="0" smtClean="0"/>
              <a:t>dhcp4:no</a:t>
            </a:r>
          </a:p>
          <a:p>
            <a:r>
              <a:rPr lang="en-US" altLang="zh-TW" dirty="0" smtClean="0"/>
              <a:t>dhcp6:no</a:t>
            </a:r>
          </a:p>
          <a:p>
            <a:r>
              <a:rPr lang="en-US" altLang="zh-TW" dirty="0" smtClean="0"/>
              <a:t>addresses: [192.168.1.14/24]</a:t>
            </a:r>
          </a:p>
          <a:p>
            <a:r>
              <a:rPr lang="en-US" altLang="zh-TW" dirty="0" smtClean="0"/>
              <a:t>bigred@us1804s-4:~</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102</a:t>
            </a:fld>
            <a:endParaRPr lang="zh-TW" altLang="en-US"/>
          </a:p>
        </p:txBody>
      </p:sp>
    </p:spTree>
    <p:extLst>
      <p:ext uri="{BB962C8B-B14F-4D97-AF65-F5344CB8AC3E}">
        <p14:creationId xmlns:p14="http://schemas.microsoft.com/office/powerpoint/2010/main" val="33708102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gateway </a:t>
            </a:r>
            <a:r>
              <a:rPr lang="zh-TW" altLang="en-US" dirty="0" smtClean="0"/>
              <a:t>可以是 </a:t>
            </a:r>
            <a:r>
              <a:rPr lang="en-US" altLang="zh-TW" dirty="0" smtClean="0"/>
              <a:t>server </a:t>
            </a:r>
            <a:r>
              <a:rPr lang="zh-TW" altLang="en-US" dirty="0" smtClean="0"/>
              <a:t>或 網路設備</a:t>
            </a:r>
            <a:endParaRPr lang="en-US" altLang="zh-TW" dirty="0" smtClean="0"/>
          </a:p>
          <a:p>
            <a:r>
              <a:rPr lang="en-US" altLang="zh-TW" dirty="0" smtClean="0"/>
              <a:t>====</a:t>
            </a:r>
          </a:p>
          <a:p>
            <a:r>
              <a:rPr lang="zh-TW" altLang="en-US" dirty="0" smtClean="0"/>
              <a:t>所謂的</a:t>
            </a:r>
            <a:r>
              <a:rPr lang="en-US" altLang="zh-TW" dirty="0" smtClean="0"/>
              <a:t>OSI</a:t>
            </a:r>
            <a:r>
              <a:rPr lang="zh-TW" altLang="en-US" dirty="0" smtClean="0"/>
              <a:t>，是由國際化標準組織（</a:t>
            </a:r>
            <a:r>
              <a:rPr lang="en-US" altLang="zh-TW" dirty="0" smtClean="0"/>
              <a:t>ISO</a:t>
            </a:r>
            <a:r>
              <a:rPr lang="zh-TW" altLang="en-US" dirty="0" smtClean="0"/>
              <a:t>）針對開放式網路架構所制定的電腦互連標準，全名是開放式通訊系統互連參考模型（</a:t>
            </a:r>
            <a:r>
              <a:rPr lang="en-US" altLang="zh-TW" dirty="0" smtClean="0"/>
              <a:t>Open System Interconnection Reference Model</a:t>
            </a:r>
            <a:r>
              <a:rPr lang="zh-TW" altLang="en-US" dirty="0" smtClean="0"/>
              <a:t>），簡稱</a:t>
            </a:r>
            <a:r>
              <a:rPr lang="en-US" altLang="zh-TW" dirty="0" smtClean="0"/>
              <a:t>OSI</a:t>
            </a:r>
            <a:r>
              <a:rPr lang="zh-TW" altLang="en-US" dirty="0" smtClean="0"/>
              <a:t>模型。該模型是一種制定網路標準都會參考的概念性架構，並非一套標準規範，也不是用來提供實現的方法，而是透過觀念描述，協調各種網路功能發展時的標準制定。</a:t>
            </a:r>
          </a:p>
          <a:p>
            <a:endParaRPr lang="zh-TW" altLang="en-US" dirty="0" smtClean="0"/>
          </a:p>
          <a:p>
            <a:r>
              <a:rPr lang="zh-TW" altLang="en-US" dirty="0" smtClean="0"/>
              <a:t>依據網路運作方式，</a:t>
            </a:r>
            <a:r>
              <a:rPr lang="en-US" altLang="zh-TW" dirty="0" smtClean="0"/>
              <a:t>OSI</a:t>
            </a:r>
            <a:r>
              <a:rPr lang="zh-TW" altLang="en-US" dirty="0" smtClean="0"/>
              <a:t>模型共切分成</a:t>
            </a:r>
            <a:r>
              <a:rPr lang="en-US" altLang="zh-TW" dirty="0" smtClean="0"/>
              <a:t>7</a:t>
            </a:r>
            <a:r>
              <a:rPr lang="zh-TW" altLang="en-US" dirty="0" smtClean="0"/>
              <a:t>個不同的層級，每級按照網路傳輸的模式，定義所屬的規範及標準。由具體到抽象的網路傳輸方式層次來看，</a:t>
            </a:r>
            <a:r>
              <a:rPr lang="en-US" altLang="zh-TW" dirty="0" smtClean="0"/>
              <a:t>7</a:t>
            </a:r>
            <a:r>
              <a:rPr lang="zh-TW" altLang="en-US" dirty="0" smtClean="0"/>
              <a:t>層分別為實體層、資料連結層、網路層、傳輸層、會議層、展示層及應用層。</a:t>
            </a:r>
            <a:endParaRPr lang="en-US" altLang="zh-TW" dirty="0" smtClean="0"/>
          </a:p>
          <a:p>
            <a:r>
              <a:rPr lang="en-US" altLang="zh-TW" dirty="0" smtClean="0"/>
              <a:t>===============</a:t>
            </a:r>
          </a:p>
          <a:p>
            <a:r>
              <a:rPr lang="en-US" altLang="zh-TW" dirty="0" smtClean="0"/>
              <a:t>GATEWAY</a:t>
            </a:r>
          </a:p>
          <a:p>
            <a:r>
              <a:rPr lang="zh-TW" altLang="en-US" dirty="0" smtClean="0"/>
              <a:t>閘道器（英語：</a:t>
            </a:r>
            <a:r>
              <a:rPr lang="en-US" altLang="zh-TW" dirty="0" smtClean="0"/>
              <a:t>Gateway</a:t>
            </a:r>
            <a:r>
              <a:rPr lang="zh-TW" altLang="en-US" dirty="0" smtClean="0"/>
              <a:t>），區別於路由器（由於歷史的原因，許多有關</a:t>
            </a:r>
            <a:r>
              <a:rPr lang="en-US" altLang="zh-TW" dirty="0" smtClean="0"/>
              <a:t>TCP/IP</a:t>
            </a:r>
            <a:r>
              <a:rPr lang="zh-TW" altLang="en-US" dirty="0" smtClean="0"/>
              <a:t>的文獻曾經把網路層使用的路由器（英語：</a:t>
            </a:r>
            <a:r>
              <a:rPr lang="en-US" altLang="zh-TW" dirty="0" smtClean="0"/>
              <a:t>Router</a:t>
            </a:r>
            <a:r>
              <a:rPr lang="zh-TW" altLang="en-US" dirty="0" smtClean="0"/>
              <a:t>）稱為閘道器，在今天很多區域網路採用都是路由來接入網路，因此現在通常指的閘道器就是路由器的</a:t>
            </a:r>
            <a:r>
              <a:rPr lang="en-US" altLang="zh-TW" dirty="0" smtClean="0"/>
              <a:t>IP</a:t>
            </a:r>
            <a:r>
              <a:rPr lang="zh-TW" altLang="en-US" dirty="0" smtClean="0"/>
              <a:t>），經常在家庭中或者小型企業網路中使用，用於連線區域網路和</a:t>
            </a:r>
            <a:r>
              <a:rPr lang="en-US" altLang="zh-TW" dirty="0" smtClean="0"/>
              <a:t>Internet</a:t>
            </a:r>
            <a:r>
              <a:rPr lang="zh-TW" altLang="en-US" dirty="0" smtClean="0"/>
              <a:t>。 閘道器也經常指把一種協定轉成另一種協定的裝置，比如語音閘道器。</a:t>
            </a:r>
          </a:p>
          <a:p>
            <a:endParaRPr lang="zh-TW" altLang="en-US" dirty="0" smtClean="0"/>
          </a:p>
          <a:p>
            <a:r>
              <a:rPr lang="zh-TW" altLang="en-US" dirty="0" smtClean="0"/>
              <a:t>在傳統</a:t>
            </a:r>
            <a:r>
              <a:rPr lang="en-US" altLang="zh-TW" dirty="0" smtClean="0"/>
              <a:t>TCP/IP</a:t>
            </a:r>
            <a:r>
              <a:rPr lang="zh-TW" altLang="en-US" dirty="0" smtClean="0"/>
              <a:t>術語中，網路裝置只分成兩種，一種為閘道器（</a:t>
            </a:r>
            <a:r>
              <a:rPr lang="en-US" altLang="zh-TW" dirty="0" smtClean="0"/>
              <a:t>gateway</a:t>
            </a:r>
            <a:r>
              <a:rPr lang="zh-TW" altLang="en-US" dirty="0" smtClean="0"/>
              <a:t>），另一種為主機（</a:t>
            </a:r>
            <a:r>
              <a:rPr lang="en-US" altLang="zh-TW" dirty="0" smtClean="0"/>
              <a:t>host</a:t>
            </a:r>
            <a:r>
              <a:rPr lang="zh-TW" altLang="en-US" dirty="0" smtClean="0"/>
              <a:t>）。閘道器能在網路間轉遞封包，但主機不能轉送封包。在主機（又稱終端系統，</a:t>
            </a:r>
            <a:r>
              <a:rPr lang="en-US" altLang="zh-TW" dirty="0" smtClean="0"/>
              <a:t>end system</a:t>
            </a:r>
            <a:r>
              <a:rPr lang="zh-TW" altLang="en-US" dirty="0" smtClean="0"/>
              <a:t>）中，封包需經過</a:t>
            </a:r>
            <a:r>
              <a:rPr lang="en-US" altLang="zh-TW" dirty="0" smtClean="0"/>
              <a:t>TCP/IP</a:t>
            </a:r>
            <a:r>
              <a:rPr lang="zh-TW" altLang="en-US" dirty="0" smtClean="0"/>
              <a:t>四層協定處理，但是在閘道器（又稱中介系統，</a:t>
            </a:r>
            <a:r>
              <a:rPr lang="en-US" altLang="zh-TW" dirty="0" smtClean="0"/>
              <a:t>intermediate system</a:t>
            </a:r>
            <a:r>
              <a:rPr lang="zh-TW" altLang="en-US" dirty="0" smtClean="0"/>
              <a:t>）只需要到達網際層（</a:t>
            </a:r>
            <a:r>
              <a:rPr lang="en-US" altLang="zh-TW" dirty="0" smtClean="0"/>
              <a:t>Internet layer</a:t>
            </a:r>
            <a:r>
              <a:rPr lang="zh-TW" altLang="en-US" dirty="0" smtClean="0"/>
              <a:t>），決定路徑之後就可以轉送。在當時，閘道器（</a:t>
            </a:r>
            <a:r>
              <a:rPr lang="en-US" altLang="zh-TW" dirty="0" smtClean="0"/>
              <a:t>gateway</a:t>
            </a:r>
            <a:r>
              <a:rPr lang="zh-TW" altLang="en-US" dirty="0" smtClean="0"/>
              <a:t>）與路由器（</a:t>
            </a:r>
            <a:r>
              <a:rPr lang="en-US" altLang="zh-TW" dirty="0" smtClean="0"/>
              <a:t>router</a:t>
            </a:r>
            <a:r>
              <a:rPr lang="zh-TW" altLang="en-US" dirty="0" smtClean="0"/>
              <a:t>）還沒有區別。</a:t>
            </a:r>
          </a:p>
          <a:p>
            <a:endParaRPr lang="zh-TW" altLang="en-US" dirty="0" smtClean="0"/>
          </a:p>
          <a:p>
            <a:r>
              <a:rPr lang="zh-TW" altLang="en-US" dirty="0" smtClean="0"/>
              <a:t>在現代網路術語中，閘道器（</a:t>
            </a:r>
            <a:r>
              <a:rPr lang="en-US" altLang="zh-TW" dirty="0" smtClean="0"/>
              <a:t>gateway</a:t>
            </a:r>
            <a:r>
              <a:rPr lang="zh-TW" altLang="en-US" dirty="0" smtClean="0"/>
              <a:t>）與路由器（</a:t>
            </a:r>
            <a:r>
              <a:rPr lang="en-US" altLang="zh-TW" dirty="0" smtClean="0"/>
              <a:t>router</a:t>
            </a:r>
            <a:r>
              <a:rPr lang="zh-TW" altLang="en-US" dirty="0" smtClean="0"/>
              <a:t>）的定義不同。閘道器（</a:t>
            </a:r>
            <a:r>
              <a:rPr lang="en-US" altLang="zh-TW" dirty="0" smtClean="0"/>
              <a:t>gateway</a:t>
            </a:r>
            <a:r>
              <a:rPr lang="zh-TW" altLang="en-US" dirty="0" smtClean="0"/>
              <a:t>）能在不同協定間移動資料，而路由器（</a:t>
            </a:r>
            <a:r>
              <a:rPr lang="en-US" altLang="zh-TW" dirty="0" smtClean="0"/>
              <a:t>router</a:t>
            </a:r>
            <a:r>
              <a:rPr lang="zh-TW" altLang="en-US" dirty="0" smtClean="0"/>
              <a:t>）是在不同網路間移動資料，相當於傳統所說的</a:t>
            </a:r>
            <a:r>
              <a:rPr lang="en-US" altLang="zh-TW" dirty="0" smtClean="0"/>
              <a:t>IP</a:t>
            </a:r>
            <a:r>
              <a:rPr lang="zh-TW" altLang="en-US" dirty="0" smtClean="0"/>
              <a:t>閘道器（</a:t>
            </a:r>
            <a:r>
              <a:rPr lang="en-US" altLang="zh-TW" dirty="0" smtClean="0"/>
              <a:t>IP gateway</a:t>
            </a:r>
            <a:r>
              <a:rPr lang="zh-TW" altLang="en-US" dirty="0" smtClean="0"/>
              <a:t>）。</a:t>
            </a:r>
          </a:p>
          <a:p>
            <a:endParaRPr lang="zh-TW" altLang="en-US" dirty="0" smtClean="0"/>
          </a:p>
          <a:p>
            <a:r>
              <a:rPr lang="zh-TW" altLang="en-US" dirty="0" smtClean="0"/>
              <a:t>閘道器顧名思義就是連線兩個網路的裝置，對於語音閘道器來說，他可以連線</a:t>
            </a:r>
            <a:r>
              <a:rPr lang="en-US" altLang="zh-TW" dirty="0" smtClean="0"/>
              <a:t>PSTN</a:t>
            </a:r>
            <a:r>
              <a:rPr lang="zh-TW" altLang="en-US" dirty="0" smtClean="0"/>
              <a:t>網路和乙太網，這就相當於</a:t>
            </a:r>
            <a:r>
              <a:rPr lang="en-US" altLang="zh-TW" dirty="0" smtClean="0"/>
              <a:t>VOIP</a:t>
            </a:r>
            <a:r>
              <a:rPr lang="zh-TW" altLang="en-US" dirty="0" smtClean="0"/>
              <a:t>，把不同電話中的模擬訊號通過閘道器而轉換成數位訊號，而且加入協定再去傳輸。在到了接收端的時候再通過閘道器還原成模擬的電話訊號，最後才能在電話機上聽到。</a:t>
            </a:r>
          </a:p>
          <a:p>
            <a:endParaRPr lang="zh-TW" altLang="en-US" dirty="0" smtClean="0"/>
          </a:p>
          <a:p>
            <a:r>
              <a:rPr lang="zh-TW" altLang="en-US" dirty="0" smtClean="0"/>
              <a:t>對於乙太網中的閘道器只能轉發三層以上封包，這一點和路由是一樣的。而不同的是閘道器中並沒有路由表，他只能按照預先設定的不同網段來進行轉發。閘道器最重要的一點就是埠對映，子網路內用戶在外網看來只是外網的</a:t>
            </a:r>
            <a:r>
              <a:rPr lang="en-US" altLang="zh-TW" dirty="0" smtClean="0"/>
              <a:t>IP</a:t>
            </a:r>
            <a:r>
              <a:rPr lang="zh-TW" altLang="en-US" dirty="0" smtClean="0"/>
              <a:t>位址對應著不同的埠，這樣看來就會保護子網路內的用戶。</a:t>
            </a:r>
          </a:p>
          <a:p>
            <a:r>
              <a:rPr lang="en-US" altLang="zh-TW" dirty="0" smtClean="0"/>
              <a:t>https://sites.google.com/site/wangjiwanglumingcijieshao/home/gateway</a:t>
            </a:r>
          </a:p>
          <a:p>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108</a:t>
            </a:fld>
            <a:endParaRPr lang="zh-TW" altLang="en-US"/>
          </a:p>
        </p:txBody>
      </p:sp>
    </p:spTree>
    <p:extLst>
      <p:ext uri="{BB962C8B-B14F-4D97-AF65-F5344CB8AC3E}">
        <p14:creationId xmlns:p14="http://schemas.microsoft.com/office/powerpoint/2010/main" val="29072364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Layer 1</a:t>
            </a:r>
            <a:r>
              <a:rPr lang="zh-TW" altLang="en-US" dirty="0" smtClean="0"/>
              <a:t>實體層</a:t>
            </a:r>
            <a:r>
              <a:rPr lang="en-US" altLang="zh-TW" dirty="0" smtClean="0"/>
              <a:t>Physical Layer	</a:t>
            </a:r>
          </a:p>
          <a:p>
            <a:r>
              <a:rPr lang="zh-TW" altLang="en-US" dirty="0" smtClean="0"/>
              <a:t>由於網路媒體只能傳送 </a:t>
            </a:r>
            <a:r>
              <a:rPr lang="en-US" altLang="zh-TW" dirty="0" smtClean="0"/>
              <a:t>0 </a:t>
            </a:r>
            <a:r>
              <a:rPr lang="zh-TW" altLang="en-US" dirty="0" smtClean="0"/>
              <a:t>與 </a:t>
            </a:r>
            <a:r>
              <a:rPr lang="en-US" altLang="zh-TW" dirty="0" smtClean="0"/>
              <a:t>1 </a:t>
            </a:r>
            <a:r>
              <a:rPr lang="zh-TW" altLang="en-US" dirty="0" smtClean="0"/>
              <a:t>這種位元串，因此實體層必須定義所使用的媒體設備之電壓與訊號等， 同時還必須瞭解資料訊框轉成位元串的編碼方式，最後連接實體媒體並傳送</a:t>
            </a:r>
            <a:r>
              <a:rPr lang="en-US" altLang="zh-TW" dirty="0" smtClean="0"/>
              <a:t>/</a:t>
            </a:r>
            <a:r>
              <a:rPr lang="zh-TW" altLang="en-US" dirty="0" smtClean="0"/>
              <a:t>接收位元串。</a:t>
            </a:r>
          </a:p>
          <a:p>
            <a:endParaRPr lang="zh-TW" altLang="en-US" dirty="0" smtClean="0"/>
          </a:p>
          <a:p>
            <a:r>
              <a:rPr lang="en-US" altLang="zh-TW" dirty="0" smtClean="0"/>
              <a:t>Layer 2</a:t>
            </a:r>
            <a:r>
              <a:rPr lang="zh-TW" altLang="en-US" dirty="0" smtClean="0"/>
              <a:t>資料鏈結層</a:t>
            </a:r>
            <a:r>
              <a:rPr lang="en-US" altLang="zh-TW" dirty="0" smtClean="0"/>
              <a:t>Data-Link Layer</a:t>
            </a:r>
          </a:p>
          <a:p>
            <a:r>
              <a:rPr lang="zh-TW" altLang="en-US" dirty="0" smtClean="0"/>
              <a:t>第二層又分兩個子層在進行資料的轉換動作。 在偏硬體媒體部分，主要負責的是 </a:t>
            </a:r>
            <a:r>
              <a:rPr lang="en-US" altLang="zh-TW" dirty="0" smtClean="0"/>
              <a:t>MAC (Media Access Control) </a:t>
            </a:r>
            <a:r>
              <a:rPr lang="zh-TW" altLang="en-US" dirty="0" smtClean="0"/>
              <a:t>，我們稱這個資料包裹為 </a:t>
            </a:r>
            <a:r>
              <a:rPr lang="en-US" altLang="zh-TW" dirty="0" smtClean="0"/>
              <a:t>MAC </a:t>
            </a:r>
            <a:r>
              <a:rPr lang="zh-TW" altLang="en-US" dirty="0" smtClean="0"/>
              <a:t>訊框 </a:t>
            </a:r>
            <a:r>
              <a:rPr lang="en-US" altLang="zh-TW" dirty="0" smtClean="0"/>
              <a:t>(frame)</a:t>
            </a:r>
            <a:r>
              <a:rPr lang="zh-TW" altLang="en-US" dirty="0" smtClean="0"/>
              <a:t>， </a:t>
            </a:r>
            <a:r>
              <a:rPr lang="en-US" altLang="zh-TW" dirty="0" smtClean="0"/>
              <a:t>MAC </a:t>
            </a:r>
            <a:r>
              <a:rPr lang="zh-TW" altLang="en-US" dirty="0" smtClean="0"/>
              <a:t>是網路媒體所能處理的主要資料包裹，這也是最終被實體層編碼成位元串的資料。</a:t>
            </a:r>
          </a:p>
          <a:p>
            <a:r>
              <a:rPr lang="zh-TW" altLang="en-US" dirty="0" smtClean="0"/>
              <a:t>偏向軟體的部分則是由邏輯連結層 </a:t>
            </a:r>
            <a:r>
              <a:rPr lang="en-US" altLang="zh-TW" dirty="0" smtClean="0"/>
              <a:t>(logical link control, LLC) </a:t>
            </a:r>
            <a:r>
              <a:rPr lang="zh-TW" altLang="en-US" dirty="0" smtClean="0"/>
              <a:t>所控制，主要在多工處理來自上層的封包資料 </a:t>
            </a:r>
            <a:r>
              <a:rPr lang="en-US" altLang="zh-TW" dirty="0" smtClean="0"/>
              <a:t>(packet) </a:t>
            </a:r>
            <a:r>
              <a:rPr lang="zh-TW" altLang="en-US" dirty="0" smtClean="0"/>
              <a:t>並轉成 </a:t>
            </a:r>
            <a:r>
              <a:rPr lang="en-US" altLang="zh-TW" dirty="0" smtClean="0"/>
              <a:t>MAC </a:t>
            </a:r>
            <a:r>
              <a:rPr lang="zh-TW" altLang="en-US" dirty="0" smtClean="0"/>
              <a:t>的格式， 負責的工作包括訊息交換、流量控制、失誤問題的處理等等。</a:t>
            </a:r>
          </a:p>
          <a:p>
            <a:endParaRPr lang="zh-TW" altLang="en-US" dirty="0" smtClean="0"/>
          </a:p>
          <a:p>
            <a:r>
              <a:rPr lang="en-US" altLang="zh-TW" dirty="0" smtClean="0"/>
              <a:t>Layer 3</a:t>
            </a:r>
            <a:r>
              <a:rPr lang="zh-TW" altLang="en-US" dirty="0" smtClean="0"/>
              <a:t>網路層</a:t>
            </a:r>
            <a:r>
              <a:rPr lang="en-US" altLang="zh-TW" dirty="0" smtClean="0"/>
              <a:t>Network Layer	</a:t>
            </a:r>
          </a:p>
          <a:p>
            <a:r>
              <a:rPr lang="zh-TW" altLang="en-US" dirty="0" smtClean="0"/>
              <a:t>這一層是我們最感興趣的囉，因為我們提及的 </a:t>
            </a:r>
            <a:r>
              <a:rPr lang="en-US" altLang="zh-TW" dirty="0" smtClean="0"/>
              <a:t>IP (Internet Protocol) </a:t>
            </a:r>
            <a:r>
              <a:rPr lang="zh-TW" altLang="en-US" dirty="0" smtClean="0"/>
              <a:t>就是在這一層定義的。 同時也定義出電腦之間的連線建立、終止與維持等，資料封包的傳輸路徑選擇等等，因此這個層級當中最重要的除了 </a:t>
            </a:r>
            <a:r>
              <a:rPr lang="en-US" altLang="zh-TW" dirty="0" smtClean="0"/>
              <a:t>IP </a:t>
            </a:r>
            <a:r>
              <a:rPr lang="zh-TW" altLang="en-US" dirty="0" smtClean="0"/>
              <a:t>之外，就是封包能否到達目的地的路由 </a:t>
            </a:r>
            <a:r>
              <a:rPr lang="en-US" altLang="zh-TW" dirty="0" smtClean="0"/>
              <a:t>(route) </a:t>
            </a:r>
            <a:r>
              <a:rPr lang="zh-TW" altLang="en-US" dirty="0" smtClean="0"/>
              <a:t>概念了！</a:t>
            </a:r>
          </a:p>
          <a:p>
            <a:r>
              <a:rPr lang="en-US" altLang="zh-TW" dirty="0" smtClean="0"/>
              <a:t>Layer 4</a:t>
            </a:r>
            <a:r>
              <a:rPr lang="zh-TW" altLang="en-US" dirty="0" smtClean="0"/>
              <a:t>傳送層</a:t>
            </a:r>
            <a:r>
              <a:rPr lang="en-US" altLang="zh-TW" dirty="0" smtClean="0"/>
              <a:t>Transport Layer	</a:t>
            </a:r>
          </a:p>
          <a:p>
            <a:r>
              <a:rPr lang="zh-TW" altLang="en-US" dirty="0" smtClean="0"/>
              <a:t>這一個分層定義了發送端與接收端的連線技術</a:t>
            </a:r>
            <a:r>
              <a:rPr lang="en-US" altLang="zh-TW" dirty="0" smtClean="0"/>
              <a:t>(</a:t>
            </a:r>
            <a:r>
              <a:rPr lang="zh-TW" altLang="en-US" dirty="0" smtClean="0"/>
              <a:t>如 </a:t>
            </a:r>
            <a:r>
              <a:rPr lang="en-US" altLang="zh-TW" dirty="0" smtClean="0"/>
              <a:t>TCP, UDP </a:t>
            </a:r>
            <a:r>
              <a:rPr lang="zh-TW" altLang="en-US" dirty="0" smtClean="0"/>
              <a:t>技術</a:t>
            </a:r>
            <a:r>
              <a:rPr lang="en-US" altLang="zh-TW" dirty="0" smtClean="0"/>
              <a:t>)</a:t>
            </a:r>
            <a:r>
              <a:rPr lang="zh-TW" altLang="en-US" dirty="0" smtClean="0"/>
              <a:t>， 同時包括該技術的封包格式，資料封包的傳送、流程的控制、傳輸過程的偵測檢查與復原重新傳送等等， 以確保各個資料封包可以正確無誤的到達目的端。</a:t>
            </a:r>
          </a:p>
          <a:p>
            <a:r>
              <a:rPr lang="en-US" altLang="zh-TW" dirty="0" smtClean="0"/>
              <a:t>Layer 5</a:t>
            </a:r>
            <a:r>
              <a:rPr lang="zh-TW" altLang="en-US" dirty="0" smtClean="0"/>
              <a:t>會談層</a:t>
            </a:r>
            <a:r>
              <a:rPr lang="en-US" altLang="zh-TW" dirty="0" smtClean="0"/>
              <a:t>Session Layer</a:t>
            </a:r>
          </a:p>
          <a:p>
            <a:r>
              <a:rPr lang="en-US" altLang="zh-TW" dirty="0" smtClean="0"/>
              <a:t>Layer 6</a:t>
            </a:r>
            <a:r>
              <a:rPr lang="zh-TW" altLang="en-US" dirty="0" smtClean="0"/>
              <a:t>表現層</a:t>
            </a:r>
            <a:r>
              <a:rPr lang="en-US" altLang="zh-TW" dirty="0" smtClean="0"/>
              <a:t>Presentation Layer</a:t>
            </a:r>
          </a:p>
          <a:p>
            <a:r>
              <a:rPr lang="en-US" altLang="zh-TW" dirty="0" err="1" smtClean="0"/>
              <a:t>ayer</a:t>
            </a:r>
            <a:r>
              <a:rPr lang="en-US" altLang="zh-TW" dirty="0" smtClean="0"/>
              <a:t> 7</a:t>
            </a:r>
            <a:r>
              <a:rPr lang="zh-TW" altLang="en-US" dirty="0" smtClean="0"/>
              <a:t>應用層</a:t>
            </a:r>
            <a:r>
              <a:rPr lang="en-US" altLang="zh-TW" dirty="0" smtClean="0"/>
              <a:t>Application Layer</a:t>
            </a:r>
          </a:p>
          <a:p>
            <a:r>
              <a:rPr lang="en-US" altLang="zh-TW" dirty="0" smtClean="0"/>
              <a:t>=====</a:t>
            </a:r>
          </a:p>
          <a:p>
            <a:endParaRPr lang="en-US" altLang="zh-TW" dirty="0" smtClean="0"/>
          </a:p>
          <a:p>
            <a:r>
              <a:rPr lang="en-US" altLang="zh-TW" dirty="0" smtClean="0"/>
              <a:t>GATEWAY</a:t>
            </a:r>
          </a:p>
          <a:p>
            <a:r>
              <a:rPr lang="zh-TW" altLang="en-US" dirty="0" smtClean="0"/>
              <a:t>閘道器（英語：</a:t>
            </a:r>
            <a:r>
              <a:rPr lang="en-US" altLang="zh-TW" dirty="0" smtClean="0"/>
              <a:t>Gateway</a:t>
            </a:r>
            <a:r>
              <a:rPr lang="zh-TW" altLang="en-US" dirty="0" smtClean="0"/>
              <a:t>），區別於路由器（由於歷史的原因，許多有關</a:t>
            </a:r>
            <a:r>
              <a:rPr lang="en-US" altLang="zh-TW" dirty="0" smtClean="0"/>
              <a:t>TCP/IP</a:t>
            </a:r>
            <a:r>
              <a:rPr lang="zh-TW" altLang="en-US" dirty="0" smtClean="0"/>
              <a:t>的文獻曾經把網路層使用的路由器（英語：</a:t>
            </a:r>
            <a:r>
              <a:rPr lang="en-US" altLang="zh-TW" dirty="0" smtClean="0"/>
              <a:t>Router</a:t>
            </a:r>
            <a:r>
              <a:rPr lang="zh-TW" altLang="en-US" dirty="0" smtClean="0"/>
              <a:t>）稱為閘道器，在今天很多區域網路採用都是路由來接入網路，因此現在通常指的閘道器就是路由器的</a:t>
            </a:r>
            <a:r>
              <a:rPr lang="en-US" altLang="zh-TW" dirty="0" smtClean="0"/>
              <a:t>IP</a:t>
            </a:r>
            <a:r>
              <a:rPr lang="zh-TW" altLang="en-US" dirty="0" smtClean="0"/>
              <a:t>），經常在家庭中或者小型企業網路中使用，用於連線區域網路和</a:t>
            </a:r>
            <a:r>
              <a:rPr lang="en-US" altLang="zh-TW" dirty="0" smtClean="0"/>
              <a:t>Internet</a:t>
            </a:r>
            <a:r>
              <a:rPr lang="zh-TW" altLang="en-US" dirty="0" smtClean="0"/>
              <a:t>。 閘道器也經常指把一種協定轉成另一種協定的裝置，比如語音閘道器。</a:t>
            </a:r>
          </a:p>
          <a:p>
            <a:endParaRPr lang="zh-TW" altLang="en-US" dirty="0" smtClean="0"/>
          </a:p>
          <a:p>
            <a:r>
              <a:rPr lang="zh-TW" altLang="en-US" dirty="0" smtClean="0"/>
              <a:t>在傳統</a:t>
            </a:r>
            <a:r>
              <a:rPr lang="en-US" altLang="zh-TW" dirty="0" smtClean="0"/>
              <a:t>TCP/IP</a:t>
            </a:r>
            <a:r>
              <a:rPr lang="zh-TW" altLang="en-US" dirty="0" smtClean="0"/>
              <a:t>術語中，網路裝置只分成兩種，</a:t>
            </a:r>
            <a:endParaRPr lang="en-US" altLang="zh-TW" dirty="0" smtClean="0"/>
          </a:p>
          <a:p>
            <a:r>
              <a:rPr lang="zh-TW" altLang="en-US" dirty="0" smtClean="0"/>
              <a:t>一種為閘道器（</a:t>
            </a:r>
            <a:r>
              <a:rPr lang="en-US" altLang="zh-TW" dirty="0" smtClean="0"/>
              <a:t>gateway</a:t>
            </a:r>
            <a:r>
              <a:rPr lang="zh-TW" altLang="en-US" dirty="0" smtClean="0"/>
              <a:t>），另一種為主機（</a:t>
            </a:r>
            <a:r>
              <a:rPr lang="en-US" altLang="zh-TW" dirty="0" smtClean="0"/>
              <a:t>host</a:t>
            </a:r>
            <a:r>
              <a:rPr lang="zh-TW" altLang="en-US" dirty="0" smtClean="0"/>
              <a:t>）。</a:t>
            </a:r>
            <a:endParaRPr lang="en-US" altLang="zh-TW" dirty="0" smtClean="0"/>
          </a:p>
          <a:p>
            <a:r>
              <a:rPr lang="zh-TW" altLang="en-US" dirty="0" smtClean="0"/>
              <a:t>閘道器能在網路間轉遞封包，</a:t>
            </a:r>
            <a:endParaRPr lang="en-US" altLang="zh-TW" dirty="0" smtClean="0"/>
          </a:p>
          <a:p>
            <a:r>
              <a:rPr lang="zh-TW" altLang="en-US" dirty="0" smtClean="0"/>
              <a:t>但主機不能轉送封包。</a:t>
            </a:r>
            <a:endParaRPr lang="en-US" altLang="zh-TW" dirty="0" smtClean="0"/>
          </a:p>
          <a:p>
            <a:r>
              <a:rPr lang="zh-TW" altLang="en-US" dirty="0" smtClean="0"/>
              <a:t>在主機（又稱終端系統，</a:t>
            </a:r>
            <a:r>
              <a:rPr lang="en-US" altLang="zh-TW" dirty="0" smtClean="0"/>
              <a:t>end system</a:t>
            </a:r>
            <a:r>
              <a:rPr lang="zh-TW" altLang="en-US" dirty="0" smtClean="0"/>
              <a:t>）中，</a:t>
            </a:r>
            <a:endParaRPr lang="en-US" altLang="zh-TW" dirty="0" smtClean="0"/>
          </a:p>
          <a:p>
            <a:r>
              <a:rPr lang="zh-TW" altLang="en-US" dirty="0" smtClean="0"/>
              <a:t>封包需經過</a:t>
            </a:r>
            <a:r>
              <a:rPr lang="en-US" altLang="zh-TW" dirty="0" smtClean="0"/>
              <a:t>TCP/IP</a:t>
            </a:r>
            <a:r>
              <a:rPr lang="zh-TW" altLang="en-US" dirty="0" smtClean="0"/>
              <a:t>四層協定處理，</a:t>
            </a:r>
            <a:endParaRPr lang="en-US" altLang="zh-TW" dirty="0" smtClean="0"/>
          </a:p>
          <a:p>
            <a:r>
              <a:rPr lang="zh-TW" altLang="en-US" dirty="0" smtClean="0"/>
              <a:t>但是在閘道器（又稱中介系統，</a:t>
            </a:r>
            <a:r>
              <a:rPr lang="en-US" altLang="zh-TW" dirty="0" smtClean="0"/>
              <a:t>intermediate system</a:t>
            </a:r>
            <a:r>
              <a:rPr lang="zh-TW" altLang="en-US" dirty="0" smtClean="0"/>
              <a:t>）</a:t>
            </a:r>
            <a:endParaRPr lang="en-US" altLang="zh-TW" dirty="0" smtClean="0"/>
          </a:p>
          <a:p>
            <a:r>
              <a:rPr lang="zh-TW" altLang="en-US" dirty="0" smtClean="0"/>
              <a:t>只需要到達網際層（</a:t>
            </a:r>
            <a:r>
              <a:rPr lang="en-US" altLang="zh-TW" dirty="0" smtClean="0"/>
              <a:t>Internet layer</a:t>
            </a:r>
            <a:r>
              <a:rPr lang="zh-TW" altLang="en-US" dirty="0" smtClean="0"/>
              <a:t>），決定路徑之後就可以轉送。</a:t>
            </a:r>
            <a:endParaRPr lang="en-US" altLang="zh-TW" dirty="0" smtClean="0"/>
          </a:p>
          <a:p>
            <a:r>
              <a:rPr lang="zh-TW" altLang="en-US" dirty="0" smtClean="0"/>
              <a:t>在當時，閘道器（</a:t>
            </a:r>
            <a:r>
              <a:rPr lang="en-US" altLang="zh-TW" dirty="0" smtClean="0"/>
              <a:t>gateway</a:t>
            </a:r>
            <a:r>
              <a:rPr lang="zh-TW" altLang="en-US" dirty="0" smtClean="0"/>
              <a:t>）與路由器（</a:t>
            </a:r>
            <a:r>
              <a:rPr lang="en-US" altLang="zh-TW" dirty="0" smtClean="0"/>
              <a:t>router</a:t>
            </a:r>
            <a:r>
              <a:rPr lang="zh-TW" altLang="en-US" dirty="0" smtClean="0"/>
              <a:t>）還沒有區別。</a:t>
            </a:r>
          </a:p>
          <a:p>
            <a:endParaRPr lang="zh-TW" altLang="en-US" dirty="0" smtClean="0"/>
          </a:p>
          <a:p>
            <a:r>
              <a:rPr lang="zh-TW" altLang="en-US" dirty="0" smtClean="0"/>
              <a:t>在現代網路術語中，閘道器（</a:t>
            </a:r>
            <a:r>
              <a:rPr lang="en-US" altLang="zh-TW" dirty="0" smtClean="0"/>
              <a:t>gateway</a:t>
            </a:r>
            <a:r>
              <a:rPr lang="zh-TW" altLang="en-US" dirty="0" smtClean="0"/>
              <a:t>）與路由器（</a:t>
            </a:r>
            <a:r>
              <a:rPr lang="en-US" altLang="zh-TW" dirty="0" smtClean="0"/>
              <a:t>router</a:t>
            </a:r>
            <a:r>
              <a:rPr lang="zh-TW" altLang="en-US" dirty="0" smtClean="0"/>
              <a:t>）的定義不同。</a:t>
            </a:r>
            <a:endParaRPr lang="en-US" altLang="zh-TW" dirty="0" smtClean="0"/>
          </a:p>
          <a:p>
            <a:r>
              <a:rPr lang="zh-TW" altLang="en-US" dirty="0" smtClean="0"/>
              <a:t>閘道器（</a:t>
            </a:r>
            <a:r>
              <a:rPr lang="en-US" altLang="zh-TW" dirty="0" smtClean="0"/>
              <a:t>gateway</a:t>
            </a:r>
            <a:r>
              <a:rPr lang="zh-TW" altLang="en-US" dirty="0" smtClean="0"/>
              <a:t>）能在不同協定間移動資料，</a:t>
            </a:r>
            <a:endParaRPr lang="en-US" altLang="zh-TW" dirty="0" smtClean="0"/>
          </a:p>
          <a:p>
            <a:r>
              <a:rPr lang="zh-TW" altLang="en-US" dirty="0" smtClean="0"/>
              <a:t>而路由器（</a:t>
            </a:r>
            <a:r>
              <a:rPr lang="en-US" altLang="zh-TW" dirty="0" smtClean="0"/>
              <a:t>router</a:t>
            </a:r>
            <a:r>
              <a:rPr lang="zh-TW" altLang="en-US" dirty="0" smtClean="0"/>
              <a:t>）是在不同網路間移動資料，</a:t>
            </a:r>
            <a:endParaRPr lang="en-US" altLang="zh-TW" dirty="0" smtClean="0"/>
          </a:p>
          <a:p>
            <a:r>
              <a:rPr lang="zh-TW" altLang="en-US" dirty="0" smtClean="0"/>
              <a:t>相當於傳統所說的</a:t>
            </a:r>
            <a:r>
              <a:rPr lang="en-US" altLang="zh-TW" dirty="0" smtClean="0"/>
              <a:t>IP</a:t>
            </a:r>
            <a:r>
              <a:rPr lang="zh-TW" altLang="en-US" dirty="0" smtClean="0"/>
              <a:t>閘道器（</a:t>
            </a:r>
            <a:r>
              <a:rPr lang="en-US" altLang="zh-TW" dirty="0" smtClean="0"/>
              <a:t>IP gateway</a:t>
            </a:r>
            <a:r>
              <a:rPr lang="zh-TW" altLang="en-US" dirty="0" smtClean="0"/>
              <a:t>）。</a:t>
            </a:r>
          </a:p>
          <a:p>
            <a:endParaRPr lang="zh-TW" altLang="en-US" dirty="0" smtClean="0"/>
          </a:p>
          <a:p>
            <a:r>
              <a:rPr lang="zh-TW" altLang="en-US" dirty="0" smtClean="0"/>
              <a:t>閘道器顧名思義就是連線兩個網路的裝置，</a:t>
            </a:r>
            <a:endParaRPr lang="en-US" altLang="zh-TW" dirty="0" smtClean="0"/>
          </a:p>
          <a:p>
            <a:r>
              <a:rPr lang="zh-TW" altLang="en-US" dirty="0" smtClean="0"/>
              <a:t>對於語音閘道器來說，他可以連線</a:t>
            </a:r>
            <a:r>
              <a:rPr lang="en-US" altLang="zh-TW" dirty="0" smtClean="0"/>
              <a:t>PSTN</a:t>
            </a:r>
            <a:r>
              <a:rPr lang="zh-TW" altLang="en-US" dirty="0" smtClean="0"/>
              <a:t>網路和乙太網，</a:t>
            </a:r>
            <a:endParaRPr lang="en-US" altLang="zh-TW" dirty="0" smtClean="0"/>
          </a:p>
          <a:p>
            <a:r>
              <a:rPr lang="zh-TW" altLang="en-US" dirty="0" smtClean="0"/>
              <a:t>這就相當於</a:t>
            </a:r>
            <a:r>
              <a:rPr lang="en-US" altLang="zh-TW" dirty="0" smtClean="0"/>
              <a:t>VOIP</a:t>
            </a:r>
            <a:r>
              <a:rPr lang="zh-TW" altLang="en-US" dirty="0" smtClean="0"/>
              <a:t>，</a:t>
            </a:r>
            <a:endParaRPr lang="en-US" altLang="zh-TW" dirty="0" smtClean="0"/>
          </a:p>
          <a:p>
            <a:r>
              <a:rPr lang="zh-TW" altLang="en-US" dirty="0" smtClean="0"/>
              <a:t>把不同電話中的模擬訊號通過閘道器而轉換成數位訊號，</a:t>
            </a:r>
            <a:endParaRPr lang="en-US" altLang="zh-TW" dirty="0" smtClean="0"/>
          </a:p>
          <a:p>
            <a:r>
              <a:rPr lang="zh-TW" altLang="en-US" dirty="0" smtClean="0"/>
              <a:t>而且加入協定再去傳輸。</a:t>
            </a:r>
            <a:endParaRPr lang="en-US" altLang="zh-TW" dirty="0" smtClean="0"/>
          </a:p>
          <a:p>
            <a:r>
              <a:rPr lang="zh-TW" altLang="en-US" dirty="0" smtClean="0"/>
              <a:t>在到了接收端的時候再通過閘道器還原成模擬的電話訊號，最後才能在電話機上聽到。</a:t>
            </a:r>
          </a:p>
          <a:p>
            <a:endParaRPr lang="zh-TW" altLang="en-US" dirty="0" smtClean="0"/>
          </a:p>
          <a:p>
            <a:r>
              <a:rPr lang="zh-TW" altLang="en-US" dirty="0" smtClean="0"/>
              <a:t>對於乙太網中的閘道器只能轉發三層以上封包，</a:t>
            </a:r>
            <a:endParaRPr lang="en-US" altLang="zh-TW" dirty="0" smtClean="0"/>
          </a:p>
          <a:p>
            <a:r>
              <a:rPr lang="zh-TW" altLang="en-US" dirty="0" smtClean="0"/>
              <a:t>這一點和路由是一樣的。</a:t>
            </a:r>
            <a:endParaRPr lang="en-US" altLang="zh-TW" dirty="0" smtClean="0"/>
          </a:p>
          <a:p>
            <a:r>
              <a:rPr lang="zh-TW" altLang="en-US" dirty="0" smtClean="0"/>
              <a:t>而不同的是閘道器中並沒有路由表，他只能按照預先設定的不同網段來進行轉發。</a:t>
            </a:r>
            <a:endParaRPr lang="en-US" altLang="zh-TW" dirty="0" smtClean="0"/>
          </a:p>
          <a:p>
            <a:r>
              <a:rPr lang="zh-TW" altLang="en-US" dirty="0" smtClean="0"/>
              <a:t>閘道器最重要的一點就是埠對映，</a:t>
            </a:r>
            <a:endParaRPr lang="en-US" altLang="zh-TW" dirty="0" smtClean="0"/>
          </a:p>
          <a:p>
            <a:r>
              <a:rPr lang="zh-TW" altLang="en-US" dirty="0" smtClean="0"/>
              <a:t>子網路內用戶在外網看來只是外網的</a:t>
            </a:r>
            <a:r>
              <a:rPr lang="en-US" altLang="zh-TW" dirty="0" smtClean="0"/>
              <a:t>IP</a:t>
            </a:r>
            <a:r>
              <a:rPr lang="zh-TW" altLang="en-US" dirty="0" smtClean="0"/>
              <a:t>位址對應著不同的埠，</a:t>
            </a:r>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r>
              <a:rPr lang="zh-TW" altLang="en-US" dirty="0" smtClean="0"/>
              <a:t>這樣看來就會保護子網路內的用戶。</a:t>
            </a:r>
          </a:p>
          <a:p>
            <a:r>
              <a:rPr lang="en-US" altLang="zh-TW" dirty="0" smtClean="0"/>
              <a:t>https://sites.google.com/site/wangjiwanglumingcijieshao/home/gateway</a:t>
            </a:r>
          </a:p>
          <a:p>
            <a:endParaRPr lang="en-US" altLang="zh-TW" dirty="0" smtClean="0"/>
          </a:p>
          <a:p>
            <a:r>
              <a:rPr lang="en-US" altLang="zh-TW" dirty="0" smtClean="0"/>
              <a:t>====</a:t>
            </a:r>
          </a:p>
          <a:p>
            <a:r>
              <a:rPr lang="zh-TW" altLang="en-US" dirty="0" smtClean="0"/>
              <a:t>第一層</a:t>
            </a:r>
            <a:r>
              <a:rPr lang="en-US" altLang="zh-TW" dirty="0" smtClean="0"/>
              <a:t>︰</a:t>
            </a:r>
            <a:r>
              <a:rPr lang="zh-TW" altLang="en-US" dirty="0" smtClean="0"/>
              <a:t>實體層（</a:t>
            </a:r>
            <a:r>
              <a:rPr lang="en-US" altLang="zh-TW" dirty="0" smtClean="0"/>
              <a:t>Physical Layer</a:t>
            </a:r>
            <a:r>
              <a:rPr lang="zh-TW" altLang="en-US" dirty="0" smtClean="0"/>
              <a:t>）</a:t>
            </a:r>
          </a:p>
          <a:p>
            <a:r>
              <a:rPr lang="zh-TW" altLang="en-US" dirty="0" smtClean="0"/>
              <a:t>實體層是</a:t>
            </a:r>
            <a:r>
              <a:rPr lang="en-US" altLang="zh-TW" dirty="0" smtClean="0"/>
              <a:t>OSI</a:t>
            </a:r>
            <a:r>
              <a:rPr lang="zh-TW" altLang="en-US" dirty="0" smtClean="0"/>
              <a:t>模型的最底層，它用來定義網路裝置之間的位元資料傳輸，也就是在電線或其他物理線材上，傳遞</a:t>
            </a:r>
            <a:r>
              <a:rPr lang="en-US" altLang="zh-TW" dirty="0" smtClean="0"/>
              <a:t>0</a:t>
            </a:r>
            <a:r>
              <a:rPr lang="zh-TW" altLang="en-US" dirty="0" smtClean="0"/>
              <a:t>與</a:t>
            </a:r>
            <a:r>
              <a:rPr lang="en-US" altLang="zh-TW" dirty="0" smtClean="0"/>
              <a:t>1</a:t>
            </a:r>
            <a:r>
              <a:rPr lang="zh-TW" altLang="en-US" dirty="0" smtClean="0"/>
              <a:t>電子訊號，形成網路。實體層規範的內容包含了纜線的規格、傳輸速度，以及資料傳輸的電壓值，用來確保訊號可以在多種物理媒介上傳輸。</a:t>
            </a:r>
          </a:p>
          <a:p>
            <a:endParaRPr lang="zh-TW" altLang="en-US" dirty="0" smtClean="0"/>
          </a:p>
          <a:p>
            <a:r>
              <a:rPr lang="zh-TW" altLang="en-US" dirty="0" smtClean="0"/>
              <a:t>網路線、網路卡與集線器（</a:t>
            </a:r>
            <a:r>
              <a:rPr lang="en-US" altLang="zh-TW" dirty="0" smtClean="0"/>
              <a:t>Hub</a:t>
            </a:r>
            <a:r>
              <a:rPr lang="zh-TW" altLang="en-US" dirty="0" smtClean="0"/>
              <a:t>），都是平常容易接觸到的實體層設備。網路線包括辦公室及機房內常見的</a:t>
            </a:r>
            <a:r>
              <a:rPr lang="en-US" altLang="zh-TW" dirty="0" smtClean="0"/>
              <a:t>RJ-45 UTP</a:t>
            </a:r>
            <a:r>
              <a:rPr lang="zh-TW" altLang="en-US" dirty="0" smtClean="0"/>
              <a:t>雙絞線、有線電視使用的同軸電纜，以及應用在骨幹網路的光纖纜線等。不過，對無線網路而言，只要可以傳輸電波的介質，都屬於它的傳輸媒介。</a:t>
            </a:r>
          </a:p>
          <a:p>
            <a:endParaRPr lang="zh-TW" altLang="en-US" dirty="0" smtClean="0"/>
          </a:p>
          <a:p>
            <a:r>
              <a:rPr lang="zh-TW" altLang="en-US" dirty="0" smtClean="0"/>
              <a:t>集線器指的是單純串接線路，再以廣播方式傳輸資料的設備。市面上所見的複合式集線器設備，例如</a:t>
            </a:r>
            <a:r>
              <a:rPr lang="en-US" altLang="zh-TW" dirty="0" smtClean="0"/>
              <a:t>Switching Hub</a:t>
            </a:r>
            <a:r>
              <a:rPr lang="zh-TW" altLang="en-US" dirty="0" smtClean="0"/>
              <a:t>（交換式集線器），是廠商依照市場需求所開發的產品，通常包含些許資料連結層的功能，就</a:t>
            </a:r>
            <a:r>
              <a:rPr lang="en-US" altLang="zh-TW" dirty="0" smtClean="0"/>
              <a:t>OSI</a:t>
            </a:r>
            <a:r>
              <a:rPr lang="zh-TW" altLang="en-US" dirty="0" smtClean="0"/>
              <a:t>的規範來說，它並不完全是一個集線器。</a:t>
            </a:r>
          </a:p>
          <a:p>
            <a:endParaRPr lang="zh-TW" altLang="en-US" dirty="0" smtClean="0"/>
          </a:p>
          <a:p>
            <a:r>
              <a:rPr lang="zh-TW" altLang="en-US" dirty="0" smtClean="0"/>
              <a:t>第二層</a:t>
            </a:r>
            <a:r>
              <a:rPr lang="en-US" altLang="zh-TW" dirty="0" smtClean="0"/>
              <a:t>︰</a:t>
            </a:r>
            <a:r>
              <a:rPr lang="zh-TW" altLang="en-US" dirty="0" smtClean="0"/>
              <a:t>資料連結層（</a:t>
            </a:r>
            <a:r>
              <a:rPr lang="en-US" altLang="zh-TW" dirty="0" smtClean="0"/>
              <a:t>Data Link Layer</a:t>
            </a:r>
            <a:r>
              <a:rPr lang="zh-TW" altLang="en-US" dirty="0" smtClean="0"/>
              <a:t>）</a:t>
            </a:r>
          </a:p>
          <a:p>
            <a:r>
              <a:rPr lang="zh-TW" altLang="en-US" dirty="0" smtClean="0"/>
              <a:t>資料連結層介於實體層與網路層之間，主要是在網路之間建立邏輯連結，並且在傳輸過程中處理流量控制及錯誤偵測，讓資料傳送與接收更穩定。資料連結層將實體層的數位訊號封裝成一組符合邏輯傳輸資料，這組訊號稱為資料訊框（</a:t>
            </a:r>
            <a:r>
              <a:rPr lang="en-US" altLang="zh-TW" dirty="0" smtClean="0"/>
              <a:t>Data Frame</a:t>
            </a:r>
            <a:r>
              <a:rPr lang="zh-TW" altLang="en-US" dirty="0" smtClean="0"/>
              <a:t>）。訊框內包含媒體存取控制（</a:t>
            </a:r>
            <a:r>
              <a:rPr lang="en-US" altLang="zh-TW" dirty="0" smtClean="0"/>
              <a:t>Media Access Control</a:t>
            </a:r>
            <a:r>
              <a:rPr lang="zh-TW" altLang="en-US" dirty="0" smtClean="0"/>
              <a:t>，</a:t>
            </a:r>
            <a:r>
              <a:rPr lang="en-US" altLang="zh-TW" dirty="0" smtClean="0"/>
              <a:t>MAC</a:t>
            </a:r>
            <a:r>
              <a:rPr lang="zh-TW" altLang="en-US" dirty="0" smtClean="0"/>
              <a:t>）位址。而資料在傳輸時，這項位址資訊可讓對方主機辨識資料來源。</a:t>
            </a:r>
            <a:r>
              <a:rPr lang="en-US" altLang="zh-TW" dirty="0" smtClean="0"/>
              <a:t>MAC</a:t>
            </a:r>
            <a:r>
              <a:rPr lang="zh-TW" altLang="en-US" dirty="0" smtClean="0"/>
              <a:t>位址是一組序號，每個網路設備的</a:t>
            </a:r>
            <a:r>
              <a:rPr lang="en-US" altLang="zh-TW" dirty="0" smtClean="0"/>
              <a:t>MAC</a:t>
            </a:r>
            <a:r>
              <a:rPr lang="zh-TW" altLang="en-US" dirty="0" smtClean="0"/>
              <a:t>位址都是獨一無二的，可以讓網路設備在區域網路溝通時彼此識別，例如網路卡就是明顯的例子。</a:t>
            </a:r>
          </a:p>
          <a:p>
            <a:endParaRPr lang="zh-TW" altLang="en-US" dirty="0" smtClean="0"/>
          </a:p>
          <a:p>
            <a:r>
              <a:rPr lang="zh-TW" altLang="en-US" dirty="0" smtClean="0"/>
              <a:t>不少網路協定是在資料連結層上運作，我們較常聽到的是非同步傳輸模式（</a:t>
            </a:r>
            <a:r>
              <a:rPr lang="en-US" altLang="zh-TW" dirty="0" smtClean="0"/>
              <a:t>Asynchronous Transfer Mode</a:t>
            </a:r>
            <a:r>
              <a:rPr lang="zh-TW" altLang="en-US" dirty="0" smtClean="0"/>
              <a:t>，</a:t>
            </a:r>
            <a:r>
              <a:rPr lang="en-US" altLang="zh-TW" dirty="0" smtClean="0"/>
              <a:t>ATM</a:t>
            </a:r>
            <a:r>
              <a:rPr lang="zh-TW" altLang="en-US" dirty="0" smtClean="0"/>
              <a:t>），以及點對點協定（</a:t>
            </a:r>
            <a:r>
              <a:rPr lang="en-US" altLang="zh-TW" dirty="0" smtClean="0"/>
              <a:t>Point-to-Point Protocol</a:t>
            </a:r>
            <a:r>
              <a:rPr lang="zh-TW" altLang="en-US" dirty="0" smtClean="0"/>
              <a:t>，</a:t>
            </a:r>
            <a:r>
              <a:rPr lang="en-US" altLang="zh-TW" dirty="0" smtClean="0"/>
              <a:t>PPP</a:t>
            </a:r>
            <a:r>
              <a:rPr lang="zh-TW" altLang="en-US" dirty="0" smtClean="0"/>
              <a:t>）。前者是早期網路發展的通訊協定，由於單次傳輸量很小，適合用作語音傳輸；後者則是在我們使用</a:t>
            </a:r>
            <a:r>
              <a:rPr lang="en-US" altLang="zh-TW" dirty="0" smtClean="0"/>
              <a:t>ADSL</a:t>
            </a:r>
            <a:r>
              <a:rPr lang="zh-TW" altLang="en-US" dirty="0" smtClean="0"/>
              <a:t>時，會透過這項協定連接 </a:t>
            </a:r>
            <a:r>
              <a:rPr lang="en-US" altLang="zh-TW" dirty="0" smtClean="0"/>
              <a:t>ISP</a:t>
            </a:r>
            <a:r>
              <a:rPr lang="zh-TW" altLang="en-US" dirty="0" smtClean="0"/>
              <a:t>，從而連上網際網路。</a:t>
            </a:r>
          </a:p>
          <a:p>
            <a:endParaRPr lang="zh-TW" altLang="en-US" dirty="0" smtClean="0"/>
          </a:p>
          <a:p>
            <a:r>
              <a:rPr lang="zh-TW" altLang="en-US" dirty="0" smtClean="0"/>
              <a:t>網路交換器（</a:t>
            </a:r>
            <a:r>
              <a:rPr lang="en-US" altLang="zh-TW" dirty="0" smtClean="0"/>
              <a:t>Switch</a:t>
            </a:r>
            <a:r>
              <a:rPr lang="zh-TW" altLang="en-US" dirty="0" smtClean="0"/>
              <a:t>）是這個層級常見的設備，主要在區域網路上運作，能依據</a:t>
            </a:r>
            <a:r>
              <a:rPr lang="en-US" altLang="zh-TW" dirty="0" smtClean="0"/>
              <a:t>MAC</a:t>
            </a:r>
            <a:r>
              <a:rPr lang="zh-TW" altLang="en-US" dirty="0" smtClean="0"/>
              <a:t>位址，將網路資料傳送到目的主機上。交換器一般分為可設定式與免設定兩種，前者可以設定流量控制或設定子網路分割，後者僅傳輸網路資料，不具其他進階功能。</a:t>
            </a:r>
          </a:p>
          <a:p>
            <a:endParaRPr lang="zh-TW" altLang="en-US" dirty="0" smtClean="0"/>
          </a:p>
          <a:p>
            <a:r>
              <a:rPr lang="zh-TW" altLang="en-US" dirty="0" smtClean="0"/>
              <a:t>第三層</a:t>
            </a:r>
            <a:r>
              <a:rPr lang="en-US" altLang="zh-TW" dirty="0" smtClean="0"/>
              <a:t>︰</a:t>
            </a:r>
            <a:r>
              <a:rPr lang="zh-TW" altLang="en-US" dirty="0" smtClean="0"/>
              <a:t>網路層（</a:t>
            </a:r>
            <a:r>
              <a:rPr lang="en-US" altLang="zh-TW" dirty="0" smtClean="0"/>
              <a:t>Network Layer</a:t>
            </a:r>
            <a:r>
              <a:rPr lang="zh-TW" altLang="en-US" dirty="0" smtClean="0"/>
              <a:t>）</a:t>
            </a:r>
          </a:p>
          <a:p>
            <a:r>
              <a:rPr lang="zh-TW" altLang="en-US" dirty="0" smtClean="0"/>
              <a:t>網路層定義網路路由及定址功能，讓資料能夠在網路間傳遞。這一層中最主要的通訊協定是網際網路協定（</a:t>
            </a:r>
            <a:r>
              <a:rPr lang="en-US" altLang="zh-TW" dirty="0" smtClean="0"/>
              <a:t>Internet Protocol</a:t>
            </a:r>
            <a:r>
              <a:rPr lang="zh-TW" altLang="en-US" dirty="0" smtClean="0"/>
              <a:t>，</a:t>
            </a:r>
            <a:r>
              <a:rPr lang="en-US" altLang="zh-TW" dirty="0" smtClean="0"/>
              <a:t>IP</a:t>
            </a:r>
            <a:r>
              <a:rPr lang="zh-TW" altLang="en-US" dirty="0" smtClean="0"/>
              <a:t>），資料在傳輸時，該協定將</a:t>
            </a:r>
            <a:r>
              <a:rPr lang="en-US" altLang="zh-TW" dirty="0" smtClean="0"/>
              <a:t>IP</a:t>
            </a:r>
            <a:r>
              <a:rPr lang="zh-TW" altLang="en-US" dirty="0" smtClean="0"/>
              <a:t>位址加入傳輸資料內，並把資料組成封包（</a:t>
            </a:r>
            <a:r>
              <a:rPr lang="en-US" altLang="zh-TW" dirty="0" smtClean="0"/>
              <a:t>Packet</a:t>
            </a:r>
            <a:r>
              <a:rPr lang="zh-TW" altLang="en-US" dirty="0" smtClean="0"/>
              <a:t>）。在網路上傳輸時，封包裡面的</a:t>
            </a:r>
            <a:r>
              <a:rPr lang="en-US" altLang="zh-TW" dirty="0" smtClean="0"/>
              <a:t>IP</a:t>
            </a:r>
            <a:r>
              <a:rPr lang="zh-TW" altLang="en-US" dirty="0" smtClean="0"/>
              <a:t>位址會告訴網路設備這筆資料的來源及目的地。由於網路層主要以</a:t>
            </a:r>
            <a:r>
              <a:rPr lang="en-US" altLang="zh-TW" dirty="0" smtClean="0"/>
              <a:t>IP</a:t>
            </a:r>
            <a:r>
              <a:rPr lang="zh-TW" altLang="en-US" dirty="0" smtClean="0"/>
              <a:t>運作為主，故又稱為「</a:t>
            </a:r>
            <a:r>
              <a:rPr lang="en-US" altLang="zh-TW" dirty="0" smtClean="0"/>
              <a:t>IP</a:t>
            </a:r>
            <a:r>
              <a:rPr lang="zh-TW" altLang="en-US" dirty="0" smtClean="0"/>
              <a:t>層」。除了</a:t>
            </a:r>
            <a:r>
              <a:rPr lang="en-US" altLang="zh-TW" dirty="0" smtClean="0"/>
              <a:t>IP</a:t>
            </a:r>
            <a:r>
              <a:rPr lang="zh-TW" altLang="en-US" dirty="0" smtClean="0"/>
              <a:t>，在網路層上運作的協定還包含</a:t>
            </a:r>
            <a:r>
              <a:rPr lang="en-US" altLang="zh-TW" dirty="0" smtClean="0"/>
              <a:t>IPX</a:t>
            </a:r>
            <a:r>
              <a:rPr lang="zh-TW" altLang="en-US" dirty="0" smtClean="0"/>
              <a:t>及</a:t>
            </a:r>
            <a:r>
              <a:rPr lang="en-US" altLang="zh-TW" dirty="0" smtClean="0"/>
              <a:t>X.25</a:t>
            </a:r>
            <a:r>
              <a:rPr lang="zh-TW" altLang="en-US" dirty="0" smtClean="0"/>
              <a:t>。</a:t>
            </a:r>
          </a:p>
          <a:p>
            <a:endParaRPr lang="zh-TW" altLang="en-US" dirty="0" smtClean="0"/>
          </a:p>
          <a:p>
            <a:r>
              <a:rPr lang="zh-TW" altLang="en-US" dirty="0" smtClean="0"/>
              <a:t>路由器及</a:t>
            </a:r>
            <a:r>
              <a:rPr lang="en-US" altLang="zh-TW" dirty="0" smtClean="0"/>
              <a:t>Layer 3</a:t>
            </a:r>
            <a:r>
              <a:rPr lang="zh-TW" altLang="en-US" dirty="0" smtClean="0"/>
              <a:t>交換器即屬於第三層的網路設備，主要以</a:t>
            </a:r>
            <a:r>
              <a:rPr lang="en-US" altLang="zh-TW" dirty="0" smtClean="0"/>
              <a:t>IP</a:t>
            </a:r>
            <a:r>
              <a:rPr lang="zh-TW" altLang="en-US" dirty="0" smtClean="0"/>
              <a:t>作為資料傳輸依據，它們大多在企業機房內運作，不過我們也常看到有些設備也同時包含網路層功能，如</a:t>
            </a:r>
            <a:r>
              <a:rPr lang="en-US" altLang="zh-TW" dirty="0" smtClean="0"/>
              <a:t>IP</a:t>
            </a:r>
            <a:r>
              <a:rPr lang="zh-TW" altLang="en-US" dirty="0" smtClean="0"/>
              <a:t>分享器，以及俗稱小烏龜的</a:t>
            </a:r>
            <a:r>
              <a:rPr lang="en-US" altLang="zh-TW" dirty="0" smtClean="0"/>
              <a:t>ADSL</a:t>
            </a:r>
            <a:r>
              <a:rPr lang="zh-TW" altLang="en-US" dirty="0" smtClean="0"/>
              <a:t>用戶終端設備（</a:t>
            </a:r>
            <a:r>
              <a:rPr lang="en-US" altLang="zh-TW" dirty="0" smtClean="0"/>
              <a:t>ADSL Terminal Unit-Remote</a:t>
            </a:r>
            <a:r>
              <a:rPr lang="zh-TW" altLang="en-US" dirty="0" smtClean="0"/>
              <a:t>，</a:t>
            </a:r>
            <a:r>
              <a:rPr lang="en-US" altLang="zh-TW" dirty="0" smtClean="0"/>
              <a:t>ATU-R</a:t>
            </a:r>
            <a:r>
              <a:rPr lang="zh-TW" altLang="en-US" dirty="0" smtClean="0"/>
              <a:t>）</a:t>
            </a:r>
          </a:p>
          <a:p>
            <a:endParaRPr lang="zh-TW" altLang="en-US" dirty="0" smtClean="0"/>
          </a:p>
          <a:p>
            <a:r>
              <a:rPr lang="zh-TW" altLang="en-US" dirty="0" smtClean="0"/>
              <a:t>第四層</a:t>
            </a:r>
            <a:r>
              <a:rPr lang="en-US" altLang="zh-TW" dirty="0" smtClean="0"/>
              <a:t>︰</a:t>
            </a:r>
            <a:r>
              <a:rPr lang="zh-TW" altLang="en-US" dirty="0" smtClean="0"/>
              <a:t>傳輸層（</a:t>
            </a:r>
            <a:r>
              <a:rPr lang="en-US" altLang="zh-TW" dirty="0" smtClean="0"/>
              <a:t>Transport Layer</a:t>
            </a:r>
            <a:r>
              <a:rPr lang="zh-TW" altLang="en-US" dirty="0" smtClean="0"/>
              <a:t>）</a:t>
            </a:r>
          </a:p>
          <a:p>
            <a:r>
              <a:rPr lang="zh-TW" altLang="en-US" dirty="0" smtClean="0"/>
              <a:t>傳輸層主要負責電腦整體的資料傳輸及控制，是</a:t>
            </a:r>
            <a:r>
              <a:rPr lang="en-US" altLang="zh-TW" dirty="0" smtClean="0"/>
              <a:t>OSI</a:t>
            </a:r>
            <a:r>
              <a:rPr lang="zh-TW" altLang="en-US" dirty="0" smtClean="0"/>
              <a:t>模型中的關鍵角色，它可以將一個較大的資料切割成多個適合傳輸的資料，替模型頂端的第五、六、七等三個通訊層提供流量管制及錯誤控制。</a:t>
            </a:r>
          </a:p>
          <a:p>
            <a:endParaRPr lang="zh-TW" altLang="en-US" dirty="0" smtClean="0"/>
          </a:p>
          <a:p>
            <a:r>
              <a:rPr lang="zh-TW" altLang="en-US" dirty="0" smtClean="0"/>
              <a:t>傳輸控制協定（</a:t>
            </a:r>
            <a:r>
              <a:rPr lang="en-US" altLang="zh-TW" dirty="0" smtClean="0"/>
              <a:t>Transmission Control Protocol</a:t>
            </a:r>
            <a:r>
              <a:rPr lang="zh-TW" altLang="en-US" dirty="0" smtClean="0"/>
              <a:t>，</a:t>
            </a:r>
            <a:r>
              <a:rPr lang="en-US" altLang="zh-TW" dirty="0" smtClean="0"/>
              <a:t>TCP</a:t>
            </a:r>
            <a:r>
              <a:rPr lang="zh-TW" altLang="en-US" dirty="0" smtClean="0"/>
              <a:t>）是我們常接觸具有傳輸層功能的協定，它在傳輸資料內加入驗證碼，當對方收到後，就會依這個驗證碼，回傳對應的確認訊息（</a:t>
            </a:r>
            <a:r>
              <a:rPr lang="en-US" altLang="zh-TW" dirty="0" smtClean="0"/>
              <a:t>ACK</a:t>
            </a:r>
            <a:r>
              <a:rPr lang="zh-TW" altLang="en-US" dirty="0" smtClean="0"/>
              <a:t>），若對方未及時傳回確認訊息，資料就會重新傳遞一次，以確保資料傳輸的完整性。</a:t>
            </a:r>
          </a:p>
          <a:p>
            <a:endParaRPr lang="zh-TW" altLang="en-US" dirty="0" smtClean="0"/>
          </a:p>
          <a:p>
            <a:r>
              <a:rPr lang="zh-TW" altLang="en-US" dirty="0" smtClean="0"/>
              <a:t>第五層</a:t>
            </a:r>
            <a:r>
              <a:rPr lang="en-US" altLang="zh-TW" dirty="0" smtClean="0"/>
              <a:t>︰</a:t>
            </a:r>
            <a:r>
              <a:rPr lang="zh-TW" altLang="en-US" dirty="0" smtClean="0"/>
              <a:t>會議層（</a:t>
            </a:r>
            <a:r>
              <a:rPr lang="en-US" altLang="zh-TW" dirty="0" smtClean="0"/>
              <a:t>Session Layer</a:t>
            </a:r>
            <a:r>
              <a:rPr lang="zh-TW" altLang="en-US" dirty="0" smtClean="0"/>
              <a:t>）</a:t>
            </a:r>
          </a:p>
          <a:p>
            <a:r>
              <a:rPr lang="zh-TW" altLang="en-US" dirty="0" smtClean="0"/>
              <a:t>這個層級負責建立網路連線，等到資料傳輸結束時，再將連線中斷，運作過程有點像召集多人開會（建立連線），然後彼此之間意見交換（資料傳輸），完成後，宣布散會（中斷連線）。</a:t>
            </a:r>
          </a:p>
          <a:p>
            <a:endParaRPr lang="zh-TW" altLang="en-US" dirty="0" smtClean="0"/>
          </a:p>
          <a:p>
            <a:r>
              <a:rPr lang="zh-TW" altLang="en-US" dirty="0" smtClean="0"/>
              <a:t>有很多應用服務運作在會議層上，我們常接觸到的是</a:t>
            </a:r>
            <a:r>
              <a:rPr lang="en-US" altLang="zh-TW" dirty="0" smtClean="0"/>
              <a:t>NetBIOS names</a:t>
            </a:r>
            <a:r>
              <a:rPr lang="zh-TW" altLang="en-US" dirty="0" smtClean="0"/>
              <a:t>，這是一種用來識別電腦使用</a:t>
            </a:r>
            <a:r>
              <a:rPr lang="en-US" altLang="zh-TW" dirty="0" smtClean="0"/>
              <a:t>NetBIOS</a:t>
            </a:r>
            <a:r>
              <a:rPr lang="zh-TW" altLang="en-US" dirty="0" smtClean="0"/>
              <a:t>資源的依據。我們使用</a:t>
            </a:r>
            <a:r>
              <a:rPr lang="en-US" altLang="zh-TW" dirty="0" smtClean="0"/>
              <a:t>Windows</a:t>
            </a:r>
            <a:r>
              <a:rPr lang="zh-TW" altLang="en-US" dirty="0" smtClean="0"/>
              <a:t>系統時，開啟網路上的芳鄰，或是用到「檔案及列印分享」時，通常會看到群組及電腦名稱，這些就是</a:t>
            </a:r>
            <a:r>
              <a:rPr lang="en-US" altLang="zh-TW" dirty="0" smtClean="0"/>
              <a:t>NetBIOS names</a:t>
            </a:r>
            <a:r>
              <a:rPr lang="zh-TW" altLang="en-US" dirty="0" smtClean="0"/>
              <a:t>定義的。</a:t>
            </a:r>
          </a:p>
          <a:p>
            <a:endParaRPr lang="zh-TW" altLang="en-US" dirty="0" smtClean="0"/>
          </a:p>
          <a:p>
            <a:r>
              <a:rPr lang="zh-TW" altLang="en-US" dirty="0" smtClean="0"/>
              <a:t>第六層</a:t>
            </a:r>
            <a:r>
              <a:rPr lang="en-US" altLang="zh-TW" dirty="0" smtClean="0"/>
              <a:t>︰</a:t>
            </a:r>
            <a:r>
              <a:rPr lang="zh-TW" altLang="en-US" dirty="0" smtClean="0"/>
              <a:t>展示層（</a:t>
            </a:r>
            <a:r>
              <a:rPr lang="en-US" altLang="zh-TW" dirty="0" smtClean="0"/>
              <a:t>Presentation Layer</a:t>
            </a:r>
            <a:r>
              <a:rPr lang="zh-TW" altLang="en-US" dirty="0" smtClean="0"/>
              <a:t>）</a:t>
            </a:r>
          </a:p>
          <a:p>
            <a:r>
              <a:rPr lang="zh-TW" altLang="en-US" dirty="0" smtClean="0"/>
              <a:t>應用層收到的資料後，透過展示層可轉換表達方式，例如將</a:t>
            </a:r>
            <a:r>
              <a:rPr lang="en-US" altLang="zh-TW" dirty="0" smtClean="0"/>
              <a:t>ASCII</a:t>
            </a:r>
            <a:r>
              <a:rPr lang="zh-TW" altLang="en-US" dirty="0" smtClean="0"/>
              <a:t>編碼轉成應用層可以使用的資料，或是處理圖片及其他多媒體檔案，如</a:t>
            </a:r>
            <a:r>
              <a:rPr lang="en-US" altLang="zh-TW" dirty="0" smtClean="0"/>
              <a:t>JPGE</a:t>
            </a:r>
            <a:r>
              <a:rPr lang="zh-TW" altLang="en-US" dirty="0" smtClean="0"/>
              <a:t>圖片檔或</a:t>
            </a:r>
            <a:r>
              <a:rPr lang="en-US" altLang="zh-TW" dirty="0" smtClean="0"/>
              <a:t>MIDI</a:t>
            </a:r>
            <a:r>
              <a:rPr lang="zh-TW" altLang="en-US" dirty="0" smtClean="0"/>
              <a:t>音效檔。</a:t>
            </a:r>
          </a:p>
          <a:p>
            <a:endParaRPr lang="zh-TW" altLang="en-US" dirty="0" smtClean="0"/>
          </a:p>
          <a:p>
            <a:r>
              <a:rPr lang="zh-TW" altLang="en-US" dirty="0" smtClean="0"/>
              <a:t>除了轉檔，有時候當資料透過網路傳輸時，需要將內容予以加密或解密，而這個工作就是在展示層中處理。</a:t>
            </a:r>
          </a:p>
          <a:p>
            <a:endParaRPr lang="zh-TW" altLang="en-US" dirty="0" smtClean="0"/>
          </a:p>
          <a:p>
            <a:r>
              <a:rPr lang="zh-TW" altLang="en-US" dirty="0" smtClean="0"/>
              <a:t>第七層</a:t>
            </a:r>
            <a:r>
              <a:rPr lang="en-US" altLang="zh-TW" dirty="0" smtClean="0"/>
              <a:t>︰</a:t>
            </a:r>
            <a:r>
              <a:rPr lang="zh-TW" altLang="en-US" dirty="0" smtClean="0"/>
              <a:t>應用層（</a:t>
            </a:r>
            <a:r>
              <a:rPr lang="en-US" altLang="zh-TW" dirty="0" smtClean="0"/>
              <a:t>Application Layer</a:t>
            </a:r>
            <a:r>
              <a:rPr lang="zh-TW" altLang="en-US" dirty="0" smtClean="0"/>
              <a:t>）</a:t>
            </a:r>
          </a:p>
          <a:p>
            <a:r>
              <a:rPr lang="zh-TW" altLang="en-US" dirty="0" smtClean="0"/>
              <a:t>應用層主要功能是處理應用程式，進而提供使用者網路應用服務。這一層的協定也很多。使用者常見的通訊協定，有</a:t>
            </a:r>
            <a:r>
              <a:rPr lang="en-US" altLang="zh-TW" dirty="0" smtClean="0"/>
              <a:t>DHCP</a:t>
            </a:r>
            <a:r>
              <a:rPr lang="zh-TW" altLang="en-US" dirty="0" smtClean="0"/>
              <a:t>（</a:t>
            </a:r>
            <a:r>
              <a:rPr lang="en-US" altLang="zh-TW" dirty="0" smtClean="0"/>
              <a:t>Dynamic Host Configuration Protocol</a:t>
            </a:r>
            <a:r>
              <a:rPr lang="zh-TW" altLang="en-US" dirty="0" smtClean="0"/>
              <a:t>）、</a:t>
            </a:r>
            <a:r>
              <a:rPr lang="en-US" altLang="zh-TW" dirty="0" smtClean="0"/>
              <a:t>FTP</a:t>
            </a:r>
            <a:r>
              <a:rPr lang="zh-TW" altLang="en-US" dirty="0" smtClean="0"/>
              <a:t>（</a:t>
            </a:r>
            <a:r>
              <a:rPr lang="en-US" altLang="zh-TW" dirty="0" smtClean="0"/>
              <a:t>File Transfer Protocol</a:t>
            </a:r>
            <a:r>
              <a:rPr lang="zh-TW" altLang="en-US" dirty="0" smtClean="0"/>
              <a:t>）、</a:t>
            </a:r>
            <a:r>
              <a:rPr lang="en-US" altLang="zh-TW" dirty="0" smtClean="0"/>
              <a:t>HTTP</a:t>
            </a:r>
            <a:r>
              <a:rPr lang="zh-TW" altLang="en-US" dirty="0" smtClean="0"/>
              <a:t>（</a:t>
            </a:r>
            <a:r>
              <a:rPr lang="en-US" altLang="zh-TW" dirty="0" err="1" smtClean="0"/>
              <a:t>HyperText</a:t>
            </a:r>
            <a:r>
              <a:rPr lang="en-US" altLang="zh-TW" dirty="0" smtClean="0"/>
              <a:t> Transfer Protocol</a:t>
            </a:r>
            <a:r>
              <a:rPr lang="zh-TW" altLang="en-US" dirty="0" smtClean="0"/>
              <a:t>）及</a:t>
            </a:r>
            <a:r>
              <a:rPr lang="en-US" altLang="zh-TW" dirty="0" smtClean="0"/>
              <a:t>POP3</a:t>
            </a:r>
            <a:r>
              <a:rPr lang="zh-TW" altLang="en-US" dirty="0" smtClean="0"/>
              <a:t>（</a:t>
            </a:r>
            <a:r>
              <a:rPr lang="en-US" altLang="zh-TW" dirty="0" smtClean="0"/>
              <a:t>Post Office Protocol-Version 3</a:t>
            </a:r>
            <a:r>
              <a:rPr lang="zh-TW" altLang="en-US" dirty="0" smtClean="0"/>
              <a:t>）等，依據不同的網路服務方式，這些協定能定義各自的功能及使用規範等細部規則。</a:t>
            </a:r>
          </a:p>
          <a:p>
            <a:endParaRPr lang="zh-TW" altLang="en-US" dirty="0" smtClean="0"/>
          </a:p>
          <a:p>
            <a:r>
              <a:rPr lang="zh-TW" altLang="en-US" dirty="0" smtClean="0"/>
              <a:t>屬於第七層的應用軟體，像是網路瀏覽器（</a:t>
            </a:r>
            <a:r>
              <a:rPr lang="en-US" altLang="zh-TW" dirty="0" smtClean="0"/>
              <a:t>IE</a:t>
            </a:r>
            <a:r>
              <a:rPr lang="zh-TW" altLang="en-US" dirty="0" smtClean="0"/>
              <a:t>、</a:t>
            </a:r>
            <a:r>
              <a:rPr lang="en-US" altLang="zh-TW" dirty="0" smtClean="0"/>
              <a:t>Firefox</a:t>
            </a:r>
            <a:r>
              <a:rPr lang="zh-TW" altLang="en-US" dirty="0" smtClean="0"/>
              <a:t>）、電子郵件、線上遊戲、即時通訊（</a:t>
            </a:r>
            <a:r>
              <a:rPr lang="en-US" altLang="zh-TW" dirty="0" smtClean="0"/>
              <a:t>MSN Messenger</a:t>
            </a:r>
            <a:r>
              <a:rPr lang="zh-TW" altLang="en-US" dirty="0" smtClean="0"/>
              <a:t>、</a:t>
            </a:r>
            <a:r>
              <a:rPr lang="en-US" altLang="zh-TW" dirty="0" smtClean="0"/>
              <a:t>ICQ</a:t>
            </a:r>
            <a:r>
              <a:rPr lang="zh-TW" altLang="en-US" dirty="0" smtClean="0"/>
              <a:t>）等。上述軟體均透過單一或多種通訊協定，提供各類網路應用服務，像是網路瀏覽器藉由</a:t>
            </a:r>
            <a:r>
              <a:rPr lang="en-US" altLang="zh-TW" dirty="0" smtClean="0"/>
              <a:t>HTTP</a:t>
            </a:r>
            <a:r>
              <a:rPr lang="zh-TW" altLang="en-US" dirty="0" smtClean="0"/>
              <a:t>的溝通，即可呈現圖文並茂的網頁。文⊙林郁翔</a:t>
            </a:r>
          </a:p>
          <a:p>
            <a:endParaRPr lang="zh-TW" altLang="en-US" dirty="0" smtClean="0"/>
          </a:p>
          <a:p>
            <a:endParaRPr lang="en-US" altLang="zh-TW" dirty="0" smtClean="0"/>
          </a:p>
          <a:p>
            <a:r>
              <a:rPr lang="en-US" altLang="zh-TW" dirty="0" smtClean="0"/>
              <a:t>=====</a:t>
            </a:r>
          </a:p>
          <a:p>
            <a:r>
              <a:rPr lang="zh-TW" altLang="en-US" dirty="0" smtClean="0"/>
              <a:t>集線器</a:t>
            </a:r>
            <a:r>
              <a:rPr lang="en-US" altLang="zh-TW" dirty="0" smtClean="0"/>
              <a:t>hub</a:t>
            </a:r>
            <a:r>
              <a:rPr lang="zh-TW" altLang="en-US" dirty="0" smtClean="0"/>
              <a:t>是屬於</a:t>
            </a:r>
            <a:r>
              <a:rPr lang="en-US" altLang="zh-TW" dirty="0" smtClean="0"/>
              <a:t>OSI</a:t>
            </a:r>
            <a:r>
              <a:rPr lang="zh-TW" altLang="en-US" dirty="0" smtClean="0"/>
              <a:t>第一層的產品</a:t>
            </a:r>
          </a:p>
          <a:p>
            <a:r>
              <a:rPr lang="zh-TW" altLang="en-US" dirty="0" smtClean="0"/>
              <a:t>交換器</a:t>
            </a:r>
            <a:r>
              <a:rPr lang="en-US" altLang="zh-TW" dirty="0" smtClean="0"/>
              <a:t>switch</a:t>
            </a:r>
            <a:r>
              <a:rPr lang="zh-TW" altLang="en-US" dirty="0" smtClean="0"/>
              <a:t>是</a:t>
            </a:r>
            <a:r>
              <a:rPr lang="en-US" altLang="zh-TW" dirty="0" smtClean="0"/>
              <a:t>OSI</a:t>
            </a:r>
            <a:r>
              <a:rPr lang="zh-TW" altLang="en-US" dirty="0" smtClean="0"/>
              <a:t>第二層的產品</a:t>
            </a:r>
          </a:p>
          <a:p>
            <a:r>
              <a:rPr lang="zh-TW" altLang="en-US" dirty="0" smtClean="0"/>
              <a:t>路由器</a:t>
            </a:r>
            <a:r>
              <a:rPr lang="en-US" altLang="zh-TW" dirty="0" smtClean="0"/>
              <a:t>Router</a:t>
            </a:r>
            <a:r>
              <a:rPr lang="zh-TW" altLang="en-US" dirty="0" smtClean="0"/>
              <a:t>是屬於</a:t>
            </a:r>
            <a:r>
              <a:rPr lang="en-US" altLang="zh-TW" dirty="0" smtClean="0"/>
              <a:t>OSI</a:t>
            </a:r>
            <a:r>
              <a:rPr lang="zh-TW" altLang="en-US" dirty="0" smtClean="0"/>
              <a:t>第三層的產品</a:t>
            </a:r>
          </a:p>
          <a:p>
            <a:endParaRPr lang="zh-TW" altLang="en-US" dirty="0" smtClean="0"/>
          </a:p>
          <a:p>
            <a:r>
              <a:rPr lang="zh-TW" altLang="en-US" dirty="0" smtClean="0"/>
              <a:t>集線器</a:t>
            </a:r>
            <a:r>
              <a:rPr lang="en-US" altLang="zh-TW" dirty="0" smtClean="0"/>
              <a:t>hub</a:t>
            </a:r>
          </a:p>
          <a:p>
            <a:r>
              <a:rPr lang="zh-TW" altLang="en-US" dirty="0" smtClean="0"/>
              <a:t>每台在網路中的電腦都發送</a:t>
            </a:r>
          </a:p>
          <a:p>
            <a:r>
              <a:rPr lang="zh-TW" altLang="en-US" dirty="0" smtClean="0"/>
              <a:t>交換器</a:t>
            </a:r>
            <a:r>
              <a:rPr lang="en-US" altLang="zh-TW" dirty="0" smtClean="0"/>
              <a:t>switch</a:t>
            </a:r>
          </a:p>
          <a:p>
            <a:r>
              <a:rPr lang="zh-TW" altLang="en-US" dirty="0" smtClean="0"/>
              <a:t>網路上各個電腦的</a:t>
            </a:r>
            <a:r>
              <a:rPr lang="en-US" altLang="zh-TW" dirty="0" smtClean="0"/>
              <a:t>MAC</a:t>
            </a:r>
            <a:r>
              <a:rPr lang="zh-TW" altLang="en-US" dirty="0" smtClean="0"/>
              <a:t>位址記在</a:t>
            </a:r>
            <a:r>
              <a:rPr lang="en-US" altLang="zh-TW" dirty="0" smtClean="0"/>
              <a:t>MAC</a:t>
            </a:r>
            <a:r>
              <a:rPr lang="zh-TW" altLang="en-US" dirty="0" smtClean="0"/>
              <a:t>位址表中，</a:t>
            </a:r>
          </a:p>
          <a:p>
            <a:r>
              <a:rPr lang="zh-TW" altLang="en-US" dirty="0" smtClean="0"/>
              <a:t>當區域網路中的電腦要經過交換器去交換傳遞資料時，</a:t>
            </a:r>
          </a:p>
          <a:p>
            <a:r>
              <a:rPr lang="zh-TW" altLang="en-US" dirty="0" smtClean="0"/>
              <a:t>就查詢交換器上的</a:t>
            </a:r>
            <a:r>
              <a:rPr lang="en-US" altLang="zh-TW" dirty="0" smtClean="0"/>
              <a:t>MAC</a:t>
            </a:r>
            <a:r>
              <a:rPr lang="zh-TW" altLang="en-US" dirty="0" smtClean="0"/>
              <a:t>位址表中的資訊，將封包傳送給指定的電腦</a:t>
            </a:r>
          </a:p>
          <a:p>
            <a:r>
              <a:rPr lang="zh-TW" altLang="en-US" dirty="0" smtClean="0"/>
              <a:t>交換器只能連接兩個不同網段的網路</a:t>
            </a:r>
          </a:p>
          <a:p>
            <a:r>
              <a:rPr lang="zh-TW" altLang="en-US" dirty="0" smtClean="0"/>
              <a:t>路由器</a:t>
            </a:r>
            <a:r>
              <a:rPr lang="en-US" altLang="zh-TW" dirty="0" smtClean="0"/>
              <a:t>Router</a:t>
            </a:r>
          </a:p>
          <a:p>
            <a:r>
              <a:rPr lang="zh-TW" altLang="en-US" dirty="0" smtClean="0"/>
              <a:t>路由器除了有交換器的功能外，</a:t>
            </a:r>
          </a:p>
          <a:p>
            <a:r>
              <a:rPr lang="zh-TW" altLang="en-US" dirty="0" smtClean="0"/>
              <a:t>更擁有路由表作為傳送封包時的依據，</a:t>
            </a:r>
          </a:p>
          <a:p>
            <a:r>
              <a:rPr lang="zh-TW" altLang="en-US" dirty="0" smtClean="0"/>
              <a:t>在有多種選擇的路徑中選擇最佳的路徑。</a:t>
            </a:r>
          </a:p>
          <a:p>
            <a:r>
              <a:rPr lang="zh-TW" altLang="en-US" dirty="0" smtClean="0"/>
              <a:t>可以連接兩個以上不同網段的網路</a:t>
            </a:r>
          </a:p>
          <a:p>
            <a:endParaRPr lang="zh-TW" altLang="en-US" dirty="0" smtClean="0"/>
          </a:p>
          <a:p>
            <a:r>
              <a:rPr lang="en-US" altLang="zh-TW" dirty="0" smtClean="0"/>
              <a:t>Router</a:t>
            </a:r>
            <a:r>
              <a:rPr lang="zh-TW" altLang="en-US" dirty="0" smtClean="0"/>
              <a:t>提供路由與轉送兩種重要機制，</a:t>
            </a:r>
          </a:p>
          <a:p>
            <a:r>
              <a:rPr lang="zh-TW" altLang="en-US" dirty="0" smtClean="0"/>
              <a:t>可以決定封包從來源端到目的端所經過的</a:t>
            </a:r>
          </a:p>
          <a:p>
            <a:r>
              <a:rPr lang="zh-TW" altLang="en-US" dirty="0" smtClean="0"/>
              <a:t>路由路徑（</a:t>
            </a:r>
            <a:r>
              <a:rPr lang="en-US" altLang="zh-TW" dirty="0" smtClean="0"/>
              <a:t>host</a:t>
            </a:r>
            <a:r>
              <a:rPr lang="zh-TW" altLang="en-US" dirty="0" smtClean="0"/>
              <a:t>到</a:t>
            </a:r>
            <a:r>
              <a:rPr lang="en-US" altLang="zh-TW" dirty="0" smtClean="0"/>
              <a:t>host</a:t>
            </a:r>
            <a:r>
              <a:rPr lang="zh-TW" altLang="en-US" dirty="0" smtClean="0"/>
              <a:t>之間的傳輸路徑），</a:t>
            </a:r>
          </a:p>
          <a:p>
            <a:r>
              <a:rPr lang="zh-TW" altLang="en-US" dirty="0" smtClean="0"/>
              <a:t>這個過程稱為路由</a:t>
            </a:r>
          </a:p>
          <a:p>
            <a:endParaRPr lang="zh-TW" altLang="en-US" dirty="0" smtClean="0"/>
          </a:p>
          <a:p>
            <a:endParaRPr lang="zh-TW" altLang="en-US" dirty="0" smtClean="0"/>
          </a:p>
          <a:p>
            <a:r>
              <a:rPr lang="en-US" altLang="zh-TW" dirty="0" smtClean="0"/>
              <a:t>IP</a:t>
            </a:r>
            <a:r>
              <a:rPr lang="zh-TW" altLang="en-US" dirty="0" smtClean="0"/>
              <a:t>路由器之中最常見的類型是家用和小型辦公路由器，</a:t>
            </a:r>
          </a:p>
          <a:p>
            <a:r>
              <a:rPr lang="zh-TW" altLang="en-US" dirty="0" smtClean="0"/>
              <a:t>它只在家庭電腦和網際網路之間轉發</a:t>
            </a:r>
            <a:r>
              <a:rPr lang="en-US" altLang="zh-TW" dirty="0" smtClean="0"/>
              <a:t>IP</a:t>
            </a:r>
            <a:r>
              <a:rPr lang="zh-TW" altLang="en-US" dirty="0" smtClean="0"/>
              <a:t>封包，</a:t>
            </a:r>
          </a:p>
          <a:p>
            <a:r>
              <a:rPr lang="zh-TW" altLang="en-US" dirty="0" smtClean="0"/>
              <a:t>例如，</a:t>
            </a:r>
          </a:p>
          <a:p>
            <a:r>
              <a:rPr lang="zh-TW" altLang="en-US" dirty="0" smtClean="0"/>
              <a:t>用戶的</a:t>
            </a:r>
            <a:r>
              <a:rPr lang="en-US" altLang="zh-TW" dirty="0" smtClean="0"/>
              <a:t>cable</a:t>
            </a:r>
            <a:r>
              <a:rPr lang="zh-TW" altLang="en-US" dirty="0" smtClean="0"/>
              <a:t>路由器或</a:t>
            </a:r>
            <a:r>
              <a:rPr lang="en-US" altLang="zh-TW" dirty="0" smtClean="0"/>
              <a:t>DSL</a:t>
            </a:r>
            <a:r>
              <a:rPr lang="zh-TW" altLang="en-US" dirty="0" smtClean="0"/>
              <a:t>路由器，</a:t>
            </a:r>
          </a:p>
          <a:p>
            <a:r>
              <a:rPr lang="zh-TW" altLang="en-US" dirty="0" smtClean="0"/>
              <a:t>這些路由器通過網際網路服務提供商（</a:t>
            </a:r>
            <a:r>
              <a:rPr lang="en-US" altLang="zh-TW" dirty="0" smtClean="0"/>
              <a:t>ISP</a:t>
            </a:r>
            <a:r>
              <a:rPr lang="zh-TW" altLang="en-US" dirty="0" smtClean="0"/>
              <a:t>）連接到網際網路。</a:t>
            </a:r>
          </a:p>
          <a:p>
            <a:r>
              <a:rPr lang="zh-TW" altLang="en-US" dirty="0" smtClean="0"/>
              <a:t>而像是企業級路由器之類更為複雜的路由器，</a:t>
            </a:r>
          </a:p>
          <a:p>
            <a:r>
              <a:rPr lang="zh-TW" altLang="en-US" dirty="0" smtClean="0"/>
              <a:t>則會將大型企業或</a:t>
            </a:r>
            <a:r>
              <a:rPr lang="en-US" altLang="zh-TW" dirty="0" smtClean="0"/>
              <a:t>ISP</a:t>
            </a:r>
            <a:r>
              <a:rPr lang="zh-TW" altLang="en-US" dirty="0" smtClean="0"/>
              <a:t>的網路與強大的核心路由器連接起來，</a:t>
            </a:r>
          </a:p>
          <a:p>
            <a:r>
              <a:rPr lang="zh-TW" altLang="en-US" dirty="0" smtClean="0"/>
              <a:t>沿著網際網路主幹網的光纖線路高速轉發資料。</a:t>
            </a:r>
            <a:endParaRPr lang="en-US" altLang="zh-TW" dirty="0" smtClean="0"/>
          </a:p>
          <a:p>
            <a:r>
              <a:rPr lang="en-US" altLang="zh-TW" dirty="0" smtClean="0"/>
              <a:t>===============</a:t>
            </a:r>
          </a:p>
          <a:p>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109</a:t>
            </a:fld>
            <a:endParaRPr lang="zh-TW" altLang="en-US"/>
          </a:p>
        </p:txBody>
      </p:sp>
    </p:spTree>
    <p:extLst>
      <p:ext uri="{BB962C8B-B14F-4D97-AF65-F5344CB8AC3E}">
        <p14:creationId xmlns:p14="http://schemas.microsoft.com/office/powerpoint/2010/main" val="21683631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根據</a:t>
            </a:r>
            <a:r>
              <a:rPr lang="en-US" altLang="zh-TW" sz="1200" b="0" i="0" kern="1200" dirty="0" smtClean="0">
                <a:solidFill>
                  <a:schemeClr val="tx1"/>
                </a:solidFill>
                <a:effectLst/>
                <a:latin typeface="+mn-lt"/>
                <a:ea typeface="+mn-ea"/>
                <a:cs typeface="+mn-cs"/>
              </a:rPr>
              <a:t>OSI</a:t>
            </a:r>
            <a:r>
              <a:rPr lang="zh-TW" altLang="en-US" sz="1200" b="0" i="0" kern="1200" dirty="0" smtClean="0">
                <a:solidFill>
                  <a:schemeClr val="tx1"/>
                </a:solidFill>
                <a:effectLst/>
                <a:latin typeface="+mn-lt"/>
                <a:ea typeface="+mn-ea"/>
                <a:cs typeface="+mn-cs"/>
              </a:rPr>
              <a:t>七層參考模型，資料是從傳輸層</a:t>
            </a:r>
            <a:r>
              <a:rPr lang="en-US" altLang="zh-TW" sz="1200" b="0" i="0" kern="1200" dirty="0" smtClean="0">
                <a:solidFill>
                  <a:schemeClr val="tx1"/>
                </a:solidFill>
                <a:effectLst/>
                <a:latin typeface="+mn-lt"/>
                <a:ea typeface="+mn-ea"/>
                <a:cs typeface="+mn-cs"/>
              </a:rPr>
              <a:t>(TPC/UDP, Port)→</a:t>
            </a:r>
            <a:r>
              <a:rPr lang="zh-TW" altLang="en-US" sz="1200" b="0" i="0" kern="1200" dirty="0" smtClean="0">
                <a:solidFill>
                  <a:schemeClr val="tx1"/>
                </a:solidFill>
                <a:effectLst/>
                <a:latin typeface="+mn-lt"/>
                <a:ea typeface="+mn-ea"/>
                <a:cs typeface="+mn-cs"/>
              </a:rPr>
              <a:t>網路層</a:t>
            </a:r>
            <a:r>
              <a:rPr lang="en-US" altLang="zh-TW" sz="1200" b="0" i="0" kern="1200" dirty="0" smtClean="0">
                <a:solidFill>
                  <a:schemeClr val="tx1"/>
                </a:solidFill>
                <a:effectLst/>
                <a:latin typeface="+mn-lt"/>
                <a:ea typeface="+mn-ea"/>
                <a:cs typeface="+mn-cs"/>
              </a:rPr>
              <a:t>(IP address)→</a:t>
            </a:r>
            <a:r>
              <a:rPr lang="zh-TW" altLang="en-US" sz="1200" b="0" i="0" kern="1200" dirty="0" smtClean="0">
                <a:solidFill>
                  <a:schemeClr val="tx1"/>
                </a:solidFill>
                <a:effectLst/>
                <a:latin typeface="+mn-lt"/>
                <a:ea typeface="+mn-ea"/>
                <a:cs typeface="+mn-cs"/>
              </a:rPr>
              <a:t>資料鏈結層</a:t>
            </a:r>
            <a:r>
              <a:rPr lang="en-US" altLang="zh-TW" sz="1200" b="0" i="0" kern="1200" dirty="0" smtClean="0">
                <a:solidFill>
                  <a:schemeClr val="tx1"/>
                </a:solidFill>
                <a:effectLst/>
                <a:latin typeface="+mn-lt"/>
                <a:ea typeface="+mn-ea"/>
                <a:cs typeface="+mn-cs"/>
              </a:rPr>
              <a:t>(MAC)→</a:t>
            </a:r>
            <a:r>
              <a:rPr lang="zh-TW" altLang="en-US" sz="1200" b="0" i="0" kern="1200" dirty="0" smtClean="0">
                <a:solidFill>
                  <a:schemeClr val="tx1"/>
                </a:solidFill>
                <a:effectLst/>
                <a:latin typeface="+mn-lt"/>
                <a:ea typeface="+mn-ea"/>
                <a:cs typeface="+mn-cs"/>
              </a:rPr>
              <a:t>實體層</a:t>
            </a:r>
            <a:r>
              <a:rPr lang="en-US" altLang="zh-TW" sz="1200" b="0" i="0" kern="1200" dirty="0" smtClean="0">
                <a:solidFill>
                  <a:schemeClr val="tx1"/>
                </a:solidFill>
                <a:effectLst/>
                <a:latin typeface="+mn-lt"/>
                <a:ea typeface="+mn-ea"/>
                <a:cs typeface="+mn-cs"/>
              </a:rPr>
              <a:t>(Binary)</a:t>
            </a:r>
            <a:r>
              <a:rPr lang="zh-TW" altLang="en-US" sz="1200" b="0" i="0" kern="1200" dirty="0" smtClean="0">
                <a:solidFill>
                  <a:schemeClr val="tx1"/>
                </a:solidFill>
                <a:effectLst/>
                <a:latin typeface="+mn-lt"/>
                <a:ea typeface="+mn-ea"/>
                <a:cs typeface="+mn-cs"/>
              </a:rPr>
              <a:t>來傳送，由上而下包裝</a:t>
            </a:r>
            <a:r>
              <a:rPr lang="en-US" altLang="zh-TW" sz="1200" b="0" i="0" kern="1200" dirty="0" smtClean="0">
                <a:solidFill>
                  <a:schemeClr val="tx1"/>
                </a:solidFill>
                <a:effectLst/>
                <a:latin typeface="+mn-lt"/>
                <a:ea typeface="+mn-ea"/>
                <a:cs typeface="+mn-cs"/>
              </a:rPr>
              <a:t>segment(TCP/UDP, Port)→datagram(IP address)→frame(MAC)</a:t>
            </a:r>
            <a:r>
              <a:rPr lang="zh-TW" altLang="en-US" sz="1200" b="0" i="0" kern="1200" dirty="0" smtClean="0">
                <a:solidFill>
                  <a:schemeClr val="tx1"/>
                </a:solidFill>
                <a:effectLst/>
                <a:latin typeface="+mn-lt"/>
                <a:ea typeface="+mn-ea"/>
                <a:cs typeface="+mn-cs"/>
              </a:rPr>
              <a:t>，最後實體層用</a:t>
            </a:r>
            <a:r>
              <a:rPr lang="en-US" altLang="zh-TW" sz="1200" b="0" i="0" kern="1200" dirty="0" smtClean="0">
                <a:solidFill>
                  <a:schemeClr val="tx1"/>
                </a:solidFill>
                <a:effectLst/>
                <a:latin typeface="+mn-lt"/>
                <a:ea typeface="+mn-ea"/>
                <a:cs typeface="+mn-cs"/>
              </a:rPr>
              <a:t>1010</a:t>
            </a:r>
            <a:r>
              <a:rPr lang="zh-TW" altLang="en-US" sz="1200" b="0" i="0" kern="1200" dirty="0" smtClean="0">
                <a:solidFill>
                  <a:schemeClr val="tx1"/>
                </a:solidFill>
                <a:effectLst/>
                <a:latin typeface="+mn-lt"/>
                <a:ea typeface="+mn-ea"/>
                <a:cs typeface="+mn-cs"/>
              </a:rPr>
              <a:t>的二進制碼傳送出去。</a:t>
            </a:r>
            <a:endParaRPr lang="en-US" altLang="zh-TW" sz="1200" b="0" i="0" kern="120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廣播風暴</a:t>
            </a:r>
            <a:endParaRPr lang="en-US" altLang="zh-TW" sz="1200" b="0" i="0" kern="1200" dirty="0" smtClean="0">
              <a:solidFill>
                <a:schemeClr val="tx1"/>
              </a:solidFill>
              <a:effectLst/>
              <a:latin typeface="+mn-lt"/>
              <a:ea typeface="+mn-ea"/>
              <a:cs typeface="+mn-cs"/>
            </a:endParaRPr>
          </a:p>
          <a:p>
            <a:r>
              <a:rPr lang="en-US" altLang="zh-TW" sz="1200" b="1" kern="1200" dirty="0" smtClean="0">
                <a:solidFill>
                  <a:schemeClr val="tx1"/>
                </a:solidFill>
                <a:effectLst/>
                <a:latin typeface="+mn-lt"/>
                <a:ea typeface="+mn-ea"/>
                <a:cs typeface="+mn-cs"/>
              </a:rPr>
              <a:t>[</a:t>
            </a:r>
            <a:r>
              <a:rPr lang="zh-TW" altLang="en-US" sz="1200" b="1" kern="1200" dirty="0" smtClean="0">
                <a:solidFill>
                  <a:schemeClr val="tx1"/>
                </a:solidFill>
                <a:effectLst/>
                <a:latin typeface="+mn-lt"/>
                <a:ea typeface="+mn-ea"/>
                <a:cs typeface="+mn-cs"/>
              </a:rPr>
              <a:t>網際網路</a:t>
            </a:r>
            <a:r>
              <a:rPr lang="en-US" altLang="zh-TW" sz="1200" b="1" kern="1200" dirty="0" smtClean="0">
                <a:solidFill>
                  <a:schemeClr val="tx1"/>
                </a:solidFill>
                <a:effectLst/>
                <a:latin typeface="+mn-lt"/>
                <a:ea typeface="+mn-ea"/>
                <a:cs typeface="+mn-cs"/>
              </a:rPr>
              <a:t>] </a:t>
            </a:r>
            <a:r>
              <a:rPr lang="zh-TW" altLang="en-US" sz="1200" b="1" kern="1200" dirty="0" smtClean="0">
                <a:solidFill>
                  <a:schemeClr val="tx1"/>
                </a:solidFill>
                <a:effectLst/>
                <a:latin typeface="+mn-lt"/>
                <a:ea typeface="+mn-ea"/>
                <a:cs typeface="+mn-cs"/>
              </a:rPr>
              <a:t>乙太網路封包格式</a:t>
            </a:r>
            <a:r>
              <a:rPr lang="en-US" altLang="zh-TW" sz="1200" b="1" kern="1200" dirty="0" smtClean="0">
                <a:solidFill>
                  <a:schemeClr val="tx1"/>
                </a:solidFill>
                <a:effectLst/>
                <a:latin typeface="+mn-lt"/>
                <a:ea typeface="+mn-ea"/>
                <a:cs typeface="+mn-cs"/>
              </a:rPr>
              <a:t>(MAC Frame Format)</a:t>
            </a:r>
          </a:p>
          <a:p>
            <a:r>
              <a:rPr lang="en-US" altLang="zh-TW" sz="1200" b="0" i="0" kern="1200" dirty="0" smtClean="0">
                <a:solidFill>
                  <a:schemeClr val="tx1"/>
                </a:solidFill>
                <a:effectLst/>
                <a:latin typeface="+mn-lt"/>
                <a:ea typeface="+mn-ea"/>
                <a:cs typeface="+mn-cs"/>
              </a:rPr>
              <a:t>Ethernet (802.3 MAC frame format)</a:t>
            </a:r>
            <a:br>
              <a:rPr lang="en-US" altLang="zh-TW" sz="1200" b="0" i="0" kern="1200" dirty="0" smtClean="0">
                <a:solidFill>
                  <a:schemeClr val="tx1"/>
                </a:solidFill>
                <a:effectLst/>
                <a:latin typeface="+mn-lt"/>
                <a:ea typeface="+mn-ea"/>
                <a:cs typeface="+mn-cs"/>
              </a:rPr>
            </a:br>
            <a:r>
              <a:rPr lang="en-US" altLang="zh-TW" sz="1200" b="0" i="0" kern="1200" dirty="0" smtClean="0">
                <a:solidFill>
                  <a:schemeClr val="tx1"/>
                </a:solidFill>
                <a:effectLst/>
                <a:latin typeface="+mn-lt"/>
                <a:ea typeface="+mn-ea"/>
                <a:cs typeface="+mn-cs"/>
              </a:rPr>
              <a:t/>
            </a:r>
            <a:br>
              <a:rPr lang="en-US" altLang="zh-TW" sz="1200" b="0" i="0" kern="1200" dirty="0" smtClean="0">
                <a:solidFill>
                  <a:schemeClr val="tx1"/>
                </a:solidFill>
                <a:effectLst/>
                <a:latin typeface="+mn-lt"/>
                <a:ea typeface="+mn-ea"/>
                <a:cs typeface="+mn-cs"/>
              </a:rPr>
            </a:br>
            <a:r>
              <a:rPr lang="zh-TW" altLang="en-US" sz="1200" b="0" i="0" kern="1200" dirty="0" smtClean="0">
                <a:solidFill>
                  <a:schemeClr val="tx1"/>
                </a:solidFill>
                <a:effectLst/>
                <a:latin typeface="+mn-lt"/>
                <a:ea typeface="+mn-ea"/>
                <a:cs typeface="+mn-cs"/>
              </a:rPr>
              <a:t>在網路傳輸資料是透過所謂的封包來傳送，封包內包含了目的及來源的</a:t>
            </a:r>
            <a:r>
              <a:rPr lang="en-US" altLang="zh-TW" sz="1200" b="0" i="0" kern="1200" dirty="0" smtClean="0">
                <a:solidFill>
                  <a:schemeClr val="tx1"/>
                </a:solidFill>
                <a:effectLst/>
                <a:latin typeface="+mn-lt"/>
                <a:ea typeface="+mn-ea"/>
                <a:cs typeface="+mn-cs"/>
              </a:rPr>
              <a:t>MAC</a:t>
            </a:r>
            <a:r>
              <a:rPr lang="zh-TW" altLang="en-US" sz="1200" b="0" i="0" kern="1200" dirty="0" smtClean="0">
                <a:solidFill>
                  <a:schemeClr val="tx1"/>
                </a:solidFill>
                <a:effectLst/>
                <a:latin typeface="+mn-lt"/>
                <a:ea typeface="+mn-ea"/>
                <a:cs typeface="+mn-cs"/>
              </a:rPr>
              <a:t>位址、</a:t>
            </a:r>
            <a:r>
              <a:rPr lang="en-US" altLang="zh-TW" sz="1200" b="0" i="0" kern="1200" dirty="0" smtClean="0">
                <a:solidFill>
                  <a:schemeClr val="tx1"/>
                </a:solidFill>
                <a:effectLst/>
                <a:latin typeface="+mn-lt"/>
                <a:ea typeface="+mn-ea"/>
                <a:cs typeface="+mn-cs"/>
              </a:rPr>
              <a:t>IP</a:t>
            </a:r>
            <a:r>
              <a:rPr lang="zh-TW" altLang="en-US" sz="1200" b="0" i="0" kern="1200" dirty="0" smtClean="0">
                <a:solidFill>
                  <a:schemeClr val="tx1"/>
                </a:solidFill>
                <a:effectLst/>
                <a:latin typeface="+mn-lt"/>
                <a:ea typeface="+mn-ea"/>
                <a:cs typeface="+mn-cs"/>
              </a:rPr>
              <a:t>和</a:t>
            </a:r>
            <a:r>
              <a:rPr lang="en-US" altLang="zh-TW" sz="1200" b="0" i="0" kern="1200" dirty="0" smtClean="0">
                <a:solidFill>
                  <a:schemeClr val="tx1"/>
                </a:solidFill>
                <a:effectLst/>
                <a:latin typeface="+mn-lt"/>
                <a:ea typeface="+mn-ea"/>
                <a:cs typeface="+mn-cs"/>
              </a:rPr>
              <a:t>Port</a:t>
            </a:r>
            <a:r>
              <a:rPr lang="zh-TW" altLang="en-US" sz="1200" b="0" i="0" kern="1200" dirty="0" smtClean="0">
                <a:solidFill>
                  <a:schemeClr val="tx1"/>
                </a:solidFill>
                <a:effectLst/>
                <a:latin typeface="+mn-lt"/>
                <a:ea typeface="+mn-ea"/>
                <a:cs typeface="+mn-cs"/>
              </a:rPr>
              <a:t>，才能夠讓資料正確的傳送到目的地。不過整個電腦的網路是利用各種網路拓樸連結在一起，有時候封包間會發生碰撞的問題，可以想像成在單行道上，兩台車都要通過，就會造成堵塞的現象。因此透過</a:t>
            </a:r>
            <a:r>
              <a:rPr lang="en-US" altLang="zh-TW" sz="1200" b="0" i="0" kern="1200" dirty="0" smtClean="0">
                <a:solidFill>
                  <a:schemeClr val="tx1"/>
                </a:solidFill>
                <a:effectLst/>
                <a:latin typeface="+mn-lt"/>
                <a:ea typeface="+mn-ea"/>
                <a:cs typeface="+mn-cs"/>
              </a:rPr>
              <a:t>CSMA/CD(Carrier Sense Multiple Access with Collision, IEEE 802.3)</a:t>
            </a:r>
            <a:r>
              <a:rPr lang="zh-TW" altLang="en-US" sz="1200" b="0" i="0" kern="1200" dirty="0" smtClean="0">
                <a:solidFill>
                  <a:schemeClr val="tx1"/>
                </a:solidFill>
                <a:effectLst/>
                <a:latin typeface="+mn-lt"/>
                <a:ea typeface="+mn-ea"/>
                <a:cs typeface="+mn-cs"/>
              </a:rPr>
              <a:t>的設計，訂定出了網路的封包大小最小為</a:t>
            </a:r>
            <a:r>
              <a:rPr lang="en-US" altLang="zh-TW" sz="1200" b="0" i="0" kern="1200" dirty="0" smtClean="0">
                <a:solidFill>
                  <a:schemeClr val="tx1"/>
                </a:solidFill>
                <a:effectLst/>
                <a:latin typeface="+mn-lt"/>
                <a:ea typeface="+mn-ea"/>
                <a:cs typeface="+mn-cs"/>
              </a:rPr>
              <a:t>64bytes</a:t>
            </a:r>
            <a:r>
              <a:rPr lang="zh-TW" altLang="en-US" sz="1200" b="0" i="0" kern="1200" dirty="0" smtClean="0">
                <a:solidFill>
                  <a:schemeClr val="tx1"/>
                </a:solidFill>
                <a:effectLst/>
                <a:latin typeface="+mn-lt"/>
                <a:ea typeface="+mn-ea"/>
                <a:cs typeface="+mn-cs"/>
              </a:rPr>
              <a:t>；最大為</a:t>
            </a:r>
            <a:r>
              <a:rPr lang="en-US" altLang="zh-TW" sz="1200" b="0" i="0" kern="1200" dirty="0" smtClean="0">
                <a:solidFill>
                  <a:schemeClr val="tx1"/>
                </a:solidFill>
                <a:effectLst/>
                <a:latin typeface="+mn-lt"/>
                <a:ea typeface="+mn-ea"/>
                <a:cs typeface="+mn-cs"/>
              </a:rPr>
              <a:t>1518bytes</a:t>
            </a:r>
            <a:r>
              <a:rPr lang="zh-TW" altLang="en-US" sz="1200" b="0" i="0" kern="1200" dirty="0" smtClean="0">
                <a:solidFill>
                  <a:schemeClr val="tx1"/>
                </a:solidFill>
                <a:effectLst/>
                <a:latin typeface="+mn-lt"/>
                <a:ea typeface="+mn-ea"/>
                <a:cs typeface="+mn-cs"/>
              </a:rPr>
              <a:t>，來避免封包碰撞的現象。</a:t>
            </a:r>
            <a:br>
              <a:rPr lang="zh-TW" altLang="en-US" sz="1200" b="0" i="0" kern="1200" dirty="0" smtClean="0">
                <a:solidFill>
                  <a:schemeClr val="tx1"/>
                </a:solidFill>
                <a:effectLst/>
                <a:latin typeface="+mn-lt"/>
                <a:ea typeface="+mn-ea"/>
                <a:cs typeface="+mn-cs"/>
              </a:rPr>
            </a:br>
            <a:r>
              <a:rPr lang="zh-TW" altLang="en-US" sz="1200" b="0" i="0" kern="1200" dirty="0" smtClean="0">
                <a:solidFill>
                  <a:schemeClr val="tx1"/>
                </a:solidFill>
                <a:effectLst/>
                <a:latin typeface="+mn-lt"/>
                <a:ea typeface="+mn-ea"/>
                <a:cs typeface="+mn-cs"/>
              </a:rPr>
              <a:t/>
            </a:r>
            <a:br>
              <a:rPr lang="zh-TW" altLang="en-US" sz="1200" b="0" i="0" kern="1200" dirty="0" smtClean="0">
                <a:solidFill>
                  <a:schemeClr val="tx1"/>
                </a:solidFill>
                <a:effectLst/>
                <a:latin typeface="+mn-lt"/>
                <a:ea typeface="+mn-ea"/>
                <a:cs typeface="+mn-cs"/>
              </a:rPr>
            </a:br>
            <a:r>
              <a:rPr lang="zh-TW" altLang="en-US" sz="1200" b="0" i="0" kern="1200" dirty="0" smtClean="0">
                <a:solidFill>
                  <a:schemeClr val="tx1"/>
                </a:solidFill>
                <a:effectLst/>
                <a:latin typeface="+mn-lt"/>
                <a:ea typeface="+mn-ea"/>
                <a:cs typeface="+mn-cs"/>
              </a:rPr>
              <a:t>以</a:t>
            </a:r>
            <a:r>
              <a:rPr lang="en-US" altLang="zh-TW" sz="1200" b="0" i="0" kern="1200" dirty="0" smtClean="0">
                <a:solidFill>
                  <a:schemeClr val="tx1"/>
                </a:solidFill>
                <a:effectLst/>
                <a:latin typeface="+mn-lt"/>
                <a:ea typeface="+mn-ea"/>
                <a:cs typeface="+mn-cs"/>
              </a:rPr>
              <a:t>TCP/IP</a:t>
            </a:r>
            <a:r>
              <a:rPr lang="zh-TW" altLang="en-US" sz="1200" b="0" i="0" kern="1200" dirty="0" smtClean="0">
                <a:solidFill>
                  <a:schemeClr val="tx1"/>
                </a:solidFill>
                <a:effectLst/>
                <a:latin typeface="+mn-lt"/>
                <a:ea typeface="+mn-ea"/>
                <a:cs typeface="+mn-cs"/>
              </a:rPr>
              <a:t>封包為例子，扣掉</a:t>
            </a:r>
            <a:r>
              <a:rPr lang="en-US" altLang="zh-TW" sz="1200" b="0" i="0" kern="1200" dirty="0" smtClean="0">
                <a:solidFill>
                  <a:schemeClr val="tx1"/>
                </a:solidFill>
                <a:effectLst/>
                <a:latin typeface="+mn-lt"/>
                <a:ea typeface="+mn-ea"/>
                <a:cs typeface="+mn-cs"/>
              </a:rPr>
              <a:t>MAC</a:t>
            </a:r>
            <a:r>
              <a:rPr lang="zh-TW" altLang="en-US" sz="1200" b="0" i="0" kern="1200" dirty="0" smtClean="0">
                <a:solidFill>
                  <a:schemeClr val="tx1"/>
                </a:solidFill>
                <a:effectLst/>
                <a:latin typeface="+mn-lt"/>
                <a:ea typeface="+mn-ea"/>
                <a:cs typeface="+mn-cs"/>
              </a:rPr>
              <a:t>位址及一些辨識碼</a:t>
            </a:r>
            <a:r>
              <a:rPr lang="en-US" altLang="zh-TW" sz="1200" b="0" i="0" kern="1200" dirty="0" smtClean="0">
                <a:solidFill>
                  <a:schemeClr val="tx1"/>
                </a:solidFill>
                <a:effectLst/>
                <a:latin typeface="+mn-lt"/>
                <a:ea typeface="+mn-ea"/>
                <a:cs typeface="+mn-cs"/>
              </a:rPr>
              <a:t>[6(DA)+6(SA)+2(Ether type)+4(FCS)=18bytes]</a:t>
            </a:r>
            <a:r>
              <a:rPr lang="zh-TW" altLang="en-US" sz="1200" b="0" i="0" kern="1200" dirty="0" smtClean="0">
                <a:solidFill>
                  <a:schemeClr val="tx1"/>
                </a:solidFill>
                <a:effectLst/>
                <a:latin typeface="+mn-lt"/>
                <a:ea typeface="+mn-ea"/>
                <a:cs typeface="+mn-cs"/>
              </a:rPr>
              <a:t>，因此</a:t>
            </a:r>
            <a:r>
              <a:rPr lang="en-US" altLang="zh-TW" sz="1200" b="0" i="0" kern="1200" dirty="0" smtClean="0">
                <a:solidFill>
                  <a:schemeClr val="tx1"/>
                </a:solidFill>
                <a:effectLst/>
                <a:latin typeface="+mn-lt"/>
                <a:ea typeface="+mn-ea"/>
                <a:cs typeface="+mn-cs"/>
              </a:rPr>
              <a:t>IP</a:t>
            </a:r>
            <a:r>
              <a:rPr lang="zh-TW" altLang="en-US" sz="1200" b="0" i="0" kern="1200" dirty="0" smtClean="0">
                <a:solidFill>
                  <a:schemeClr val="tx1"/>
                </a:solidFill>
                <a:effectLst/>
                <a:latin typeface="+mn-lt"/>
                <a:ea typeface="+mn-ea"/>
                <a:cs typeface="+mn-cs"/>
              </a:rPr>
              <a:t>封包的大小為</a:t>
            </a:r>
            <a:r>
              <a:rPr lang="en-US" altLang="zh-TW" sz="1200" b="0" i="0" kern="1200" dirty="0" smtClean="0">
                <a:solidFill>
                  <a:schemeClr val="tx1"/>
                </a:solidFill>
                <a:effectLst/>
                <a:latin typeface="+mn-lt"/>
                <a:ea typeface="+mn-ea"/>
                <a:cs typeface="+mn-cs"/>
              </a:rPr>
              <a:t>46~1500bytes</a:t>
            </a:r>
            <a:r>
              <a:rPr lang="zh-TW" altLang="en-US" sz="1200" b="0" i="0" kern="1200" dirty="0" smtClean="0">
                <a:solidFill>
                  <a:schemeClr val="tx1"/>
                </a:solidFill>
                <a:effectLst/>
                <a:latin typeface="+mn-lt"/>
                <a:ea typeface="+mn-ea"/>
                <a:cs typeface="+mn-cs"/>
              </a:rPr>
              <a:t>，所以也常常會看到人家說網路的</a:t>
            </a:r>
            <a:r>
              <a:rPr lang="en-US" altLang="zh-TW" sz="1200" b="0" i="0" kern="1200" dirty="0" smtClean="0">
                <a:solidFill>
                  <a:schemeClr val="tx1"/>
                </a:solidFill>
                <a:effectLst/>
                <a:latin typeface="+mn-lt"/>
                <a:ea typeface="+mn-ea"/>
                <a:cs typeface="+mn-cs"/>
              </a:rPr>
              <a:t>MTU</a:t>
            </a:r>
            <a:r>
              <a:rPr lang="zh-TW" altLang="en-US" sz="1200" b="0" i="0" kern="1200" dirty="0" smtClean="0">
                <a:solidFill>
                  <a:schemeClr val="tx1"/>
                </a:solidFill>
                <a:effectLst/>
                <a:latin typeface="+mn-lt"/>
                <a:ea typeface="+mn-ea"/>
                <a:cs typeface="+mn-cs"/>
              </a:rPr>
              <a:t>為</a:t>
            </a:r>
            <a:r>
              <a:rPr lang="en-US" altLang="zh-TW" sz="1200" b="0" i="0" kern="1200" dirty="0" smtClean="0">
                <a:solidFill>
                  <a:schemeClr val="tx1"/>
                </a:solidFill>
                <a:effectLst/>
                <a:latin typeface="+mn-lt"/>
                <a:ea typeface="+mn-ea"/>
                <a:cs typeface="+mn-cs"/>
              </a:rPr>
              <a:t>1500bytes</a:t>
            </a:r>
            <a:r>
              <a:rPr lang="zh-TW" altLang="en-US" sz="1200" b="0" i="0" kern="1200" dirty="0" smtClean="0">
                <a:solidFill>
                  <a:schemeClr val="tx1"/>
                </a:solidFill>
                <a:effectLst/>
                <a:latin typeface="+mn-lt"/>
                <a:ea typeface="+mn-ea"/>
                <a:cs typeface="+mn-cs"/>
              </a:rPr>
              <a:t>，就是這麼來的。</a:t>
            </a:r>
          </a:p>
          <a:p>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110</a:t>
            </a:fld>
            <a:endParaRPr lang="zh-TW" altLang="en-US"/>
          </a:p>
        </p:txBody>
      </p:sp>
    </p:spTree>
    <p:extLst>
      <p:ext uri="{BB962C8B-B14F-4D97-AF65-F5344CB8AC3E}">
        <p14:creationId xmlns:p14="http://schemas.microsoft.com/office/powerpoint/2010/main" val="22627084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封包如何在網路上傳遞</a:t>
            </a:r>
          </a:p>
          <a:p>
            <a:r>
              <a:rPr lang="en-US" altLang="zh-TW" dirty="0" smtClean="0"/>
              <a:t>https://silverwind1982.pixnet.net/blog/post/356261939</a:t>
            </a:r>
          </a:p>
          <a:p>
            <a:r>
              <a:rPr lang="zh-TW" altLang="en-US" dirty="0" smtClean="0"/>
              <a:t>瞭解封包如何在網路上傳遞是很吸引人的，畢竟，我們的生活，已經離不開網路，就從三個主要的表格開始吧：</a:t>
            </a:r>
          </a:p>
          <a:p>
            <a:r>
              <a:rPr lang="en-US" altLang="zh-TW" dirty="0" smtClean="0"/>
              <a:t>Routing Table, ARP Table, MAC Address Table</a:t>
            </a:r>
            <a:r>
              <a:rPr lang="zh-TW" altLang="en-US" dirty="0" smtClean="0"/>
              <a:t>。</a:t>
            </a:r>
          </a:p>
          <a:p>
            <a:endParaRPr lang="zh-TW" altLang="en-US" dirty="0" smtClean="0"/>
          </a:p>
          <a:p>
            <a:r>
              <a:rPr lang="zh-TW" altLang="en-US" dirty="0" smtClean="0"/>
              <a:t>附帶一提，在這邊的討論中，為了讓情況簡單化，所以忽略可能有使用 </a:t>
            </a:r>
            <a:r>
              <a:rPr lang="en-US" altLang="zh-TW" dirty="0" smtClean="0"/>
              <a:t>NAT (Network Address Port Translation) </a:t>
            </a:r>
            <a:r>
              <a:rPr lang="zh-TW" altLang="en-US" dirty="0" smtClean="0"/>
              <a:t>的情況。</a:t>
            </a:r>
          </a:p>
          <a:p>
            <a:endParaRPr lang="zh-TW" altLang="en-US" dirty="0" smtClean="0"/>
          </a:p>
          <a:p>
            <a:endParaRPr lang="zh-TW" altLang="en-US" dirty="0" smtClean="0"/>
          </a:p>
          <a:p>
            <a:endParaRPr lang="zh-TW" altLang="en-US" dirty="0" smtClean="0"/>
          </a:p>
          <a:p>
            <a:endParaRPr lang="zh-TW" altLang="en-US" dirty="0" smtClean="0"/>
          </a:p>
          <a:p>
            <a:r>
              <a:rPr lang="en-US" altLang="zh-TW" dirty="0" smtClean="0"/>
              <a:t>Routing Table</a:t>
            </a:r>
          </a:p>
          <a:p>
            <a:endParaRPr lang="en-US" altLang="zh-TW" dirty="0" smtClean="0"/>
          </a:p>
          <a:p>
            <a:r>
              <a:rPr lang="en-US" altLang="zh-TW" dirty="0" smtClean="0"/>
              <a:t>Routing Table </a:t>
            </a:r>
            <a:r>
              <a:rPr lang="zh-TW" altLang="en-US" dirty="0" smtClean="0"/>
              <a:t>是用來幫助搜尋封包路徑 </a:t>
            </a:r>
            <a:r>
              <a:rPr lang="en-US" altLang="zh-TW" dirty="0" smtClean="0"/>
              <a:t>(route)</a:t>
            </a:r>
            <a:r>
              <a:rPr lang="zh-TW" altLang="en-US" dirty="0" smtClean="0"/>
              <a:t>，所以它的內容為 </a:t>
            </a:r>
            <a:r>
              <a:rPr lang="en-US" altLang="zh-TW" dirty="0" smtClean="0"/>
              <a:t>IP Address </a:t>
            </a:r>
            <a:r>
              <a:rPr lang="zh-TW" altLang="en-US" dirty="0" smtClean="0"/>
              <a:t>與對應的 </a:t>
            </a:r>
            <a:r>
              <a:rPr lang="en-US" altLang="zh-TW" dirty="0" smtClean="0"/>
              <a:t>Route</a:t>
            </a:r>
            <a:r>
              <a:rPr lang="zh-TW" altLang="en-US" dirty="0" smtClean="0"/>
              <a:t>，也就是在傳送封包時，已知終點站的 </a:t>
            </a:r>
            <a:r>
              <a:rPr lang="en-US" altLang="zh-TW" dirty="0" smtClean="0"/>
              <a:t>IP Address</a:t>
            </a:r>
            <a:r>
              <a:rPr lang="zh-TW" altLang="en-US" dirty="0" smtClean="0"/>
              <a:t>，就可以以該 </a:t>
            </a:r>
            <a:r>
              <a:rPr lang="en-US" altLang="zh-TW" dirty="0" smtClean="0"/>
              <a:t>IP Address </a:t>
            </a:r>
            <a:r>
              <a:rPr lang="zh-TW" altLang="en-US" dirty="0" smtClean="0"/>
              <a:t>為依據來查詢 </a:t>
            </a:r>
            <a:r>
              <a:rPr lang="en-US" altLang="zh-TW" dirty="0" smtClean="0"/>
              <a:t>Routing Table</a:t>
            </a:r>
            <a:r>
              <a:rPr lang="zh-TW" altLang="en-US" dirty="0" smtClean="0"/>
              <a:t>，如果有比對到該 </a:t>
            </a:r>
            <a:r>
              <a:rPr lang="en-US" altLang="zh-TW" dirty="0" smtClean="0"/>
              <a:t>IP Address </a:t>
            </a:r>
            <a:r>
              <a:rPr lang="zh-TW" altLang="en-US" dirty="0" smtClean="0"/>
              <a:t>的資料，且該 </a:t>
            </a:r>
            <a:r>
              <a:rPr lang="en-US" altLang="zh-TW" dirty="0" smtClean="0"/>
              <a:t>IP Address </a:t>
            </a:r>
            <a:r>
              <a:rPr lang="zh-TW" altLang="en-US" dirty="0" smtClean="0"/>
              <a:t>與自己屬於同一個區域網路，則會得到與該區域網路連接的 </a:t>
            </a:r>
            <a:r>
              <a:rPr lang="en-US" altLang="zh-TW" dirty="0" smtClean="0"/>
              <a:t>Interface</a:t>
            </a:r>
            <a:r>
              <a:rPr lang="zh-TW" altLang="en-US" dirty="0" smtClean="0"/>
              <a:t>，直接利用該 </a:t>
            </a:r>
            <a:r>
              <a:rPr lang="en-US" altLang="zh-TW" dirty="0" smtClean="0"/>
              <a:t>Interface </a:t>
            </a:r>
            <a:r>
              <a:rPr lang="zh-TW" altLang="en-US" dirty="0" smtClean="0"/>
              <a:t>傳遞該封包到終點站即可，如果該 </a:t>
            </a:r>
            <a:r>
              <a:rPr lang="en-US" altLang="zh-TW" dirty="0" smtClean="0"/>
              <a:t>IP Address </a:t>
            </a:r>
            <a:r>
              <a:rPr lang="zh-TW" altLang="en-US" dirty="0" smtClean="0"/>
              <a:t>與自己屬於不同區域網路，就會得到下一站的 </a:t>
            </a:r>
            <a:r>
              <a:rPr lang="en-US" altLang="zh-TW" dirty="0" smtClean="0"/>
              <a:t>IP Address</a:t>
            </a:r>
            <a:r>
              <a:rPr lang="zh-TW" altLang="en-US" dirty="0" smtClean="0"/>
              <a:t>，就是就是下一個 </a:t>
            </a:r>
            <a:r>
              <a:rPr lang="en-US" altLang="zh-TW" dirty="0" smtClean="0"/>
              <a:t>Router</a:t>
            </a:r>
            <a:r>
              <a:rPr lang="zh-TW" altLang="en-US" dirty="0" smtClean="0"/>
              <a:t>，又如果沒有比對到終點站的 </a:t>
            </a:r>
            <a:r>
              <a:rPr lang="en-US" altLang="zh-TW" dirty="0" smtClean="0"/>
              <a:t>IP Address </a:t>
            </a:r>
            <a:r>
              <a:rPr lang="zh-TW" altLang="en-US" dirty="0" smtClean="0"/>
              <a:t>的資料，則丟棄該封包。</a:t>
            </a:r>
          </a:p>
          <a:p>
            <a:endParaRPr lang="zh-TW" altLang="en-US" dirty="0" smtClean="0"/>
          </a:p>
          <a:p>
            <a:r>
              <a:rPr lang="zh-TW" altLang="en-US" dirty="0" smtClean="0"/>
              <a:t>要注意的是，</a:t>
            </a:r>
            <a:r>
              <a:rPr lang="en-US" altLang="zh-TW" dirty="0" smtClean="0"/>
              <a:t>Host </a:t>
            </a:r>
            <a:r>
              <a:rPr lang="zh-TW" altLang="en-US" dirty="0" smtClean="0"/>
              <a:t>和 </a:t>
            </a:r>
            <a:r>
              <a:rPr lang="en-US" altLang="zh-TW" dirty="0" smtClean="0"/>
              <a:t>Router </a:t>
            </a:r>
            <a:r>
              <a:rPr lang="zh-TW" altLang="en-US" dirty="0" smtClean="0"/>
              <a:t>雖然都有 </a:t>
            </a:r>
            <a:r>
              <a:rPr lang="en-US" altLang="zh-TW" dirty="0" smtClean="0"/>
              <a:t>Routing Table</a:t>
            </a:r>
            <a:r>
              <a:rPr lang="zh-TW" altLang="en-US" dirty="0" smtClean="0"/>
              <a:t>，但是內容卻不完全相同。</a:t>
            </a:r>
          </a:p>
          <a:p>
            <a:endParaRPr lang="zh-TW" altLang="en-US" dirty="0" smtClean="0"/>
          </a:p>
          <a:p>
            <a:r>
              <a:rPr lang="zh-TW" altLang="en-US" dirty="0" smtClean="0"/>
              <a:t>在 </a:t>
            </a:r>
            <a:r>
              <a:rPr lang="en-US" altLang="zh-TW" dirty="0" smtClean="0"/>
              <a:t>Host </a:t>
            </a:r>
            <a:r>
              <a:rPr lang="zh-TW" altLang="en-US" dirty="0" smtClean="0"/>
              <a:t>端的 </a:t>
            </a:r>
            <a:r>
              <a:rPr lang="en-US" altLang="zh-TW" dirty="0" smtClean="0"/>
              <a:t>Routing Table </a:t>
            </a:r>
            <a:r>
              <a:rPr lang="zh-TW" altLang="en-US" dirty="0" smtClean="0"/>
              <a:t>只有擁有與自己直接連接的區域網路的路徑資料，加上 </a:t>
            </a:r>
            <a:r>
              <a:rPr lang="en-US" altLang="zh-TW" dirty="0" smtClean="0"/>
              <a:t>Default Gateway </a:t>
            </a:r>
            <a:r>
              <a:rPr lang="zh-TW" altLang="en-US" dirty="0" smtClean="0"/>
              <a:t>的設定，也就是說，如果封包終點站的 </a:t>
            </a:r>
            <a:r>
              <a:rPr lang="en-US" altLang="zh-TW" dirty="0" smtClean="0"/>
              <a:t>IP Address </a:t>
            </a:r>
            <a:r>
              <a:rPr lang="zh-TW" altLang="en-US" dirty="0" smtClean="0"/>
              <a:t>在自己的區域網路之內，則 </a:t>
            </a:r>
            <a:r>
              <a:rPr lang="en-US" altLang="zh-TW" dirty="0" smtClean="0"/>
              <a:t>Host </a:t>
            </a:r>
            <a:r>
              <a:rPr lang="zh-TW" altLang="en-US" dirty="0" smtClean="0"/>
              <a:t>可以直接傳送封包過去，但是如果不在，就把封包往 </a:t>
            </a:r>
            <a:r>
              <a:rPr lang="en-US" altLang="zh-TW" dirty="0" smtClean="0"/>
              <a:t>Default Gateway </a:t>
            </a:r>
            <a:r>
              <a:rPr lang="zh-TW" altLang="en-US" dirty="0" smtClean="0"/>
              <a:t>傳遞，由 </a:t>
            </a:r>
            <a:r>
              <a:rPr lang="en-US" altLang="zh-TW" dirty="0" smtClean="0"/>
              <a:t>Default Gateway </a:t>
            </a:r>
            <a:r>
              <a:rPr lang="zh-TW" altLang="en-US" dirty="0" smtClean="0"/>
              <a:t>決定下一站，通常 </a:t>
            </a:r>
            <a:r>
              <a:rPr lang="en-US" altLang="zh-TW" dirty="0" smtClean="0"/>
              <a:t>Default Gateway </a:t>
            </a:r>
            <a:r>
              <a:rPr lang="zh-TW" altLang="en-US" dirty="0" smtClean="0"/>
              <a:t>就是一台 </a:t>
            </a:r>
            <a:r>
              <a:rPr lang="en-US" altLang="zh-TW" dirty="0" smtClean="0"/>
              <a:t>Router</a:t>
            </a:r>
            <a:r>
              <a:rPr lang="zh-TW" altLang="en-US" dirty="0" smtClean="0"/>
              <a:t>。</a:t>
            </a:r>
          </a:p>
          <a:p>
            <a:endParaRPr lang="zh-TW" altLang="en-US" dirty="0" smtClean="0"/>
          </a:p>
          <a:p>
            <a:r>
              <a:rPr lang="zh-TW" altLang="en-US" dirty="0" smtClean="0"/>
              <a:t>在 </a:t>
            </a:r>
            <a:r>
              <a:rPr lang="en-US" altLang="zh-TW" dirty="0" smtClean="0"/>
              <a:t>Router </a:t>
            </a:r>
            <a:r>
              <a:rPr lang="zh-TW" altLang="en-US" dirty="0" smtClean="0"/>
              <a:t>的 </a:t>
            </a:r>
            <a:r>
              <a:rPr lang="en-US" altLang="zh-TW" dirty="0" smtClean="0"/>
              <a:t>Routing Table </a:t>
            </a:r>
            <a:r>
              <a:rPr lang="zh-TW" altLang="en-US" dirty="0" smtClean="0"/>
              <a:t>除了擁有與自己直接連接的區域網路的路徑資料外，還會與其它的 </a:t>
            </a:r>
            <a:r>
              <a:rPr lang="en-US" altLang="zh-TW" dirty="0" smtClean="0"/>
              <a:t>Router </a:t>
            </a:r>
            <a:r>
              <a:rPr lang="zh-TW" altLang="en-US" dirty="0" smtClean="0"/>
              <a:t>交換 </a:t>
            </a:r>
            <a:r>
              <a:rPr lang="en-US" altLang="zh-TW" dirty="0" smtClean="0"/>
              <a:t>Routing Table </a:t>
            </a:r>
            <a:r>
              <a:rPr lang="zh-TW" altLang="en-US" dirty="0" smtClean="0"/>
              <a:t>的資訊，也就是說，它會包含全部網路的路徑資訊，所以可以幫助將封包從任何一個端點，傳遞到任何網路上的另一個端點。</a:t>
            </a:r>
          </a:p>
          <a:p>
            <a:endParaRPr lang="zh-TW" altLang="en-US" dirty="0" smtClean="0"/>
          </a:p>
          <a:p>
            <a:r>
              <a:rPr lang="en-US" altLang="zh-TW" dirty="0" smtClean="0"/>
              <a:t>Routing Table </a:t>
            </a:r>
            <a:r>
              <a:rPr lang="zh-TW" altLang="en-US" dirty="0" smtClean="0"/>
              <a:t>範例：</a:t>
            </a:r>
          </a:p>
          <a:p>
            <a:endParaRPr lang="zh-TW" altLang="en-US" dirty="0" smtClean="0"/>
          </a:p>
          <a:p>
            <a:endParaRPr lang="zh-TW" altLang="en-US" dirty="0" smtClean="0"/>
          </a:p>
          <a:p>
            <a:endParaRPr lang="zh-TW" altLang="en-US" dirty="0" smtClean="0"/>
          </a:p>
          <a:p>
            <a:endParaRPr lang="zh-TW" altLang="en-US" dirty="0" smtClean="0"/>
          </a:p>
          <a:p>
            <a:endParaRPr lang="zh-TW" altLang="en-US" dirty="0" smtClean="0"/>
          </a:p>
          <a:p>
            <a:r>
              <a:rPr lang="en-US" altLang="zh-TW" dirty="0" smtClean="0"/>
              <a:t>ARP Table</a:t>
            </a:r>
          </a:p>
          <a:p>
            <a:endParaRPr lang="en-US" altLang="zh-TW" dirty="0" smtClean="0"/>
          </a:p>
          <a:p>
            <a:r>
              <a:rPr lang="en-US" altLang="zh-TW" dirty="0" smtClean="0"/>
              <a:t>ARP Table </a:t>
            </a:r>
            <a:r>
              <a:rPr lang="zh-TW" altLang="en-US" dirty="0" smtClean="0"/>
              <a:t>通來是用來尋找 </a:t>
            </a:r>
            <a:r>
              <a:rPr lang="en-US" altLang="zh-TW" dirty="0" smtClean="0"/>
              <a:t>IP Address </a:t>
            </a:r>
            <a:r>
              <a:rPr lang="zh-TW" altLang="en-US" dirty="0" smtClean="0"/>
              <a:t>與 </a:t>
            </a:r>
            <a:r>
              <a:rPr lang="en-US" altLang="zh-TW" dirty="0" smtClean="0"/>
              <a:t>MAC Address </a:t>
            </a:r>
            <a:r>
              <a:rPr lang="zh-TW" altLang="en-US" dirty="0" smtClean="0"/>
              <a:t>之間的配對，所以 </a:t>
            </a:r>
            <a:r>
              <a:rPr lang="en-US" altLang="zh-TW" dirty="0" smtClean="0"/>
              <a:t>ARP Table </a:t>
            </a:r>
            <a:r>
              <a:rPr lang="zh-TW" altLang="en-US" dirty="0" smtClean="0"/>
              <a:t>的內容為 </a:t>
            </a:r>
            <a:r>
              <a:rPr lang="en-US" altLang="zh-TW" dirty="0" smtClean="0"/>
              <a:t>IP Address </a:t>
            </a:r>
            <a:r>
              <a:rPr lang="zh-TW" altLang="en-US" dirty="0" smtClean="0"/>
              <a:t>與對應的 </a:t>
            </a:r>
            <a:r>
              <a:rPr lang="en-US" altLang="zh-TW" dirty="0" smtClean="0"/>
              <a:t>MAC Address</a:t>
            </a:r>
            <a:r>
              <a:rPr lang="zh-TW" altLang="en-US" dirty="0" smtClean="0"/>
              <a:t>，也就是說，在傳送封包時，已知下一站的 </a:t>
            </a:r>
            <a:r>
              <a:rPr lang="en-US" altLang="zh-TW" dirty="0" smtClean="0"/>
              <a:t>IP Address</a:t>
            </a:r>
            <a:r>
              <a:rPr lang="zh-TW" altLang="en-US" dirty="0" smtClean="0"/>
              <a:t>，就可以以該 </a:t>
            </a:r>
            <a:r>
              <a:rPr lang="en-US" altLang="zh-TW" dirty="0" smtClean="0"/>
              <a:t>IP Address </a:t>
            </a:r>
            <a:r>
              <a:rPr lang="zh-TW" altLang="en-US" dirty="0" smtClean="0"/>
              <a:t>為依據來查詢 </a:t>
            </a:r>
            <a:r>
              <a:rPr lang="en-US" altLang="zh-TW" dirty="0" smtClean="0"/>
              <a:t>ARP Table</a:t>
            </a:r>
            <a:r>
              <a:rPr lang="zh-TW" altLang="en-US" dirty="0" smtClean="0"/>
              <a:t>，如果有比對到該 </a:t>
            </a:r>
            <a:r>
              <a:rPr lang="en-US" altLang="zh-TW" dirty="0" smtClean="0"/>
              <a:t>IP Address </a:t>
            </a:r>
            <a:r>
              <a:rPr lang="zh-TW" altLang="en-US" dirty="0" smtClean="0"/>
              <a:t>的資料，就可以得到 </a:t>
            </a:r>
            <a:r>
              <a:rPr lang="en-US" altLang="zh-TW" dirty="0" smtClean="0"/>
              <a:t>MAC Address</a:t>
            </a:r>
            <a:r>
              <a:rPr lang="zh-TW" altLang="en-US" dirty="0" smtClean="0"/>
              <a:t>。</a:t>
            </a:r>
          </a:p>
          <a:p>
            <a:endParaRPr lang="zh-TW" altLang="en-US" dirty="0" smtClean="0"/>
          </a:p>
          <a:p>
            <a:r>
              <a:rPr lang="zh-TW" altLang="en-US" dirty="0" smtClean="0"/>
              <a:t>如果 </a:t>
            </a:r>
            <a:r>
              <a:rPr lang="en-US" altLang="zh-TW" dirty="0" smtClean="0"/>
              <a:t>ARP Table </a:t>
            </a:r>
            <a:r>
              <a:rPr lang="zh-TW" altLang="en-US" dirty="0" smtClean="0"/>
              <a:t>中查詢不到該 </a:t>
            </a:r>
            <a:r>
              <a:rPr lang="en-US" altLang="zh-TW" dirty="0" smtClean="0"/>
              <a:t>IP Address</a:t>
            </a:r>
            <a:r>
              <a:rPr lang="zh-TW" altLang="en-US" dirty="0" smtClean="0"/>
              <a:t>，則該 </a:t>
            </a:r>
            <a:r>
              <a:rPr lang="en-US" altLang="zh-TW" dirty="0" smtClean="0"/>
              <a:t>Host </a:t>
            </a:r>
            <a:r>
              <a:rPr lang="zh-TW" altLang="en-US" dirty="0" smtClean="0"/>
              <a:t>就會發出廣播封包 </a:t>
            </a:r>
            <a:r>
              <a:rPr lang="en-US" altLang="zh-TW" dirty="0" smtClean="0"/>
              <a:t>ARP Request </a:t>
            </a:r>
            <a:r>
              <a:rPr lang="zh-TW" altLang="en-US" dirty="0" smtClean="0"/>
              <a:t>來詢問區域網路上的所有 </a:t>
            </a:r>
            <a:r>
              <a:rPr lang="en-US" altLang="zh-TW" dirty="0" smtClean="0"/>
              <a:t>Host </a:t>
            </a:r>
            <a:r>
              <a:rPr lang="zh-TW" altLang="en-US" dirty="0" smtClean="0"/>
              <a:t>，當該 </a:t>
            </a:r>
            <a:r>
              <a:rPr lang="en-US" altLang="zh-TW" dirty="0" smtClean="0"/>
              <a:t>IP Address </a:t>
            </a:r>
            <a:r>
              <a:rPr lang="zh-TW" altLang="en-US" dirty="0" smtClean="0"/>
              <a:t>的 </a:t>
            </a:r>
            <a:r>
              <a:rPr lang="en-US" altLang="zh-TW" dirty="0" smtClean="0"/>
              <a:t>Host </a:t>
            </a:r>
            <a:r>
              <a:rPr lang="zh-TW" altLang="en-US" dirty="0" smtClean="0"/>
              <a:t>收到 </a:t>
            </a:r>
            <a:r>
              <a:rPr lang="en-US" altLang="zh-TW" dirty="0" smtClean="0"/>
              <a:t>ARP Request</a:t>
            </a:r>
            <a:r>
              <a:rPr lang="zh-TW" altLang="en-US" dirty="0" smtClean="0"/>
              <a:t>，會先將 </a:t>
            </a:r>
            <a:r>
              <a:rPr lang="en-US" altLang="zh-TW" dirty="0" smtClean="0"/>
              <a:t>ARP Request </a:t>
            </a:r>
            <a:r>
              <a:rPr lang="zh-TW" altLang="en-US" dirty="0" smtClean="0"/>
              <a:t>中的 </a:t>
            </a:r>
            <a:r>
              <a:rPr lang="en-US" altLang="zh-TW" dirty="0" smtClean="0"/>
              <a:t>Host </a:t>
            </a:r>
            <a:r>
              <a:rPr lang="zh-TW" altLang="en-US" dirty="0" smtClean="0"/>
              <a:t>端 </a:t>
            </a:r>
            <a:r>
              <a:rPr lang="en-US" altLang="zh-TW" dirty="0" smtClean="0"/>
              <a:t>IP Address </a:t>
            </a:r>
            <a:r>
              <a:rPr lang="zh-TW" altLang="en-US" dirty="0" smtClean="0"/>
              <a:t>與 </a:t>
            </a:r>
            <a:r>
              <a:rPr lang="en-US" altLang="zh-TW" dirty="0" smtClean="0"/>
              <a:t>MAC Address </a:t>
            </a:r>
            <a:r>
              <a:rPr lang="zh-TW" altLang="en-US" dirty="0" smtClean="0"/>
              <a:t>更新到自己的 </a:t>
            </a:r>
            <a:r>
              <a:rPr lang="en-US" altLang="zh-TW" dirty="0" smtClean="0"/>
              <a:t>ARP Table</a:t>
            </a:r>
            <a:r>
              <a:rPr lang="zh-TW" altLang="en-US" dirty="0" smtClean="0"/>
              <a:t>，接著再發送 </a:t>
            </a:r>
            <a:r>
              <a:rPr lang="en-US" altLang="zh-TW" dirty="0" smtClean="0"/>
              <a:t>Unicast </a:t>
            </a:r>
            <a:r>
              <a:rPr lang="zh-TW" altLang="en-US" dirty="0" smtClean="0"/>
              <a:t>封包 </a:t>
            </a:r>
            <a:r>
              <a:rPr lang="en-US" altLang="zh-TW" dirty="0" smtClean="0"/>
              <a:t>ARP Reply (</a:t>
            </a:r>
            <a:r>
              <a:rPr lang="zh-TW" altLang="en-US" dirty="0" smtClean="0"/>
              <a:t>也稱為 </a:t>
            </a:r>
            <a:r>
              <a:rPr lang="en-US" altLang="zh-TW" dirty="0" smtClean="0"/>
              <a:t>ARP Response)</a:t>
            </a:r>
            <a:r>
              <a:rPr lang="zh-TW" altLang="en-US" dirty="0" smtClean="0"/>
              <a:t>，回覆自己的 </a:t>
            </a:r>
            <a:r>
              <a:rPr lang="en-US" altLang="zh-TW" dirty="0" smtClean="0"/>
              <a:t>MAC Address </a:t>
            </a:r>
            <a:r>
              <a:rPr lang="zh-TW" altLang="en-US" dirty="0" smtClean="0"/>
              <a:t>給發送端，此時 </a:t>
            </a:r>
            <a:r>
              <a:rPr lang="en-US" altLang="zh-TW" dirty="0" smtClean="0"/>
              <a:t>ARP Table </a:t>
            </a:r>
            <a:r>
              <a:rPr lang="zh-TW" altLang="en-US" dirty="0" smtClean="0"/>
              <a:t>已有發送端的資料，所以可以利用 </a:t>
            </a:r>
            <a:r>
              <a:rPr lang="en-US" altLang="zh-TW" dirty="0" smtClean="0"/>
              <a:t>ARP Table </a:t>
            </a:r>
            <a:r>
              <a:rPr lang="zh-TW" altLang="en-US" dirty="0" smtClean="0"/>
              <a:t>順利得到發送端的 </a:t>
            </a:r>
            <a:r>
              <a:rPr lang="en-US" altLang="zh-TW" dirty="0" smtClean="0"/>
              <a:t>MAC Address</a:t>
            </a:r>
            <a:r>
              <a:rPr lang="zh-TW" altLang="en-US" dirty="0" smtClean="0"/>
              <a:t>；接著發送端收到 </a:t>
            </a:r>
            <a:r>
              <a:rPr lang="en-US" altLang="zh-TW" dirty="0" smtClean="0"/>
              <a:t>ARP Reply </a:t>
            </a:r>
            <a:r>
              <a:rPr lang="zh-TW" altLang="en-US" dirty="0" smtClean="0"/>
              <a:t>之後，會將 </a:t>
            </a:r>
            <a:r>
              <a:rPr lang="en-US" altLang="zh-TW" dirty="0" smtClean="0"/>
              <a:t>IP Address </a:t>
            </a:r>
            <a:r>
              <a:rPr lang="zh-TW" altLang="en-US" dirty="0" smtClean="0"/>
              <a:t>與 </a:t>
            </a:r>
            <a:r>
              <a:rPr lang="en-US" altLang="zh-TW" dirty="0" smtClean="0"/>
              <a:t>MAC Address </a:t>
            </a:r>
            <a:r>
              <a:rPr lang="zh-TW" altLang="en-US" dirty="0" smtClean="0"/>
              <a:t>更新到 </a:t>
            </a:r>
            <a:r>
              <a:rPr lang="en-US" altLang="zh-TW" dirty="0" smtClean="0"/>
              <a:t>ARP Table</a:t>
            </a:r>
            <a:r>
              <a:rPr lang="zh-TW" altLang="en-US" dirty="0" smtClean="0"/>
              <a:t>。</a:t>
            </a:r>
          </a:p>
          <a:p>
            <a:endParaRPr lang="zh-TW" altLang="en-US" dirty="0" smtClean="0"/>
          </a:p>
          <a:p>
            <a:r>
              <a:rPr lang="en-US" altLang="zh-TW" dirty="0" smtClean="0"/>
              <a:t>ARP Table </a:t>
            </a:r>
            <a:r>
              <a:rPr lang="zh-TW" altLang="en-US" dirty="0" smtClean="0"/>
              <a:t>範例：</a:t>
            </a:r>
          </a:p>
          <a:p>
            <a:endParaRPr lang="zh-TW" altLang="en-US" dirty="0" smtClean="0"/>
          </a:p>
          <a:p>
            <a:endParaRPr lang="zh-TW" altLang="en-US" dirty="0" smtClean="0"/>
          </a:p>
          <a:p>
            <a:r>
              <a:rPr lang="en-US" altLang="zh-TW" dirty="0" smtClean="0"/>
              <a:t>ARP Request/Reply </a:t>
            </a:r>
            <a:r>
              <a:rPr lang="zh-TW" altLang="en-US" dirty="0" smtClean="0"/>
              <a:t>封包格式：</a:t>
            </a:r>
          </a:p>
          <a:p>
            <a:endParaRPr lang="zh-TW" altLang="en-US" dirty="0" smtClean="0"/>
          </a:p>
          <a:p>
            <a:endParaRPr lang="zh-TW" altLang="en-US" dirty="0" smtClean="0"/>
          </a:p>
          <a:p>
            <a:r>
              <a:rPr lang="zh-TW" altLang="en-US" dirty="0" smtClean="0"/>
              <a:t>值得一提的是，</a:t>
            </a:r>
            <a:r>
              <a:rPr lang="en-US" altLang="zh-TW" dirty="0" smtClean="0"/>
              <a:t>ARP Table </a:t>
            </a:r>
            <a:r>
              <a:rPr lang="zh-TW" altLang="en-US" dirty="0" smtClean="0"/>
              <a:t>的內容，只有在收到 </a:t>
            </a:r>
            <a:r>
              <a:rPr lang="en-US" altLang="zh-TW" dirty="0" smtClean="0"/>
              <a:t>ARP </a:t>
            </a:r>
            <a:r>
              <a:rPr lang="zh-TW" altLang="en-US" dirty="0" smtClean="0"/>
              <a:t>封包時才會更新。</a:t>
            </a:r>
          </a:p>
          <a:p>
            <a:endParaRPr lang="zh-TW" altLang="en-US" dirty="0" smtClean="0"/>
          </a:p>
          <a:p>
            <a:endParaRPr lang="zh-TW" altLang="en-US" dirty="0" smtClean="0"/>
          </a:p>
          <a:p>
            <a:endParaRPr lang="zh-TW" altLang="en-US" dirty="0" smtClean="0"/>
          </a:p>
          <a:p>
            <a:endParaRPr lang="zh-TW" altLang="en-US" dirty="0" smtClean="0"/>
          </a:p>
          <a:p>
            <a:r>
              <a:rPr lang="en-US" altLang="zh-TW" dirty="0" smtClean="0"/>
              <a:t>MAC Address Table</a:t>
            </a:r>
          </a:p>
          <a:p>
            <a:endParaRPr lang="en-US" altLang="zh-TW" dirty="0" smtClean="0"/>
          </a:p>
          <a:p>
            <a:r>
              <a:rPr lang="en-US" altLang="zh-TW" dirty="0" smtClean="0"/>
              <a:t>MAC Address Table </a:t>
            </a:r>
            <a:r>
              <a:rPr lang="zh-TW" altLang="en-US" dirty="0" smtClean="0"/>
              <a:t>是用來幫助 </a:t>
            </a:r>
            <a:r>
              <a:rPr lang="en-US" altLang="zh-TW" dirty="0" smtClean="0"/>
              <a:t>Switch </a:t>
            </a:r>
            <a:r>
              <a:rPr lang="zh-TW" altLang="en-US" dirty="0" smtClean="0"/>
              <a:t>尋找 </a:t>
            </a:r>
            <a:r>
              <a:rPr lang="en-US" altLang="zh-TW" dirty="0" smtClean="0"/>
              <a:t>Switch Port</a:t>
            </a:r>
            <a:r>
              <a:rPr lang="zh-TW" altLang="en-US" dirty="0" smtClean="0"/>
              <a:t>，所以 </a:t>
            </a:r>
            <a:r>
              <a:rPr lang="en-US" altLang="zh-TW" dirty="0" smtClean="0"/>
              <a:t>MAC Address Table </a:t>
            </a:r>
            <a:r>
              <a:rPr lang="zh-TW" altLang="en-US" dirty="0" smtClean="0"/>
              <a:t>的內容為 </a:t>
            </a:r>
            <a:r>
              <a:rPr lang="en-US" altLang="zh-TW" dirty="0" smtClean="0"/>
              <a:t>MAC Address </a:t>
            </a:r>
            <a:r>
              <a:rPr lang="zh-TW" altLang="en-US" dirty="0" smtClean="0"/>
              <a:t>與對應的 </a:t>
            </a:r>
            <a:r>
              <a:rPr lang="en-US" altLang="zh-TW" dirty="0" smtClean="0"/>
              <a:t>Switch Port</a:t>
            </a:r>
            <a:r>
              <a:rPr lang="zh-TW" altLang="en-US" dirty="0" smtClean="0"/>
              <a:t>，也由此可以知道 </a:t>
            </a:r>
            <a:r>
              <a:rPr lang="en-US" altLang="zh-TW" dirty="0" smtClean="0"/>
              <a:t>MAC Address Table </a:t>
            </a:r>
            <a:r>
              <a:rPr lang="zh-TW" altLang="en-US" dirty="0" smtClean="0"/>
              <a:t>是 </a:t>
            </a:r>
            <a:r>
              <a:rPr lang="en-US" altLang="zh-TW" dirty="0" smtClean="0"/>
              <a:t>Switch </a:t>
            </a:r>
            <a:r>
              <a:rPr lang="zh-TW" altLang="en-US" dirty="0" smtClean="0"/>
              <a:t>所專有的表格，也就是在轉送封包時，會以該封包的 </a:t>
            </a:r>
            <a:r>
              <a:rPr lang="en-US" altLang="zh-TW" dirty="0" smtClean="0"/>
              <a:t>Destination MAC Address </a:t>
            </a:r>
            <a:r>
              <a:rPr lang="zh-TW" altLang="en-US" dirty="0" smtClean="0"/>
              <a:t>為依據查詢 </a:t>
            </a:r>
            <a:r>
              <a:rPr lang="en-US" altLang="zh-TW" dirty="0" smtClean="0"/>
              <a:t>MAC Address Table</a:t>
            </a:r>
            <a:r>
              <a:rPr lang="zh-TW" altLang="en-US" dirty="0" smtClean="0"/>
              <a:t>，如果有比對到該 </a:t>
            </a:r>
            <a:r>
              <a:rPr lang="en-US" altLang="zh-TW" dirty="0" smtClean="0"/>
              <a:t>MAC Address </a:t>
            </a:r>
            <a:r>
              <a:rPr lang="zh-TW" altLang="en-US" dirty="0" smtClean="0"/>
              <a:t>的資料，就可以決定要把該封包從哪個 </a:t>
            </a:r>
            <a:r>
              <a:rPr lang="en-US" altLang="zh-TW" dirty="0" smtClean="0"/>
              <a:t>Switch Port </a:t>
            </a:r>
            <a:r>
              <a:rPr lang="zh-TW" altLang="en-US" dirty="0" smtClean="0"/>
              <a:t>送出去。</a:t>
            </a:r>
          </a:p>
          <a:p>
            <a:endParaRPr lang="zh-TW" altLang="en-US" dirty="0" smtClean="0"/>
          </a:p>
          <a:p>
            <a:r>
              <a:rPr lang="en-US" altLang="zh-TW" dirty="0" smtClean="0"/>
              <a:t>Switch </a:t>
            </a:r>
            <a:r>
              <a:rPr lang="zh-TW" altLang="en-US" dirty="0" smtClean="0"/>
              <a:t>在收到封包時，會先更新自己的 </a:t>
            </a:r>
            <a:r>
              <a:rPr lang="en-US" altLang="zh-TW" dirty="0" smtClean="0"/>
              <a:t>MAC Address Table</a:t>
            </a:r>
            <a:r>
              <a:rPr lang="zh-TW" altLang="en-US" dirty="0" smtClean="0"/>
              <a:t>，也就是會將該封包的 </a:t>
            </a:r>
            <a:r>
              <a:rPr lang="en-US" altLang="zh-TW" dirty="0" smtClean="0"/>
              <a:t>Source MAC Address </a:t>
            </a:r>
            <a:r>
              <a:rPr lang="zh-TW" altLang="en-US" dirty="0" smtClean="0"/>
              <a:t>與收到該封包的 </a:t>
            </a:r>
            <a:r>
              <a:rPr lang="en-US" altLang="zh-TW" dirty="0" smtClean="0"/>
              <a:t>Switch Port </a:t>
            </a:r>
            <a:r>
              <a:rPr lang="zh-TW" altLang="en-US" dirty="0" smtClean="0"/>
              <a:t>儲存到 </a:t>
            </a:r>
            <a:r>
              <a:rPr lang="en-US" altLang="zh-TW" dirty="0" smtClean="0"/>
              <a:t>MAC Address Table</a:t>
            </a:r>
            <a:r>
              <a:rPr lang="zh-TW" altLang="en-US" dirty="0" smtClean="0"/>
              <a:t>，接著在 </a:t>
            </a:r>
            <a:r>
              <a:rPr lang="en-US" altLang="zh-TW" dirty="0" smtClean="0"/>
              <a:t>MAC Address Table </a:t>
            </a:r>
            <a:r>
              <a:rPr lang="zh-TW" altLang="en-US" dirty="0" smtClean="0"/>
              <a:t>查詢該封包的 </a:t>
            </a:r>
            <a:r>
              <a:rPr lang="en-US" altLang="zh-TW" dirty="0" smtClean="0"/>
              <a:t>Destination MAC Address</a:t>
            </a:r>
            <a:r>
              <a:rPr lang="zh-TW" altLang="en-US" dirty="0" smtClean="0"/>
              <a:t>，如果查詢不到該 </a:t>
            </a:r>
            <a:r>
              <a:rPr lang="en-US" altLang="zh-TW" dirty="0" smtClean="0"/>
              <a:t>MAC Address</a:t>
            </a:r>
            <a:r>
              <a:rPr lang="zh-TW" altLang="en-US" dirty="0" smtClean="0"/>
              <a:t>，則為了完成轉送的任務，該 </a:t>
            </a:r>
            <a:r>
              <a:rPr lang="en-US" altLang="zh-TW" dirty="0" smtClean="0"/>
              <a:t>Switch </a:t>
            </a:r>
            <a:r>
              <a:rPr lang="zh-TW" altLang="en-US" dirty="0" smtClean="0"/>
              <a:t>會把該封包轉送到所有的 </a:t>
            </a:r>
            <a:r>
              <a:rPr lang="en-US" altLang="zh-TW" dirty="0" smtClean="0"/>
              <a:t>Switch Port</a:t>
            </a:r>
            <a:r>
              <a:rPr lang="zh-TW" altLang="en-US" dirty="0" smtClean="0"/>
              <a:t>，除了收到該封包的 </a:t>
            </a:r>
            <a:r>
              <a:rPr lang="en-US" altLang="zh-TW" dirty="0" smtClean="0"/>
              <a:t>Switch Port </a:t>
            </a:r>
            <a:r>
              <a:rPr lang="zh-TW" altLang="en-US" dirty="0" smtClean="0"/>
              <a:t>之外，這種傳送方式稱為 </a:t>
            </a:r>
            <a:r>
              <a:rPr lang="en-US" altLang="zh-TW" dirty="0" smtClean="0"/>
              <a:t>Flooding</a:t>
            </a:r>
            <a:r>
              <a:rPr lang="zh-TW" altLang="en-US" dirty="0" smtClean="0"/>
              <a:t>，接著，如果該 </a:t>
            </a:r>
            <a:r>
              <a:rPr lang="en-US" altLang="zh-TW" dirty="0" smtClean="0"/>
              <a:t>Destination MAC Address </a:t>
            </a:r>
            <a:r>
              <a:rPr lang="zh-TW" altLang="en-US" dirty="0" smtClean="0"/>
              <a:t>的 </a:t>
            </a:r>
            <a:r>
              <a:rPr lang="en-US" altLang="zh-TW" dirty="0" smtClean="0"/>
              <a:t>Host </a:t>
            </a:r>
            <a:r>
              <a:rPr lang="zh-TW" altLang="en-US" dirty="0" smtClean="0"/>
              <a:t>主動透過 </a:t>
            </a:r>
            <a:r>
              <a:rPr lang="en-US" altLang="zh-TW" dirty="0" smtClean="0"/>
              <a:t>Switch </a:t>
            </a:r>
            <a:r>
              <a:rPr lang="zh-TW" altLang="en-US" dirty="0" smtClean="0"/>
              <a:t>傳送封包，則 </a:t>
            </a:r>
            <a:r>
              <a:rPr lang="en-US" altLang="zh-TW" dirty="0" smtClean="0"/>
              <a:t>Switch </a:t>
            </a:r>
            <a:r>
              <a:rPr lang="zh-TW" altLang="en-US" dirty="0" smtClean="0"/>
              <a:t>就會把其 </a:t>
            </a:r>
            <a:r>
              <a:rPr lang="en-US" altLang="zh-TW" dirty="0" smtClean="0"/>
              <a:t>Source MAC Address </a:t>
            </a:r>
            <a:r>
              <a:rPr lang="zh-TW" altLang="en-US" dirty="0" smtClean="0"/>
              <a:t>與收到該封包的 </a:t>
            </a:r>
            <a:r>
              <a:rPr lang="en-US" altLang="zh-TW" dirty="0" smtClean="0"/>
              <a:t>Switch Port </a:t>
            </a:r>
            <a:r>
              <a:rPr lang="zh-TW" altLang="en-US" dirty="0" smtClean="0"/>
              <a:t>儲存到 </a:t>
            </a:r>
            <a:r>
              <a:rPr lang="en-US" altLang="zh-TW" dirty="0" smtClean="0"/>
              <a:t>MAC Address Table</a:t>
            </a:r>
            <a:r>
              <a:rPr lang="zh-TW" altLang="en-US" dirty="0" smtClean="0"/>
              <a:t>。</a:t>
            </a:r>
          </a:p>
          <a:p>
            <a:endParaRPr lang="zh-TW" altLang="en-US" dirty="0" smtClean="0"/>
          </a:p>
          <a:p>
            <a:r>
              <a:rPr lang="zh-TW" altLang="en-US" dirty="0" smtClean="0"/>
              <a:t>但是如果該 </a:t>
            </a:r>
            <a:r>
              <a:rPr lang="en-US" altLang="zh-TW" dirty="0" smtClean="0"/>
              <a:t>Destination MAC Address </a:t>
            </a:r>
            <a:r>
              <a:rPr lang="zh-TW" altLang="en-US" dirty="0" smtClean="0"/>
              <a:t>的 </a:t>
            </a:r>
            <a:r>
              <a:rPr lang="en-US" altLang="zh-TW" dirty="0" smtClean="0"/>
              <a:t>Host </a:t>
            </a:r>
            <a:r>
              <a:rPr lang="zh-TW" altLang="en-US" dirty="0" smtClean="0"/>
              <a:t>一直不主動透過 </a:t>
            </a:r>
            <a:r>
              <a:rPr lang="en-US" altLang="zh-TW" dirty="0" smtClean="0"/>
              <a:t>Switch </a:t>
            </a:r>
            <a:r>
              <a:rPr lang="zh-TW" altLang="en-US" dirty="0" smtClean="0"/>
              <a:t>傳送封包，則該 </a:t>
            </a:r>
            <a:r>
              <a:rPr lang="en-US" altLang="zh-TW" dirty="0" smtClean="0"/>
              <a:t>Switch </a:t>
            </a:r>
            <a:r>
              <a:rPr lang="zh-TW" altLang="en-US" dirty="0" smtClean="0"/>
              <a:t>就永遠無法將該 </a:t>
            </a:r>
            <a:r>
              <a:rPr lang="en-US" altLang="zh-TW" dirty="0" smtClean="0"/>
              <a:t>Host </a:t>
            </a:r>
            <a:r>
              <a:rPr lang="zh-TW" altLang="en-US" dirty="0" smtClean="0"/>
              <a:t>的資料更新到 </a:t>
            </a:r>
            <a:r>
              <a:rPr lang="en-US" altLang="zh-TW" dirty="0" smtClean="0"/>
              <a:t>MAC Address Table </a:t>
            </a:r>
            <a:r>
              <a:rPr lang="zh-TW" altLang="en-US" dirty="0" smtClean="0"/>
              <a:t>中，進而導致永遠只能用 </a:t>
            </a:r>
            <a:r>
              <a:rPr lang="en-US" altLang="zh-TW" dirty="0" smtClean="0"/>
              <a:t>Flooding </a:t>
            </a:r>
            <a:r>
              <a:rPr lang="zh-TW" altLang="en-US" dirty="0" smtClean="0"/>
              <a:t>的方式來將封包傳送到該 </a:t>
            </a:r>
            <a:r>
              <a:rPr lang="en-US" altLang="zh-TW" dirty="0" smtClean="0"/>
              <a:t>Host </a:t>
            </a:r>
            <a:r>
              <a:rPr lang="zh-TW" altLang="en-US" dirty="0" smtClean="0"/>
              <a:t>。</a:t>
            </a:r>
          </a:p>
          <a:p>
            <a:endParaRPr lang="zh-TW" altLang="en-US" dirty="0" smtClean="0"/>
          </a:p>
          <a:p>
            <a:r>
              <a:rPr lang="en-US" altLang="zh-TW" dirty="0" smtClean="0"/>
              <a:t>MAC Address Table </a:t>
            </a:r>
            <a:r>
              <a:rPr lang="zh-TW" altLang="en-US" dirty="0" smtClean="0"/>
              <a:t>範例：</a:t>
            </a:r>
          </a:p>
          <a:p>
            <a:endParaRPr lang="zh-TW" altLang="en-US" dirty="0" smtClean="0"/>
          </a:p>
          <a:p>
            <a:endParaRPr lang="zh-TW" altLang="en-US" dirty="0" smtClean="0"/>
          </a:p>
          <a:p>
            <a:endParaRPr lang="zh-TW" altLang="en-US" dirty="0" smtClean="0"/>
          </a:p>
          <a:p>
            <a:endParaRPr lang="zh-TW" altLang="en-US" dirty="0" smtClean="0"/>
          </a:p>
          <a:p>
            <a:endParaRPr lang="zh-TW" altLang="en-US" dirty="0" smtClean="0"/>
          </a:p>
          <a:p>
            <a:r>
              <a:rPr lang="zh-TW" altLang="en-US" dirty="0" smtClean="0"/>
              <a:t>到此，三個表格介紹完成，接下來，只要再繼續瞭解這三個表格分別在什麼情況中使用，就對封包的傳遞有更深一步的瞭解了。</a:t>
            </a:r>
          </a:p>
          <a:p>
            <a:r>
              <a:rPr lang="zh-TW" altLang="en-US" dirty="0" smtClean="0"/>
              <a:t>一般來說， </a:t>
            </a:r>
            <a:r>
              <a:rPr lang="en-US" altLang="zh-TW" dirty="0" smtClean="0"/>
              <a:t>Host </a:t>
            </a:r>
            <a:r>
              <a:rPr lang="zh-TW" altLang="en-US" dirty="0" smtClean="0"/>
              <a:t>之間透過網路溝通的情況為：</a:t>
            </a:r>
          </a:p>
          <a:p>
            <a:endParaRPr lang="zh-TW" altLang="en-US" dirty="0" smtClean="0"/>
          </a:p>
          <a:p>
            <a:endParaRPr lang="zh-TW" altLang="en-US" dirty="0" smtClean="0"/>
          </a:p>
          <a:p>
            <a:r>
              <a:rPr lang="zh-TW" altLang="en-US" dirty="0" smtClean="0"/>
              <a:t>以下將分別說明在 </a:t>
            </a:r>
            <a:r>
              <a:rPr lang="en-US" altLang="zh-TW" dirty="0" smtClean="0"/>
              <a:t>Host </a:t>
            </a:r>
            <a:r>
              <a:rPr lang="zh-TW" altLang="en-US" dirty="0" smtClean="0"/>
              <a:t>、</a:t>
            </a:r>
            <a:r>
              <a:rPr lang="en-US" altLang="zh-TW" dirty="0" smtClean="0"/>
              <a:t>Switch</a:t>
            </a:r>
            <a:r>
              <a:rPr lang="zh-TW" altLang="en-US" dirty="0" smtClean="0"/>
              <a:t>、</a:t>
            </a:r>
            <a:r>
              <a:rPr lang="en-US" altLang="zh-TW" dirty="0" smtClean="0"/>
              <a:t>Router </a:t>
            </a:r>
            <a:r>
              <a:rPr lang="zh-TW" altLang="en-US" dirty="0" smtClean="0"/>
              <a:t>如何完成收送封包的任務。</a:t>
            </a:r>
          </a:p>
          <a:p>
            <a:endParaRPr lang="zh-TW" altLang="en-US" dirty="0" smtClean="0"/>
          </a:p>
          <a:p>
            <a:endParaRPr lang="zh-TW" altLang="en-US" dirty="0" smtClean="0"/>
          </a:p>
          <a:p>
            <a:r>
              <a:rPr lang="en-US" altLang="zh-TW" dirty="0" smtClean="0"/>
              <a:t>Host </a:t>
            </a:r>
            <a:r>
              <a:rPr lang="zh-TW" altLang="en-US" dirty="0" smtClean="0"/>
              <a:t>如何收送封包</a:t>
            </a:r>
          </a:p>
          <a:p>
            <a:endParaRPr lang="zh-TW" altLang="en-US" dirty="0" smtClean="0"/>
          </a:p>
          <a:p>
            <a:r>
              <a:rPr lang="en-US" altLang="zh-TW" dirty="0" smtClean="0"/>
              <a:t>Host </a:t>
            </a:r>
            <a:r>
              <a:rPr lang="zh-TW" altLang="en-US" dirty="0" smtClean="0"/>
              <a:t>收到封包時，會比對 </a:t>
            </a:r>
            <a:r>
              <a:rPr lang="en-US" altLang="zh-TW" dirty="0" smtClean="0"/>
              <a:t>Destination MAC Address</a:t>
            </a:r>
            <a:r>
              <a:rPr lang="zh-TW" altLang="en-US" dirty="0" smtClean="0"/>
              <a:t>，如果與自己的 </a:t>
            </a:r>
            <a:r>
              <a:rPr lang="en-US" altLang="zh-TW" dirty="0" smtClean="0"/>
              <a:t>MAC Address </a:t>
            </a:r>
            <a:r>
              <a:rPr lang="zh-TW" altLang="en-US" dirty="0" smtClean="0"/>
              <a:t>完全相同，才會繼續處理，否則直接丟棄該封包，例外的情況是當封包的 </a:t>
            </a:r>
            <a:r>
              <a:rPr lang="en-US" altLang="zh-TW" dirty="0" smtClean="0"/>
              <a:t>MAC Address </a:t>
            </a:r>
            <a:r>
              <a:rPr lang="zh-TW" altLang="en-US" dirty="0" smtClean="0"/>
              <a:t>為 </a:t>
            </a:r>
            <a:r>
              <a:rPr lang="en-US" altLang="zh-TW" dirty="0" smtClean="0"/>
              <a:t>Broadcast </a:t>
            </a:r>
            <a:r>
              <a:rPr lang="zh-TW" altLang="en-US" dirty="0" smtClean="0"/>
              <a:t>格式，則收到該封包的 </a:t>
            </a:r>
            <a:r>
              <a:rPr lang="en-US" altLang="zh-TW" dirty="0" smtClean="0"/>
              <a:t>Host </a:t>
            </a:r>
            <a:r>
              <a:rPr lang="zh-TW" altLang="en-US" dirty="0" smtClean="0"/>
              <a:t>都應該要接收、處理此封包，或是封包為 </a:t>
            </a:r>
            <a:r>
              <a:rPr lang="en-US" altLang="zh-TW" dirty="0" smtClean="0"/>
              <a:t>Multicast </a:t>
            </a:r>
            <a:r>
              <a:rPr lang="zh-TW" altLang="en-US" dirty="0" smtClean="0"/>
              <a:t>格式，則有監聽該 </a:t>
            </a:r>
            <a:r>
              <a:rPr lang="en-US" altLang="zh-TW" dirty="0" smtClean="0"/>
              <a:t>Multicast Address </a:t>
            </a:r>
            <a:r>
              <a:rPr lang="zh-TW" altLang="en-US" dirty="0" smtClean="0"/>
              <a:t>的 </a:t>
            </a:r>
            <a:r>
              <a:rPr lang="en-US" altLang="zh-TW" dirty="0" smtClean="0"/>
              <a:t>Host </a:t>
            </a:r>
            <a:r>
              <a:rPr lang="zh-TW" altLang="en-US" dirty="0" smtClean="0"/>
              <a:t>都應該要接收該封包。</a:t>
            </a:r>
          </a:p>
          <a:p>
            <a:endParaRPr lang="zh-TW" altLang="en-US" dirty="0" smtClean="0"/>
          </a:p>
          <a:p>
            <a:r>
              <a:rPr lang="en-US" altLang="zh-TW" dirty="0" smtClean="0"/>
              <a:t>Host </a:t>
            </a:r>
            <a:r>
              <a:rPr lang="zh-TW" altLang="en-US" dirty="0" smtClean="0"/>
              <a:t>傳送封包時，在 </a:t>
            </a:r>
            <a:r>
              <a:rPr lang="en-US" altLang="zh-TW" dirty="0" smtClean="0"/>
              <a:t>L3 Header </a:t>
            </a:r>
            <a:r>
              <a:rPr lang="zh-TW" altLang="en-US" dirty="0" smtClean="0"/>
              <a:t>會把自己的 </a:t>
            </a:r>
            <a:r>
              <a:rPr lang="en-US" altLang="zh-TW" dirty="0" smtClean="0"/>
              <a:t>IP Address </a:t>
            </a:r>
            <a:r>
              <a:rPr lang="zh-TW" altLang="en-US" dirty="0" smtClean="0"/>
              <a:t>填入 </a:t>
            </a:r>
            <a:r>
              <a:rPr lang="en-US" altLang="zh-TW" dirty="0" smtClean="0"/>
              <a:t>Source IP Address </a:t>
            </a:r>
            <a:r>
              <a:rPr lang="zh-TW" altLang="en-US" dirty="0" smtClean="0"/>
              <a:t>欄位，將封包接收者的 </a:t>
            </a:r>
            <a:r>
              <a:rPr lang="en-US" altLang="zh-TW" dirty="0" smtClean="0"/>
              <a:t>IP Address </a:t>
            </a:r>
            <a:r>
              <a:rPr lang="zh-TW" altLang="en-US" dirty="0" smtClean="0"/>
              <a:t>填入 </a:t>
            </a:r>
            <a:r>
              <a:rPr lang="en-US" altLang="zh-TW" dirty="0" smtClean="0"/>
              <a:t>Destination IP Address </a:t>
            </a:r>
            <a:r>
              <a:rPr lang="zh-TW" altLang="en-US" dirty="0" smtClean="0"/>
              <a:t>欄位，接著在 </a:t>
            </a:r>
            <a:r>
              <a:rPr lang="en-US" altLang="zh-TW" dirty="0" smtClean="0"/>
              <a:t>L2 Header </a:t>
            </a:r>
            <a:r>
              <a:rPr lang="zh-TW" altLang="en-US" dirty="0" smtClean="0"/>
              <a:t>會把自己的 </a:t>
            </a:r>
            <a:r>
              <a:rPr lang="en-US" altLang="zh-TW" dirty="0" smtClean="0"/>
              <a:t>MAC Address </a:t>
            </a:r>
            <a:r>
              <a:rPr lang="zh-TW" altLang="en-US" dirty="0" smtClean="0"/>
              <a:t>填入 </a:t>
            </a:r>
            <a:r>
              <a:rPr lang="en-US" altLang="zh-TW" dirty="0" smtClean="0"/>
              <a:t>Source MAC Address </a:t>
            </a:r>
            <a:r>
              <a:rPr lang="zh-TW" altLang="en-US" dirty="0" smtClean="0"/>
              <a:t>欄位，接著要判斷要如何填 </a:t>
            </a:r>
            <a:r>
              <a:rPr lang="en-US" altLang="zh-TW" dirty="0" smtClean="0"/>
              <a:t>Destination MAC Address </a:t>
            </a:r>
            <a:r>
              <a:rPr lang="zh-TW" altLang="en-US" dirty="0" smtClean="0"/>
              <a:t>欄位。</a:t>
            </a:r>
          </a:p>
          <a:p>
            <a:endParaRPr lang="zh-TW" altLang="en-US" dirty="0" smtClean="0"/>
          </a:p>
          <a:p>
            <a:r>
              <a:rPr lang="zh-TW" altLang="en-US" dirty="0" smtClean="0"/>
              <a:t>判斷的方式是利用接收者的 </a:t>
            </a:r>
            <a:r>
              <a:rPr lang="en-US" altLang="zh-TW" dirty="0" smtClean="0"/>
              <a:t>IP Address </a:t>
            </a:r>
            <a:r>
              <a:rPr lang="zh-TW" altLang="en-US" dirty="0" smtClean="0"/>
              <a:t>在 </a:t>
            </a:r>
            <a:r>
              <a:rPr lang="en-US" altLang="zh-TW" dirty="0" smtClean="0"/>
              <a:t>Routing Table </a:t>
            </a:r>
            <a:r>
              <a:rPr lang="zh-TW" altLang="en-US" dirty="0" smtClean="0"/>
              <a:t>找尋適合的路徑，如果該 </a:t>
            </a:r>
            <a:r>
              <a:rPr lang="en-US" altLang="zh-TW" dirty="0" smtClean="0"/>
              <a:t>IP Address </a:t>
            </a:r>
            <a:r>
              <a:rPr lang="zh-TW" altLang="en-US" dirty="0" smtClean="0"/>
              <a:t>就是與自己直接連接的區域網路上，則在 </a:t>
            </a:r>
            <a:r>
              <a:rPr lang="en-US" altLang="zh-TW" dirty="0" smtClean="0"/>
              <a:t>L2 Header </a:t>
            </a:r>
            <a:r>
              <a:rPr lang="zh-TW" altLang="en-US" dirty="0" smtClean="0"/>
              <a:t>的 </a:t>
            </a:r>
            <a:r>
              <a:rPr lang="en-US" altLang="zh-TW" dirty="0" smtClean="0"/>
              <a:t>Destination MAC Address </a:t>
            </a:r>
            <a:r>
              <a:rPr lang="zh-TW" altLang="en-US" dirty="0" smtClean="0"/>
              <a:t>欄位直接填入接收者 </a:t>
            </a:r>
            <a:r>
              <a:rPr lang="en-US" altLang="zh-TW" dirty="0" smtClean="0"/>
              <a:t>IP Address </a:t>
            </a:r>
            <a:r>
              <a:rPr lang="zh-TW" altLang="en-US" dirty="0" smtClean="0"/>
              <a:t>所對應的 </a:t>
            </a:r>
            <a:r>
              <a:rPr lang="en-US" altLang="zh-TW" dirty="0" smtClean="0"/>
              <a:t>MAC Address </a:t>
            </a:r>
            <a:r>
              <a:rPr lang="zh-TW" altLang="en-US" dirty="0" smtClean="0"/>
              <a:t>即可；如果該 </a:t>
            </a:r>
            <a:r>
              <a:rPr lang="en-US" altLang="zh-TW" dirty="0" smtClean="0"/>
              <a:t>IP Address </a:t>
            </a:r>
            <a:r>
              <a:rPr lang="zh-TW" altLang="en-US" dirty="0" smtClean="0"/>
              <a:t>不在與自己直接連接的區域網路上，則在 </a:t>
            </a:r>
            <a:r>
              <a:rPr lang="en-US" altLang="zh-TW" dirty="0" smtClean="0"/>
              <a:t>L2 Header </a:t>
            </a:r>
            <a:r>
              <a:rPr lang="zh-TW" altLang="en-US" dirty="0" smtClean="0"/>
              <a:t>的 </a:t>
            </a:r>
            <a:r>
              <a:rPr lang="en-US" altLang="zh-TW" dirty="0" smtClean="0"/>
              <a:t>Destination MAC Address </a:t>
            </a:r>
            <a:r>
              <a:rPr lang="zh-TW" altLang="en-US" dirty="0" smtClean="0"/>
              <a:t>欄位填入 </a:t>
            </a:r>
            <a:r>
              <a:rPr lang="en-US" altLang="zh-TW" dirty="0" smtClean="0"/>
              <a:t>Default Gateway IP Address </a:t>
            </a:r>
            <a:r>
              <a:rPr lang="zh-TW" altLang="en-US" dirty="0" smtClean="0"/>
              <a:t>所對應的 </a:t>
            </a:r>
            <a:r>
              <a:rPr lang="en-US" altLang="zh-TW" dirty="0" smtClean="0"/>
              <a:t>MAC Address</a:t>
            </a:r>
            <a:r>
              <a:rPr lang="zh-TW" altLang="en-US" dirty="0" smtClean="0"/>
              <a:t>。</a:t>
            </a:r>
          </a:p>
          <a:p>
            <a:endParaRPr lang="zh-TW" altLang="en-US" dirty="0" smtClean="0"/>
          </a:p>
          <a:p>
            <a:r>
              <a:rPr lang="zh-TW" altLang="en-US" dirty="0" smtClean="0"/>
              <a:t>至於如何把 </a:t>
            </a:r>
            <a:r>
              <a:rPr lang="en-US" altLang="zh-TW" dirty="0" smtClean="0"/>
              <a:t>IP Address </a:t>
            </a:r>
            <a:r>
              <a:rPr lang="zh-TW" altLang="en-US" dirty="0" smtClean="0"/>
              <a:t>轉換成對應的 </a:t>
            </a:r>
            <a:r>
              <a:rPr lang="en-US" altLang="zh-TW" dirty="0" smtClean="0"/>
              <a:t>MAC Address</a:t>
            </a:r>
            <a:r>
              <a:rPr lang="zh-TW" altLang="en-US" dirty="0" smtClean="0"/>
              <a:t>，首先會搜尋 </a:t>
            </a:r>
            <a:r>
              <a:rPr lang="en-US" altLang="zh-TW" dirty="0" smtClean="0"/>
              <a:t>ARP Table</a:t>
            </a:r>
            <a:r>
              <a:rPr lang="zh-TW" altLang="en-US" dirty="0" smtClean="0"/>
              <a:t>，如果搜尋不到，則發送 </a:t>
            </a:r>
            <a:r>
              <a:rPr lang="en-US" altLang="zh-TW" dirty="0" smtClean="0"/>
              <a:t>ARP Request </a:t>
            </a:r>
            <a:r>
              <a:rPr lang="zh-TW" altLang="en-US" dirty="0" smtClean="0"/>
              <a:t>尋問。</a:t>
            </a:r>
          </a:p>
          <a:p>
            <a:endParaRPr lang="zh-TW" altLang="en-US" dirty="0" smtClean="0"/>
          </a:p>
          <a:p>
            <a:endParaRPr lang="zh-TW" altLang="en-US" dirty="0" smtClean="0"/>
          </a:p>
          <a:p>
            <a:endParaRPr lang="zh-TW" altLang="en-US" dirty="0" smtClean="0"/>
          </a:p>
          <a:p>
            <a:endParaRPr lang="zh-TW" altLang="en-US" dirty="0" smtClean="0"/>
          </a:p>
          <a:p>
            <a:r>
              <a:rPr lang="en-US" altLang="zh-TW" dirty="0" smtClean="0"/>
              <a:t>Switch </a:t>
            </a:r>
            <a:r>
              <a:rPr lang="zh-TW" altLang="en-US" dirty="0" smtClean="0"/>
              <a:t>如何收送封包</a:t>
            </a:r>
          </a:p>
          <a:p>
            <a:endParaRPr lang="zh-TW" altLang="en-US" dirty="0" smtClean="0"/>
          </a:p>
          <a:p>
            <a:r>
              <a:rPr lang="en-US" altLang="zh-TW" dirty="0" smtClean="0"/>
              <a:t>Switch </a:t>
            </a:r>
            <a:r>
              <a:rPr lang="zh-TW" altLang="en-US" dirty="0" smtClean="0"/>
              <a:t>收到封包時，會以封包的 </a:t>
            </a:r>
            <a:r>
              <a:rPr lang="en-US" altLang="zh-TW" dirty="0" smtClean="0"/>
              <a:t>Source MAC Address </a:t>
            </a:r>
            <a:r>
              <a:rPr lang="zh-TW" altLang="en-US" dirty="0" smtClean="0"/>
              <a:t>與收到該封包的 </a:t>
            </a:r>
            <a:r>
              <a:rPr lang="en-US" altLang="zh-TW" dirty="0" smtClean="0"/>
              <a:t>Switch Port </a:t>
            </a:r>
            <a:r>
              <a:rPr lang="zh-TW" altLang="en-US" dirty="0" smtClean="0"/>
              <a:t>為依據來更新 </a:t>
            </a:r>
            <a:r>
              <a:rPr lang="en-US" altLang="zh-TW" dirty="0" smtClean="0"/>
              <a:t>MAC Address Table</a:t>
            </a:r>
            <a:r>
              <a:rPr lang="zh-TW" altLang="en-US" dirty="0" smtClean="0"/>
              <a:t>。</a:t>
            </a:r>
          </a:p>
          <a:p>
            <a:endParaRPr lang="zh-TW" altLang="en-US" dirty="0" smtClean="0"/>
          </a:p>
          <a:p>
            <a:r>
              <a:rPr lang="en-US" altLang="zh-TW" dirty="0" smtClean="0"/>
              <a:t>Switch </a:t>
            </a:r>
            <a:r>
              <a:rPr lang="zh-TW" altLang="en-US" dirty="0" smtClean="0"/>
              <a:t>傳送封包時，會以封包的 </a:t>
            </a:r>
            <a:r>
              <a:rPr lang="en-US" altLang="zh-TW" dirty="0" smtClean="0"/>
              <a:t>MAC Address Table </a:t>
            </a:r>
            <a:r>
              <a:rPr lang="zh-TW" altLang="en-US" dirty="0" smtClean="0"/>
              <a:t>查詢 </a:t>
            </a:r>
            <a:r>
              <a:rPr lang="en-US" altLang="zh-TW" dirty="0" smtClean="0"/>
              <a:t>Destination MAC Address</a:t>
            </a:r>
            <a:r>
              <a:rPr lang="zh-TW" altLang="en-US" dirty="0" smtClean="0"/>
              <a:t>，如果有找到，則將封包往該 </a:t>
            </a:r>
            <a:r>
              <a:rPr lang="en-US" altLang="zh-TW" dirty="0" smtClean="0"/>
              <a:t>Switch Port </a:t>
            </a:r>
            <a:r>
              <a:rPr lang="zh-TW" altLang="en-US" dirty="0" smtClean="0"/>
              <a:t>傳送即可，如果沒有，就需要以 </a:t>
            </a:r>
            <a:r>
              <a:rPr lang="en-US" altLang="zh-TW" dirty="0" smtClean="0"/>
              <a:t>Flooding </a:t>
            </a:r>
            <a:r>
              <a:rPr lang="zh-TW" altLang="en-US" dirty="0" smtClean="0"/>
              <a:t>的方式來傳送該封包。</a:t>
            </a:r>
          </a:p>
          <a:p>
            <a:endParaRPr lang="zh-TW" altLang="en-US" dirty="0" smtClean="0"/>
          </a:p>
          <a:p>
            <a:endParaRPr lang="zh-TW" altLang="en-US" dirty="0" smtClean="0"/>
          </a:p>
          <a:p>
            <a:endParaRPr lang="zh-TW" altLang="en-US" dirty="0" smtClean="0"/>
          </a:p>
          <a:p>
            <a:endParaRPr lang="zh-TW" altLang="en-US" dirty="0" smtClean="0"/>
          </a:p>
          <a:p>
            <a:r>
              <a:rPr lang="en-US" altLang="zh-TW" dirty="0" smtClean="0"/>
              <a:t>Router </a:t>
            </a:r>
            <a:r>
              <a:rPr lang="zh-TW" altLang="en-US" dirty="0" smtClean="0"/>
              <a:t>如何收送封包</a:t>
            </a:r>
          </a:p>
          <a:p>
            <a:endParaRPr lang="zh-TW" altLang="en-US" dirty="0" smtClean="0"/>
          </a:p>
          <a:p>
            <a:r>
              <a:rPr lang="en-US" altLang="zh-TW" dirty="0" smtClean="0"/>
              <a:t>Router </a:t>
            </a:r>
            <a:r>
              <a:rPr lang="zh-TW" altLang="en-US" dirty="0" smtClean="0"/>
              <a:t>收到封包時，會比對 </a:t>
            </a:r>
            <a:r>
              <a:rPr lang="en-US" altLang="zh-TW" dirty="0" smtClean="0"/>
              <a:t>Destination MAC Address</a:t>
            </a:r>
            <a:r>
              <a:rPr lang="zh-TW" altLang="en-US" dirty="0" smtClean="0"/>
              <a:t>，如果與自己的 </a:t>
            </a:r>
            <a:r>
              <a:rPr lang="en-US" altLang="zh-TW" dirty="0" smtClean="0"/>
              <a:t>MAC Address </a:t>
            </a:r>
            <a:r>
              <a:rPr lang="zh-TW" altLang="en-US" dirty="0" smtClean="0"/>
              <a:t>完全相同，才會繼續處理，否則直接丟棄該封包。</a:t>
            </a:r>
          </a:p>
          <a:p>
            <a:endParaRPr lang="zh-TW" altLang="en-US" dirty="0" smtClean="0"/>
          </a:p>
          <a:p>
            <a:r>
              <a:rPr lang="en-US" altLang="zh-TW" dirty="0" smtClean="0"/>
              <a:t>Router </a:t>
            </a:r>
            <a:r>
              <a:rPr lang="zh-TW" altLang="en-US" dirty="0" smtClean="0"/>
              <a:t>傳送封包時，會重新填寫的 </a:t>
            </a:r>
            <a:r>
              <a:rPr lang="en-US" altLang="zh-TW" dirty="0" smtClean="0"/>
              <a:t>L2 Header</a:t>
            </a:r>
            <a:r>
              <a:rPr lang="zh-TW" altLang="en-US" dirty="0" smtClean="0"/>
              <a:t>，把自己的 </a:t>
            </a:r>
            <a:r>
              <a:rPr lang="en-US" altLang="zh-TW" dirty="0" smtClean="0"/>
              <a:t>MAC Address </a:t>
            </a:r>
            <a:r>
              <a:rPr lang="zh-TW" altLang="en-US" dirty="0" smtClean="0"/>
              <a:t>填入 </a:t>
            </a:r>
            <a:r>
              <a:rPr lang="en-US" altLang="zh-TW" dirty="0" smtClean="0"/>
              <a:t>Source MAC Address </a:t>
            </a:r>
            <a:r>
              <a:rPr lang="zh-TW" altLang="en-US" dirty="0" smtClean="0"/>
              <a:t>欄位，接著要判斷要如何填 </a:t>
            </a:r>
            <a:r>
              <a:rPr lang="en-US" altLang="zh-TW" dirty="0" smtClean="0"/>
              <a:t>Destination MAC Address </a:t>
            </a:r>
            <a:r>
              <a:rPr lang="zh-TW" altLang="en-US" dirty="0" smtClean="0"/>
              <a:t>欄位。</a:t>
            </a:r>
          </a:p>
          <a:p>
            <a:endParaRPr lang="zh-TW" altLang="en-US" dirty="0" smtClean="0"/>
          </a:p>
          <a:p>
            <a:r>
              <a:rPr lang="zh-TW" altLang="en-US" dirty="0" smtClean="0"/>
              <a:t>與 </a:t>
            </a:r>
            <a:r>
              <a:rPr lang="en-US" altLang="zh-TW" dirty="0" smtClean="0"/>
              <a:t>Host </a:t>
            </a:r>
            <a:r>
              <a:rPr lang="zh-TW" altLang="en-US" dirty="0" smtClean="0"/>
              <a:t>的行為相同，判斷的方式也是利用接收者的 </a:t>
            </a:r>
            <a:r>
              <a:rPr lang="en-US" altLang="zh-TW" dirty="0" smtClean="0"/>
              <a:t>IP Address </a:t>
            </a:r>
            <a:r>
              <a:rPr lang="zh-TW" altLang="en-US" dirty="0" smtClean="0"/>
              <a:t>在 </a:t>
            </a:r>
            <a:r>
              <a:rPr lang="en-US" altLang="zh-TW" dirty="0" smtClean="0"/>
              <a:t>Routing Table </a:t>
            </a:r>
            <a:r>
              <a:rPr lang="zh-TW" altLang="en-US" dirty="0" smtClean="0"/>
              <a:t>找尋適合的路徑，如果該 </a:t>
            </a:r>
            <a:r>
              <a:rPr lang="en-US" altLang="zh-TW" dirty="0" smtClean="0"/>
              <a:t>IP Address </a:t>
            </a:r>
            <a:r>
              <a:rPr lang="zh-TW" altLang="en-US" dirty="0" smtClean="0"/>
              <a:t>就是與自己直接連接的區域網路上，則將接收者 </a:t>
            </a:r>
            <a:r>
              <a:rPr lang="en-US" altLang="zh-TW" dirty="0" smtClean="0"/>
              <a:t>IP Address </a:t>
            </a:r>
            <a:r>
              <a:rPr lang="zh-TW" altLang="en-US" dirty="0" smtClean="0"/>
              <a:t>所對應的 </a:t>
            </a:r>
            <a:r>
              <a:rPr lang="en-US" altLang="zh-TW" dirty="0" smtClean="0"/>
              <a:t>MAC Address </a:t>
            </a:r>
            <a:r>
              <a:rPr lang="zh-TW" altLang="en-US" dirty="0" smtClean="0"/>
              <a:t>直接填入即可；如果該 </a:t>
            </a:r>
            <a:r>
              <a:rPr lang="en-US" altLang="zh-TW" dirty="0" smtClean="0"/>
              <a:t>IP Address </a:t>
            </a:r>
            <a:r>
              <a:rPr lang="zh-TW" altLang="en-US" dirty="0" smtClean="0"/>
              <a:t>不在與自己直接連接的區域網路上，則在 </a:t>
            </a:r>
            <a:r>
              <a:rPr lang="en-US" altLang="zh-TW" dirty="0" smtClean="0"/>
              <a:t>L2 Header </a:t>
            </a:r>
            <a:r>
              <a:rPr lang="zh-TW" altLang="en-US" dirty="0" smtClean="0"/>
              <a:t>的 </a:t>
            </a:r>
            <a:r>
              <a:rPr lang="en-US" altLang="zh-TW" dirty="0" smtClean="0"/>
              <a:t>Destination MAC Address </a:t>
            </a:r>
            <a:r>
              <a:rPr lang="zh-TW" altLang="en-US" dirty="0" smtClean="0"/>
              <a:t>欄位填入下一個 </a:t>
            </a:r>
            <a:r>
              <a:rPr lang="en-US" altLang="zh-TW" dirty="0" smtClean="0"/>
              <a:t>Router </a:t>
            </a:r>
            <a:r>
              <a:rPr lang="zh-TW" altLang="en-US" dirty="0" smtClean="0"/>
              <a:t>的 </a:t>
            </a:r>
            <a:r>
              <a:rPr lang="en-US" altLang="zh-TW" dirty="0" smtClean="0"/>
              <a:t>IP Address </a:t>
            </a:r>
            <a:r>
              <a:rPr lang="zh-TW" altLang="en-US" dirty="0" smtClean="0"/>
              <a:t>所對應的 </a:t>
            </a:r>
            <a:r>
              <a:rPr lang="en-US" altLang="zh-TW" dirty="0" smtClean="0"/>
              <a:t>MAC Address</a:t>
            </a:r>
            <a:r>
              <a:rPr lang="zh-TW" altLang="en-US" dirty="0" smtClean="0"/>
              <a:t>。</a:t>
            </a:r>
          </a:p>
          <a:p>
            <a:endParaRPr lang="zh-TW" altLang="en-US" dirty="0" smtClean="0"/>
          </a:p>
          <a:p>
            <a:r>
              <a:rPr lang="zh-TW" altLang="en-US" dirty="0" smtClean="0"/>
              <a:t>至於如何把 </a:t>
            </a:r>
            <a:r>
              <a:rPr lang="en-US" altLang="zh-TW" dirty="0" smtClean="0"/>
              <a:t>IP Address </a:t>
            </a:r>
            <a:r>
              <a:rPr lang="zh-TW" altLang="en-US" dirty="0" smtClean="0"/>
              <a:t>轉換成對應的 </a:t>
            </a:r>
            <a:r>
              <a:rPr lang="en-US" altLang="zh-TW" dirty="0" smtClean="0"/>
              <a:t>MAC Address </a:t>
            </a:r>
            <a:r>
              <a:rPr lang="zh-TW" altLang="en-US" dirty="0" smtClean="0"/>
              <a:t>的作法都一樣，會先搜尋 </a:t>
            </a:r>
            <a:r>
              <a:rPr lang="en-US" altLang="zh-TW" dirty="0" smtClean="0"/>
              <a:t>ARP Table</a:t>
            </a:r>
            <a:r>
              <a:rPr lang="zh-TW" altLang="en-US" dirty="0" smtClean="0"/>
              <a:t>，如果搜尋不到，就發送 </a:t>
            </a:r>
            <a:r>
              <a:rPr lang="en-US" altLang="zh-TW" dirty="0" smtClean="0"/>
              <a:t>ARP Request </a:t>
            </a:r>
            <a:r>
              <a:rPr lang="zh-TW" altLang="en-US" dirty="0" smtClean="0"/>
              <a:t>尋問。</a:t>
            </a:r>
          </a:p>
          <a:p>
            <a:endParaRPr lang="zh-TW" altLang="en-US" dirty="0" smtClean="0"/>
          </a:p>
          <a:p>
            <a:endParaRPr lang="zh-TW" altLang="en-US" dirty="0" smtClean="0"/>
          </a:p>
          <a:p>
            <a:endParaRPr lang="zh-TW" altLang="en-US" dirty="0" smtClean="0"/>
          </a:p>
          <a:p>
            <a:endParaRPr lang="zh-TW" altLang="en-US" dirty="0" smtClean="0"/>
          </a:p>
          <a:p>
            <a:r>
              <a:rPr lang="zh-TW" altLang="en-US" dirty="0" smtClean="0"/>
              <a:t>到此，網路上 </a:t>
            </a:r>
            <a:r>
              <a:rPr lang="en-US" altLang="zh-TW" dirty="0" smtClean="0"/>
              <a:t>host </a:t>
            </a:r>
            <a:r>
              <a:rPr lang="zh-TW" altLang="en-US" dirty="0" smtClean="0"/>
              <a:t>之間的傳遞已經說明完畢，可以試著模擬讓封包從 </a:t>
            </a:r>
            <a:r>
              <a:rPr lang="en-US" altLang="zh-TW" dirty="0" smtClean="0"/>
              <a:t>Host </a:t>
            </a:r>
            <a:r>
              <a:rPr lang="zh-TW" altLang="en-US" dirty="0" smtClean="0"/>
              <a:t>出發，到達 </a:t>
            </a:r>
            <a:r>
              <a:rPr lang="en-US" altLang="zh-TW" dirty="0" smtClean="0"/>
              <a:t>Switch</a:t>
            </a:r>
            <a:r>
              <a:rPr lang="zh-TW" altLang="en-US" dirty="0" smtClean="0"/>
              <a:t>，再到 </a:t>
            </a:r>
            <a:r>
              <a:rPr lang="en-US" altLang="zh-TW" dirty="0" smtClean="0"/>
              <a:t>Router</a:t>
            </a:r>
            <a:r>
              <a:rPr lang="zh-TW" altLang="en-US" dirty="0" smtClean="0"/>
              <a:t>，再到 </a:t>
            </a:r>
            <a:r>
              <a:rPr lang="en-US" altLang="zh-TW" dirty="0" smtClean="0"/>
              <a:t>Router</a:t>
            </a:r>
            <a:r>
              <a:rPr lang="zh-TW" altLang="en-US" dirty="0" smtClean="0"/>
              <a:t>，接著是 </a:t>
            </a:r>
            <a:r>
              <a:rPr lang="en-US" altLang="zh-TW" dirty="0" smtClean="0"/>
              <a:t>Switch</a:t>
            </a:r>
            <a:r>
              <a:rPr lang="zh-TW" altLang="en-US" dirty="0" smtClean="0"/>
              <a:t>，最後是終點 </a:t>
            </a:r>
            <a:r>
              <a:rPr lang="en-US" altLang="zh-TW" dirty="0" smtClean="0"/>
              <a:t>Host</a:t>
            </a:r>
            <a:r>
              <a:rPr lang="zh-TW" altLang="en-US" dirty="0" smtClean="0"/>
              <a:t>，如果可以順利模擬出來，就大功告成了。</a:t>
            </a:r>
          </a:p>
          <a:p>
            <a:endParaRPr lang="zh-TW" altLang="en-US" dirty="0" smtClean="0"/>
          </a:p>
          <a:p>
            <a:r>
              <a:rPr lang="zh-TW" altLang="en-US" dirty="0" smtClean="0"/>
              <a:t>很推薦這篇文章：</a:t>
            </a:r>
            <a:r>
              <a:rPr lang="en-US" altLang="zh-TW" dirty="0" smtClean="0"/>
              <a:t>Practical Networking: Packet Traveling</a:t>
            </a:r>
            <a:r>
              <a:rPr lang="zh-TW" altLang="en-US" dirty="0" smtClean="0"/>
              <a:t>，如果對英文不排斥，建議可以花時間看。</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111</a:t>
            </a:fld>
            <a:endParaRPr lang="zh-TW" altLang="en-US"/>
          </a:p>
        </p:txBody>
      </p:sp>
    </p:spTree>
    <p:extLst>
      <p:ext uri="{BB962C8B-B14F-4D97-AF65-F5344CB8AC3E}">
        <p14:creationId xmlns:p14="http://schemas.microsoft.com/office/powerpoint/2010/main" val="18868243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a:p>
            <a:r>
              <a:rPr lang="zh-TW" altLang="en-US" dirty="0" smtClean="0"/>
              <a:t>封包如何在網路上傳遞</a:t>
            </a:r>
          </a:p>
          <a:p>
            <a:r>
              <a:rPr lang="en-US" altLang="zh-TW" dirty="0" smtClean="0"/>
              <a:t>https://silverwind1982.pixnet.net/blog/post/356261939</a:t>
            </a:r>
          </a:p>
          <a:p>
            <a:r>
              <a:rPr lang="zh-TW" altLang="en-US" dirty="0" smtClean="0"/>
              <a:t>瞭解封包如何在網路上傳遞是很吸引人的，畢竟，我們的生活，已經離不開網路，就從三個主要的表格開始吧：</a:t>
            </a:r>
          </a:p>
          <a:p>
            <a:r>
              <a:rPr lang="en-US" altLang="zh-TW" dirty="0" smtClean="0"/>
              <a:t>Routing Table, ARP Table, MAC Address Table</a:t>
            </a:r>
            <a:r>
              <a:rPr lang="zh-TW" altLang="en-US" dirty="0" smtClean="0"/>
              <a:t>。</a:t>
            </a:r>
          </a:p>
          <a:p>
            <a:endParaRPr lang="zh-TW" altLang="en-US" dirty="0" smtClean="0"/>
          </a:p>
          <a:p>
            <a:r>
              <a:rPr lang="zh-TW" altLang="en-US" dirty="0" smtClean="0"/>
              <a:t>附帶一提，在這邊的討論中，為了讓情況簡單化，所以忽略可能有使用 </a:t>
            </a:r>
            <a:r>
              <a:rPr lang="en-US" altLang="zh-TW" dirty="0" smtClean="0"/>
              <a:t>NAT (Network Address Port Translation) </a:t>
            </a:r>
            <a:r>
              <a:rPr lang="zh-TW" altLang="en-US" dirty="0" smtClean="0"/>
              <a:t>的情況。</a:t>
            </a:r>
          </a:p>
          <a:p>
            <a:endParaRPr lang="zh-TW" altLang="en-US" dirty="0" smtClean="0"/>
          </a:p>
          <a:p>
            <a:endParaRPr lang="zh-TW" altLang="en-US" dirty="0" smtClean="0"/>
          </a:p>
          <a:p>
            <a:endParaRPr lang="zh-TW" altLang="en-US" dirty="0" smtClean="0"/>
          </a:p>
          <a:p>
            <a:endParaRPr lang="zh-TW" altLang="en-US" dirty="0" smtClean="0"/>
          </a:p>
          <a:p>
            <a:r>
              <a:rPr lang="en-US" altLang="zh-TW" dirty="0" smtClean="0"/>
              <a:t>Routing Table</a:t>
            </a:r>
          </a:p>
          <a:p>
            <a:endParaRPr lang="en-US" altLang="zh-TW" dirty="0" smtClean="0"/>
          </a:p>
          <a:p>
            <a:r>
              <a:rPr lang="en-US" altLang="zh-TW" dirty="0" smtClean="0"/>
              <a:t>Routing Table </a:t>
            </a:r>
            <a:r>
              <a:rPr lang="zh-TW" altLang="en-US" dirty="0" smtClean="0"/>
              <a:t>是用來幫助搜尋封包路徑 </a:t>
            </a:r>
            <a:r>
              <a:rPr lang="en-US" altLang="zh-TW" dirty="0" smtClean="0"/>
              <a:t>(route)</a:t>
            </a:r>
            <a:r>
              <a:rPr lang="zh-TW" altLang="en-US" dirty="0" smtClean="0"/>
              <a:t>，所以它的內容為 </a:t>
            </a:r>
            <a:r>
              <a:rPr lang="en-US" altLang="zh-TW" dirty="0" smtClean="0"/>
              <a:t>IP Address </a:t>
            </a:r>
            <a:r>
              <a:rPr lang="zh-TW" altLang="en-US" dirty="0" smtClean="0"/>
              <a:t>與對應的 </a:t>
            </a:r>
            <a:r>
              <a:rPr lang="en-US" altLang="zh-TW" dirty="0" smtClean="0"/>
              <a:t>Route</a:t>
            </a:r>
            <a:r>
              <a:rPr lang="zh-TW" altLang="en-US" dirty="0" smtClean="0"/>
              <a:t>，也就是在傳送封包時，已知終點站的 </a:t>
            </a:r>
            <a:r>
              <a:rPr lang="en-US" altLang="zh-TW" dirty="0" smtClean="0"/>
              <a:t>IP Address</a:t>
            </a:r>
            <a:r>
              <a:rPr lang="zh-TW" altLang="en-US" dirty="0" smtClean="0"/>
              <a:t>，就可以以該 </a:t>
            </a:r>
            <a:r>
              <a:rPr lang="en-US" altLang="zh-TW" dirty="0" smtClean="0"/>
              <a:t>IP Address </a:t>
            </a:r>
            <a:r>
              <a:rPr lang="zh-TW" altLang="en-US" dirty="0" smtClean="0"/>
              <a:t>為依據來查詢 </a:t>
            </a:r>
            <a:r>
              <a:rPr lang="en-US" altLang="zh-TW" dirty="0" smtClean="0"/>
              <a:t>Routing Table</a:t>
            </a:r>
            <a:r>
              <a:rPr lang="zh-TW" altLang="en-US" dirty="0" smtClean="0"/>
              <a:t>，如果有比對到該 </a:t>
            </a:r>
            <a:r>
              <a:rPr lang="en-US" altLang="zh-TW" dirty="0" smtClean="0"/>
              <a:t>IP Address </a:t>
            </a:r>
            <a:r>
              <a:rPr lang="zh-TW" altLang="en-US" dirty="0" smtClean="0"/>
              <a:t>的資料，且該 </a:t>
            </a:r>
            <a:r>
              <a:rPr lang="en-US" altLang="zh-TW" dirty="0" smtClean="0"/>
              <a:t>IP Address </a:t>
            </a:r>
            <a:r>
              <a:rPr lang="zh-TW" altLang="en-US" dirty="0" smtClean="0"/>
              <a:t>與自己屬於同一個區域網路，則會得到與該區域網路連接的 </a:t>
            </a:r>
            <a:r>
              <a:rPr lang="en-US" altLang="zh-TW" dirty="0" smtClean="0"/>
              <a:t>Interface</a:t>
            </a:r>
            <a:r>
              <a:rPr lang="zh-TW" altLang="en-US" dirty="0" smtClean="0"/>
              <a:t>，直接利用該 </a:t>
            </a:r>
            <a:r>
              <a:rPr lang="en-US" altLang="zh-TW" dirty="0" smtClean="0"/>
              <a:t>Interface </a:t>
            </a:r>
            <a:r>
              <a:rPr lang="zh-TW" altLang="en-US" dirty="0" smtClean="0"/>
              <a:t>傳遞該封包到終點站即可，如果該 </a:t>
            </a:r>
            <a:r>
              <a:rPr lang="en-US" altLang="zh-TW" dirty="0" smtClean="0"/>
              <a:t>IP Address </a:t>
            </a:r>
            <a:r>
              <a:rPr lang="zh-TW" altLang="en-US" dirty="0" smtClean="0"/>
              <a:t>與自己屬於不同區域網路，就會得到下一站的 </a:t>
            </a:r>
            <a:r>
              <a:rPr lang="en-US" altLang="zh-TW" dirty="0" smtClean="0"/>
              <a:t>IP Address</a:t>
            </a:r>
            <a:r>
              <a:rPr lang="zh-TW" altLang="en-US" dirty="0" smtClean="0"/>
              <a:t>，就是就是下一個 </a:t>
            </a:r>
            <a:r>
              <a:rPr lang="en-US" altLang="zh-TW" dirty="0" smtClean="0"/>
              <a:t>Router</a:t>
            </a:r>
            <a:r>
              <a:rPr lang="zh-TW" altLang="en-US" dirty="0" smtClean="0"/>
              <a:t>，又如果沒有比對到終點站的 </a:t>
            </a:r>
            <a:r>
              <a:rPr lang="en-US" altLang="zh-TW" dirty="0" smtClean="0"/>
              <a:t>IP Address </a:t>
            </a:r>
            <a:r>
              <a:rPr lang="zh-TW" altLang="en-US" dirty="0" smtClean="0"/>
              <a:t>的資料，則丟棄該封包。</a:t>
            </a:r>
          </a:p>
          <a:p>
            <a:endParaRPr lang="zh-TW" altLang="en-US" dirty="0" smtClean="0"/>
          </a:p>
          <a:p>
            <a:r>
              <a:rPr lang="zh-TW" altLang="en-US" dirty="0" smtClean="0"/>
              <a:t>要注意的是，</a:t>
            </a:r>
            <a:r>
              <a:rPr lang="en-US" altLang="zh-TW" dirty="0" smtClean="0"/>
              <a:t>Host </a:t>
            </a:r>
            <a:r>
              <a:rPr lang="zh-TW" altLang="en-US" dirty="0" smtClean="0"/>
              <a:t>和 </a:t>
            </a:r>
            <a:r>
              <a:rPr lang="en-US" altLang="zh-TW" dirty="0" smtClean="0"/>
              <a:t>Router </a:t>
            </a:r>
            <a:r>
              <a:rPr lang="zh-TW" altLang="en-US" dirty="0" smtClean="0"/>
              <a:t>雖然都有 </a:t>
            </a:r>
            <a:r>
              <a:rPr lang="en-US" altLang="zh-TW" dirty="0" smtClean="0"/>
              <a:t>Routing Table</a:t>
            </a:r>
            <a:r>
              <a:rPr lang="zh-TW" altLang="en-US" dirty="0" smtClean="0"/>
              <a:t>，但是內容卻不完全相同。</a:t>
            </a:r>
          </a:p>
          <a:p>
            <a:endParaRPr lang="zh-TW" altLang="en-US" dirty="0" smtClean="0"/>
          </a:p>
          <a:p>
            <a:r>
              <a:rPr lang="zh-TW" altLang="en-US" dirty="0" smtClean="0"/>
              <a:t>在 </a:t>
            </a:r>
            <a:r>
              <a:rPr lang="en-US" altLang="zh-TW" dirty="0" smtClean="0"/>
              <a:t>Host </a:t>
            </a:r>
            <a:r>
              <a:rPr lang="zh-TW" altLang="en-US" dirty="0" smtClean="0"/>
              <a:t>端的 </a:t>
            </a:r>
            <a:r>
              <a:rPr lang="en-US" altLang="zh-TW" dirty="0" smtClean="0"/>
              <a:t>Routing Table </a:t>
            </a:r>
            <a:r>
              <a:rPr lang="zh-TW" altLang="en-US" dirty="0" smtClean="0"/>
              <a:t>只有擁有與自己直接連接的區域網路的路徑資料，加上 </a:t>
            </a:r>
            <a:r>
              <a:rPr lang="en-US" altLang="zh-TW" dirty="0" smtClean="0"/>
              <a:t>Default Gateway </a:t>
            </a:r>
            <a:r>
              <a:rPr lang="zh-TW" altLang="en-US" dirty="0" smtClean="0"/>
              <a:t>的設定，也就是說，如果封包終點站的 </a:t>
            </a:r>
            <a:r>
              <a:rPr lang="en-US" altLang="zh-TW" dirty="0" smtClean="0"/>
              <a:t>IP Address </a:t>
            </a:r>
            <a:r>
              <a:rPr lang="zh-TW" altLang="en-US" dirty="0" smtClean="0"/>
              <a:t>在自己的區域網路之內，則 </a:t>
            </a:r>
            <a:r>
              <a:rPr lang="en-US" altLang="zh-TW" dirty="0" smtClean="0"/>
              <a:t>Host </a:t>
            </a:r>
            <a:r>
              <a:rPr lang="zh-TW" altLang="en-US" dirty="0" smtClean="0"/>
              <a:t>可以直接傳送封包過去，但是如果不在，就把封包往 </a:t>
            </a:r>
            <a:r>
              <a:rPr lang="en-US" altLang="zh-TW" dirty="0" smtClean="0"/>
              <a:t>Default Gateway </a:t>
            </a:r>
            <a:r>
              <a:rPr lang="zh-TW" altLang="en-US" dirty="0" smtClean="0"/>
              <a:t>傳遞，由 </a:t>
            </a:r>
            <a:r>
              <a:rPr lang="en-US" altLang="zh-TW" dirty="0" smtClean="0"/>
              <a:t>Default Gateway </a:t>
            </a:r>
            <a:r>
              <a:rPr lang="zh-TW" altLang="en-US" dirty="0" smtClean="0"/>
              <a:t>決定下一站，通常 </a:t>
            </a:r>
            <a:r>
              <a:rPr lang="en-US" altLang="zh-TW" dirty="0" smtClean="0"/>
              <a:t>Default Gateway </a:t>
            </a:r>
            <a:r>
              <a:rPr lang="zh-TW" altLang="en-US" dirty="0" smtClean="0"/>
              <a:t>就是一台 </a:t>
            </a:r>
            <a:r>
              <a:rPr lang="en-US" altLang="zh-TW" dirty="0" smtClean="0"/>
              <a:t>Router</a:t>
            </a:r>
            <a:r>
              <a:rPr lang="zh-TW" altLang="en-US" dirty="0" smtClean="0"/>
              <a:t>。</a:t>
            </a:r>
          </a:p>
          <a:p>
            <a:endParaRPr lang="zh-TW" altLang="en-US" dirty="0" smtClean="0"/>
          </a:p>
          <a:p>
            <a:r>
              <a:rPr lang="zh-TW" altLang="en-US" dirty="0" smtClean="0"/>
              <a:t>在 </a:t>
            </a:r>
            <a:r>
              <a:rPr lang="en-US" altLang="zh-TW" dirty="0" smtClean="0"/>
              <a:t>Router </a:t>
            </a:r>
            <a:r>
              <a:rPr lang="zh-TW" altLang="en-US" dirty="0" smtClean="0"/>
              <a:t>的 </a:t>
            </a:r>
            <a:r>
              <a:rPr lang="en-US" altLang="zh-TW" dirty="0" smtClean="0"/>
              <a:t>Routing Table </a:t>
            </a:r>
            <a:r>
              <a:rPr lang="zh-TW" altLang="en-US" dirty="0" smtClean="0"/>
              <a:t>除了擁有與自己直接連接的區域網路的路徑資料外，還會與其它的 </a:t>
            </a:r>
            <a:r>
              <a:rPr lang="en-US" altLang="zh-TW" dirty="0" smtClean="0"/>
              <a:t>Router </a:t>
            </a:r>
            <a:r>
              <a:rPr lang="zh-TW" altLang="en-US" dirty="0" smtClean="0"/>
              <a:t>交換 </a:t>
            </a:r>
            <a:r>
              <a:rPr lang="en-US" altLang="zh-TW" dirty="0" smtClean="0"/>
              <a:t>Routing Table </a:t>
            </a:r>
            <a:r>
              <a:rPr lang="zh-TW" altLang="en-US" dirty="0" smtClean="0"/>
              <a:t>的資訊，也就是說，它會包含全部網路的路徑資訊，所以可以幫助將封包從任何一個端點，傳遞到任何網路上的另一個端點。</a:t>
            </a:r>
          </a:p>
          <a:p>
            <a:endParaRPr lang="zh-TW" altLang="en-US" dirty="0" smtClean="0"/>
          </a:p>
          <a:p>
            <a:r>
              <a:rPr lang="en-US" altLang="zh-TW" dirty="0" smtClean="0"/>
              <a:t>Routing Table </a:t>
            </a:r>
            <a:r>
              <a:rPr lang="zh-TW" altLang="en-US" dirty="0" smtClean="0"/>
              <a:t>範例：</a:t>
            </a:r>
          </a:p>
          <a:p>
            <a:endParaRPr lang="zh-TW" altLang="en-US" dirty="0" smtClean="0"/>
          </a:p>
          <a:p>
            <a:endParaRPr lang="zh-TW" altLang="en-US" dirty="0" smtClean="0"/>
          </a:p>
          <a:p>
            <a:endParaRPr lang="zh-TW" altLang="en-US" dirty="0" smtClean="0"/>
          </a:p>
          <a:p>
            <a:endParaRPr lang="zh-TW" altLang="en-US" dirty="0" smtClean="0"/>
          </a:p>
          <a:p>
            <a:endParaRPr lang="zh-TW" altLang="en-US" dirty="0" smtClean="0"/>
          </a:p>
          <a:p>
            <a:r>
              <a:rPr lang="en-US" altLang="zh-TW" dirty="0" smtClean="0"/>
              <a:t>ARP Table</a:t>
            </a:r>
          </a:p>
          <a:p>
            <a:endParaRPr lang="en-US" altLang="zh-TW" dirty="0" smtClean="0"/>
          </a:p>
          <a:p>
            <a:r>
              <a:rPr lang="en-US" altLang="zh-TW" dirty="0" smtClean="0"/>
              <a:t>ARP Table </a:t>
            </a:r>
            <a:r>
              <a:rPr lang="zh-TW" altLang="en-US" dirty="0" smtClean="0"/>
              <a:t>通來是用來尋找 </a:t>
            </a:r>
            <a:r>
              <a:rPr lang="en-US" altLang="zh-TW" dirty="0" smtClean="0"/>
              <a:t>IP Address </a:t>
            </a:r>
            <a:r>
              <a:rPr lang="zh-TW" altLang="en-US" dirty="0" smtClean="0"/>
              <a:t>與 </a:t>
            </a:r>
            <a:r>
              <a:rPr lang="en-US" altLang="zh-TW" dirty="0" smtClean="0"/>
              <a:t>MAC Address </a:t>
            </a:r>
            <a:r>
              <a:rPr lang="zh-TW" altLang="en-US" dirty="0" smtClean="0"/>
              <a:t>之間的配對，所以 </a:t>
            </a:r>
            <a:r>
              <a:rPr lang="en-US" altLang="zh-TW" dirty="0" smtClean="0"/>
              <a:t>ARP Table </a:t>
            </a:r>
            <a:r>
              <a:rPr lang="zh-TW" altLang="en-US" dirty="0" smtClean="0"/>
              <a:t>的內容為 </a:t>
            </a:r>
            <a:r>
              <a:rPr lang="en-US" altLang="zh-TW" dirty="0" smtClean="0"/>
              <a:t>IP Address </a:t>
            </a:r>
            <a:r>
              <a:rPr lang="zh-TW" altLang="en-US" dirty="0" smtClean="0"/>
              <a:t>與對應的 </a:t>
            </a:r>
            <a:r>
              <a:rPr lang="en-US" altLang="zh-TW" dirty="0" smtClean="0"/>
              <a:t>MAC Address</a:t>
            </a:r>
            <a:r>
              <a:rPr lang="zh-TW" altLang="en-US" dirty="0" smtClean="0"/>
              <a:t>，也就是說，在傳送封包時，已知下一站的 </a:t>
            </a:r>
            <a:r>
              <a:rPr lang="en-US" altLang="zh-TW" dirty="0" smtClean="0"/>
              <a:t>IP Address</a:t>
            </a:r>
            <a:r>
              <a:rPr lang="zh-TW" altLang="en-US" dirty="0" smtClean="0"/>
              <a:t>，就可以以該 </a:t>
            </a:r>
            <a:r>
              <a:rPr lang="en-US" altLang="zh-TW" dirty="0" smtClean="0"/>
              <a:t>IP Address </a:t>
            </a:r>
            <a:r>
              <a:rPr lang="zh-TW" altLang="en-US" dirty="0" smtClean="0"/>
              <a:t>為依據來查詢 </a:t>
            </a:r>
            <a:r>
              <a:rPr lang="en-US" altLang="zh-TW" dirty="0" smtClean="0"/>
              <a:t>ARP Table</a:t>
            </a:r>
            <a:r>
              <a:rPr lang="zh-TW" altLang="en-US" dirty="0" smtClean="0"/>
              <a:t>，如果有比對到該 </a:t>
            </a:r>
            <a:r>
              <a:rPr lang="en-US" altLang="zh-TW" dirty="0" smtClean="0"/>
              <a:t>IP Address </a:t>
            </a:r>
            <a:r>
              <a:rPr lang="zh-TW" altLang="en-US" dirty="0" smtClean="0"/>
              <a:t>的資料，就可以得到 </a:t>
            </a:r>
            <a:r>
              <a:rPr lang="en-US" altLang="zh-TW" dirty="0" smtClean="0"/>
              <a:t>MAC Address</a:t>
            </a:r>
            <a:r>
              <a:rPr lang="zh-TW" altLang="en-US" dirty="0" smtClean="0"/>
              <a:t>。</a:t>
            </a:r>
          </a:p>
          <a:p>
            <a:endParaRPr lang="zh-TW" altLang="en-US" dirty="0" smtClean="0"/>
          </a:p>
          <a:p>
            <a:r>
              <a:rPr lang="zh-TW" altLang="en-US" dirty="0" smtClean="0"/>
              <a:t>如果 </a:t>
            </a:r>
            <a:r>
              <a:rPr lang="en-US" altLang="zh-TW" dirty="0" smtClean="0"/>
              <a:t>ARP Table </a:t>
            </a:r>
            <a:r>
              <a:rPr lang="zh-TW" altLang="en-US" dirty="0" smtClean="0"/>
              <a:t>中查詢不到該 </a:t>
            </a:r>
            <a:r>
              <a:rPr lang="en-US" altLang="zh-TW" dirty="0" smtClean="0"/>
              <a:t>IP Address</a:t>
            </a:r>
            <a:r>
              <a:rPr lang="zh-TW" altLang="en-US" dirty="0" smtClean="0"/>
              <a:t>，則該 </a:t>
            </a:r>
            <a:r>
              <a:rPr lang="en-US" altLang="zh-TW" dirty="0" smtClean="0"/>
              <a:t>Host </a:t>
            </a:r>
            <a:r>
              <a:rPr lang="zh-TW" altLang="en-US" dirty="0" smtClean="0"/>
              <a:t>就會發出廣播封包 </a:t>
            </a:r>
            <a:r>
              <a:rPr lang="en-US" altLang="zh-TW" dirty="0" smtClean="0"/>
              <a:t>ARP Request </a:t>
            </a:r>
            <a:r>
              <a:rPr lang="zh-TW" altLang="en-US" dirty="0" smtClean="0"/>
              <a:t>來詢問區域網路上的所有 </a:t>
            </a:r>
            <a:r>
              <a:rPr lang="en-US" altLang="zh-TW" dirty="0" smtClean="0"/>
              <a:t>Host </a:t>
            </a:r>
            <a:r>
              <a:rPr lang="zh-TW" altLang="en-US" dirty="0" smtClean="0"/>
              <a:t>，當該 </a:t>
            </a:r>
            <a:r>
              <a:rPr lang="en-US" altLang="zh-TW" dirty="0" smtClean="0"/>
              <a:t>IP Address </a:t>
            </a:r>
            <a:r>
              <a:rPr lang="zh-TW" altLang="en-US" dirty="0" smtClean="0"/>
              <a:t>的 </a:t>
            </a:r>
            <a:r>
              <a:rPr lang="en-US" altLang="zh-TW" dirty="0" smtClean="0"/>
              <a:t>Host </a:t>
            </a:r>
            <a:r>
              <a:rPr lang="zh-TW" altLang="en-US" dirty="0" smtClean="0"/>
              <a:t>收到 </a:t>
            </a:r>
            <a:r>
              <a:rPr lang="en-US" altLang="zh-TW" dirty="0" smtClean="0"/>
              <a:t>ARP Request</a:t>
            </a:r>
            <a:r>
              <a:rPr lang="zh-TW" altLang="en-US" dirty="0" smtClean="0"/>
              <a:t>，會先將 </a:t>
            </a:r>
            <a:r>
              <a:rPr lang="en-US" altLang="zh-TW" dirty="0" smtClean="0"/>
              <a:t>ARP Request </a:t>
            </a:r>
            <a:r>
              <a:rPr lang="zh-TW" altLang="en-US" dirty="0" smtClean="0"/>
              <a:t>中的 </a:t>
            </a:r>
            <a:r>
              <a:rPr lang="en-US" altLang="zh-TW" dirty="0" smtClean="0"/>
              <a:t>Host </a:t>
            </a:r>
            <a:r>
              <a:rPr lang="zh-TW" altLang="en-US" dirty="0" smtClean="0"/>
              <a:t>端 </a:t>
            </a:r>
            <a:r>
              <a:rPr lang="en-US" altLang="zh-TW" dirty="0" smtClean="0"/>
              <a:t>IP Address </a:t>
            </a:r>
            <a:r>
              <a:rPr lang="zh-TW" altLang="en-US" dirty="0" smtClean="0"/>
              <a:t>與 </a:t>
            </a:r>
            <a:r>
              <a:rPr lang="en-US" altLang="zh-TW" dirty="0" smtClean="0"/>
              <a:t>MAC Address </a:t>
            </a:r>
            <a:r>
              <a:rPr lang="zh-TW" altLang="en-US" dirty="0" smtClean="0"/>
              <a:t>更新到自己的 </a:t>
            </a:r>
            <a:r>
              <a:rPr lang="en-US" altLang="zh-TW" dirty="0" smtClean="0"/>
              <a:t>ARP Table</a:t>
            </a:r>
            <a:r>
              <a:rPr lang="zh-TW" altLang="en-US" dirty="0" smtClean="0"/>
              <a:t>，接著再發送 </a:t>
            </a:r>
            <a:r>
              <a:rPr lang="en-US" altLang="zh-TW" dirty="0" smtClean="0"/>
              <a:t>Unicast </a:t>
            </a:r>
            <a:r>
              <a:rPr lang="zh-TW" altLang="en-US" dirty="0" smtClean="0"/>
              <a:t>封包 </a:t>
            </a:r>
            <a:r>
              <a:rPr lang="en-US" altLang="zh-TW" dirty="0" smtClean="0"/>
              <a:t>ARP Reply (</a:t>
            </a:r>
            <a:r>
              <a:rPr lang="zh-TW" altLang="en-US" dirty="0" smtClean="0"/>
              <a:t>也稱為 </a:t>
            </a:r>
            <a:r>
              <a:rPr lang="en-US" altLang="zh-TW" dirty="0" smtClean="0"/>
              <a:t>ARP Response)</a:t>
            </a:r>
            <a:r>
              <a:rPr lang="zh-TW" altLang="en-US" dirty="0" smtClean="0"/>
              <a:t>，回覆自己的 </a:t>
            </a:r>
            <a:r>
              <a:rPr lang="en-US" altLang="zh-TW" dirty="0" smtClean="0"/>
              <a:t>MAC Address </a:t>
            </a:r>
            <a:r>
              <a:rPr lang="zh-TW" altLang="en-US" dirty="0" smtClean="0"/>
              <a:t>給發送端，此時 </a:t>
            </a:r>
            <a:r>
              <a:rPr lang="en-US" altLang="zh-TW" dirty="0" smtClean="0"/>
              <a:t>ARP Table </a:t>
            </a:r>
            <a:r>
              <a:rPr lang="zh-TW" altLang="en-US" dirty="0" smtClean="0"/>
              <a:t>已有發送端的資料，所以可以利用 </a:t>
            </a:r>
            <a:r>
              <a:rPr lang="en-US" altLang="zh-TW" dirty="0" smtClean="0"/>
              <a:t>ARP Table </a:t>
            </a:r>
            <a:r>
              <a:rPr lang="zh-TW" altLang="en-US" dirty="0" smtClean="0"/>
              <a:t>順利得到發送端的 </a:t>
            </a:r>
            <a:r>
              <a:rPr lang="en-US" altLang="zh-TW" dirty="0" smtClean="0"/>
              <a:t>MAC Address</a:t>
            </a:r>
            <a:r>
              <a:rPr lang="zh-TW" altLang="en-US" dirty="0" smtClean="0"/>
              <a:t>；接著發送端收到 </a:t>
            </a:r>
            <a:r>
              <a:rPr lang="en-US" altLang="zh-TW" dirty="0" smtClean="0"/>
              <a:t>ARP Reply </a:t>
            </a:r>
            <a:r>
              <a:rPr lang="zh-TW" altLang="en-US" dirty="0" smtClean="0"/>
              <a:t>之後，會將 </a:t>
            </a:r>
            <a:r>
              <a:rPr lang="en-US" altLang="zh-TW" dirty="0" smtClean="0"/>
              <a:t>IP Address </a:t>
            </a:r>
            <a:r>
              <a:rPr lang="zh-TW" altLang="en-US" dirty="0" smtClean="0"/>
              <a:t>與 </a:t>
            </a:r>
            <a:r>
              <a:rPr lang="en-US" altLang="zh-TW" dirty="0" smtClean="0"/>
              <a:t>MAC Address </a:t>
            </a:r>
            <a:r>
              <a:rPr lang="zh-TW" altLang="en-US" dirty="0" smtClean="0"/>
              <a:t>更新到 </a:t>
            </a:r>
            <a:r>
              <a:rPr lang="en-US" altLang="zh-TW" dirty="0" smtClean="0"/>
              <a:t>ARP Table</a:t>
            </a:r>
            <a:r>
              <a:rPr lang="zh-TW" altLang="en-US" dirty="0" smtClean="0"/>
              <a:t>。</a:t>
            </a:r>
          </a:p>
          <a:p>
            <a:endParaRPr lang="zh-TW" altLang="en-US" dirty="0" smtClean="0"/>
          </a:p>
          <a:p>
            <a:r>
              <a:rPr lang="en-US" altLang="zh-TW" dirty="0" smtClean="0"/>
              <a:t>ARP Table </a:t>
            </a:r>
            <a:r>
              <a:rPr lang="zh-TW" altLang="en-US" dirty="0" smtClean="0"/>
              <a:t>範例：</a:t>
            </a:r>
          </a:p>
          <a:p>
            <a:endParaRPr lang="zh-TW" altLang="en-US" dirty="0" smtClean="0"/>
          </a:p>
          <a:p>
            <a:endParaRPr lang="zh-TW" altLang="en-US" dirty="0" smtClean="0"/>
          </a:p>
          <a:p>
            <a:r>
              <a:rPr lang="en-US" altLang="zh-TW" dirty="0" smtClean="0"/>
              <a:t>ARP Request/Reply </a:t>
            </a:r>
            <a:r>
              <a:rPr lang="zh-TW" altLang="en-US" dirty="0" smtClean="0"/>
              <a:t>封包格式：</a:t>
            </a:r>
          </a:p>
          <a:p>
            <a:endParaRPr lang="zh-TW" altLang="en-US" dirty="0" smtClean="0"/>
          </a:p>
          <a:p>
            <a:endParaRPr lang="zh-TW" altLang="en-US" dirty="0" smtClean="0"/>
          </a:p>
          <a:p>
            <a:r>
              <a:rPr lang="zh-TW" altLang="en-US" dirty="0" smtClean="0"/>
              <a:t>值得一提的是，</a:t>
            </a:r>
            <a:r>
              <a:rPr lang="en-US" altLang="zh-TW" dirty="0" smtClean="0"/>
              <a:t>ARP Table </a:t>
            </a:r>
            <a:r>
              <a:rPr lang="zh-TW" altLang="en-US" dirty="0" smtClean="0"/>
              <a:t>的內容，只有在收到 </a:t>
            </a:r>
            <a:r>
              <a:rPr lang="en-US" altLang="zh-TW" dirty="0" smtClean="0"/>
              <a:t>ARP </a:t>
            </a:r>
            <a:r>
              <a:rPr lang="zh-TW" altLang="en-US" dirty="0" smtClean="0"/>
              <a:t>封包時才會更新。</a:t>
            </a:r>
          </a:p>
          <a:p>
            <a:endParaRPr lang="zh-TW" altLang="en-US" dirty="0" smtClean="0"/>
          </a:p>
          <a:p>
            <a:endParaRPr lang="zh-TW" altLang="en-US" dirty="0" smtClean="0"/>
          </a:p>
          <a:p>
            <a:endParaRPr lang="zh-TW" altLang="en-US" dirty="0" smtClean="0"/>
          </a:p>
          <a:p>
            <a:endParaRPr lang="zh-TW" altLang="en-US" dirty="0" smtClean="0"/>
          </a:p>
          <a:p>
            <a:r>
              <a:rPr lang="en-US" altLang="zh-TW" dirty="0" smtClean="0"/>
              <a:t>MAC Address Table</a:t>
            </a:r>
          </a:p>
          <a:p>
            <a:endParaRPr lang="en-US" altLang="zh-TW" dirty="0" smtClean="0"/>
          </a:p>
          <a:p>
            <a:r>
              <a:rPr lang="en-US" altLang="zh-TW" dirty="0" smtClean="0"/>
              <a:t>MAC Address Table </a:t>
            </a:r>
            <a:r>
              <a:rPr lang="zh-TW" altLang="en-US" dirty="0" smtClean="0"/>
              <a:t>是用來幫助 </a:t>
            </a:r>
            <a:r>
              <a:rPr lang="en-US" altLang="zh-TW" dirty="0" smtClean="0"/>
              <a:t>Switch </a:t>
            </a:r>
            <a:r>
              <a:rPr lang="zh-TW" altLang="en-US" dirty="0" smtClean="0"/>
              <a:t>尋找 </a:t>
            </a:r>
            <a:r>
              <a:rPr lang="en-US" altLang="zh-TW" dirty="0" smtClean="0"/>
              <a:t>Switch Port</a:t>
            </a:r>
            <a:r>
              <a:rPr lang="zh-TW" altLang="en-US" dirty="0" smtClean="0"/>
              <a:t>，所以 </a:t>
            </a:r>
            <a:r>
              <a:rPr lang="en-US" altLang="zh-TW" dirty="0" smtClean="0"/>
              <a:t>MAC Address Table </a:t>
            </a:r>
            <a:r>
              <a:rPr lang="zh-TW" altLang="en-US" dirty="0" smtClean="0"/>
              <a:t>的內容為 </a:t>
            </a:r>
            <a:r>
              <a:rPr lang="en-US" altLang="zh-TW" dirty="0" smtClean="0"/>
              <a:t>MAC Address </a:t>
            </a:r>
            <a:r>
              <a:rPr lang="zh-TW" altLang="en-US" dirty="0" smtClean="0"/>
              <a:t>與對應的 </a:t>
            </a:r>
            <a:r>
              <a:rPr lang="en-US" altLang="zh-TW" dirty="0" smtClean="0"/>
              <a:t>Switch Port</a:t>
            </a:r>
            <a:r>
              <a:rPr lang="zh-TW" altLang="en-US" dirty="0" smtClean="0"/>
              <a:t>，也由此可以知道 </a:t>
            </a:r>
            <a:r>
              <a:rPr lang="en-US" altLang="zh-TW" dirty="0" smtClean="0"/>
              <a:t>MAC Address Table </a:t>
            </a:r>
            <a:r>
              <a:rPr lang="zh-TW" altLang="en-US" dirty="0" smtClean="0"/>
              <a:t>是 </a:t>
            </a:r>
            <a:r>
              <a:rPr lang="en-US" altLang="zh-TW" dirty="0" smtClean="0"/>
              <a:t>Switch </a:t>
            </a:r>
            <a:r>
              <a:rPr lang="zh-TW" altLang="en-US" dirty="0" smtClean="0"/>
              <a:t>所專有的表格，也就是在轉送封包時，會以該封包的 </a:t>
            </a:r>
            <a:r>
              <a:rPr lang="en-US" altLang="zh-TW" dirty="0" smtClean="0"/>
              <a:t>Destination MAC Address </a:t>
            </a:r>
            <a:r>
              <a:rPr lang="zh-TW" altLang="en-US" dirty="0" smtClean="0"/>
              <a:t>為依據查詢 </a:t>
            </a:r>
            <a:r>
              <a:rPr lang="en-US" altLang="zh-TW" dirty="0" smtClean="0"/>
              <a:t>MAC Address Table</a:t>
            </a:r>
            <a:r>
              <a:rPr lang="zh-TW" altLang="en-US" dirty="0" smtClean="0"/>
              <a:t>，如果有比對到該 </a:t>
            </a:r>
            <a:r>
              <a:rPr lang="en-US" altLang="zh-TW" dirty="0" smtClean="0"/>
              <a:t>MAC Address </a:t>
            </a:r>
            <a:r>
              <a:rPr lang="zh-TW" altLang="en-US" dirty="0" smtClean="0"/>
              <a:t>的資料，就可以決定要把該封包從哪個 </a:t>
            </a:r>
            <a:r>
              <a:rPr lang="en-US" altLang="zh-TW" dirty="0" smtClean="0"/>
              <a:t>Switch Port </a:t>
            </a:r>
            <a:r>
              <a:rPr lang="zh-TW" altLang="en-US" dirty="0" smtClean="0"/>
              <a:t>送出去。</a:t>
            </a:r>
          </a:p>
          <a:p>
            <a:endParaRPr lang="zh-TW" altLang="en-US" dirty="0" smtClean="0"/>
          </a:p>
          <a:p>
            <a:r>
              <a:rPr lang="en-US" altLang="zh-TW" dirty="0" smtClean="0"/>
              <a:t>Switch </a:t>
            </a:r>
            <a:r>
              <a:rPr lang="zh-TW" altLang="en-US" dirty="0" smtClean="0"/>
              <a:t>在收到封包時，會先更新自己的 </a:t>
            </a:r>
            <a:r>
              <a:rPr lang="en-US" altLang="zh-TW" dirty="0" smtClean="0"/>
              <a:t>MAC Address Table</a:t>
            </a:r>
            <a:r>
              <a:rPr lang="zh-TW" altLang="en-US" dirty="0" smtClean="0"/>
              <a:t>，也就是會將該封包的 </a:t>
            </a:r>
            <a:r>
              <a:rPr lang="en-US" altLang="zh-TW" dirty="0" smtClean="0"/>
              <a:t>Source MAC Address </a:t>
            </a:r>
            <a:r>
              <a:rPr lang="zh-TW" altLang="en-US" dirty="0" smtClean="0"/>
              <a:t>與收到該封包的 </a:t>
            </a:r>
            <a:r>
              <a:rPr lang="en-US" altLang="zh-TW" dirty="0" smtClean="0"/>
              <a:t>Switch Port </a:t>
            </a:r>
            <a:r>
              <a:rPr lang="zh-TW" altLang="en-US" dirty="0" smtClean="0"/>
              <a:t>儲存到 </a:t>
            </a:r>
            <a:r>
              <a:rPr lang="en-US" altLang="zh-TW" dirty="0" smtClean="0"/>
              <a:t>MAC Address Table</a:t>
            </a:r>
            <a:r>
              <a:rPr lang="zh-TW" altLang="en-US" dirty="0" smtClean="0"/>
              <a:t>，接著在 </a:t>
            </a:r>
            <a:r>
              <a:rPr lang="en-US" altLang="zh-TW" dirty="0" smtClean="0"/>
              <a:t>MAC Address Table </a:t>
            </a:r>
            <a:r>
              <a:rPr lang="zh-TW" altLang="en-US" dirty="0" smtClean="0"/>
              <a:t>查詢該封包的 </a:t>
            </a:r>
            <a:r>
              <a:rPr lang="en-US" altLang="zh-TW" dirty="0" smtClean="0"/>
              <a:t>Destination MAC Address</a:t>
            </a:r>
            <a:r>
              <a:rPr lang="zh-TW" altLang="en-US" dirty="0" smtClean="0"/>
              <a:t>，如果查詢不到該 </a:t>
            </a:r>
            <a:r>
              <a:rPr lang="en-US" altLang="zh-TW" dirty="0" smtClean="0"/>
              <a:t>MAC Address</a:t>
            </a:r>
            <a:r>
              <a:rPr lang="zh-TW" altLang="en-US" dirty="0" smtClean="0"/>
              <a:t>，則為了完成轉送的任務，該 </a:t>
            </a:r>
            <a:r>
              <a:rPr lang="en-US" altLang="zh-TW" dirty="0" smtClean="0"/>
              <a:t>Switch </a:t>
            </a:r>
            <a:r>
              <a:rPr lang="zh-TW" altLang="en-US" dirty="0" smtClean="0"/>
              <a:t>會把該封包轉送到所有的 </a:t>
            </a:r>
            <a:r>
              <a:rPr lang="en-US" altLang="zh-TW" dirty="0" smtClean="0"/>
              <a:t>Switch Port</a:t>
            </a:r>
            <a:r>
              <a:rPr lang="zh-TW" altLang="en-US" dirty="0" smtClean="0"/>
              <a:t>，除了收到該封包的 </a:t>
            </a:r>
            <a:r>
              <a:rPr lang="en-US" altLang="zh-TW" dirty="0" smtClean="0"/>
              <a:t>Switch Port </a:t>
            </a:r>
            <a:r>
              <a:rPr lang="zh-TW" altLang="en-US" dirty="0" smtClean="0"/>
              <a:t>之外，這種傳送方式稱為 </a:t>
            </a:r>
            <a:r>
              <a:rPr lang="en-US" altLang="zh-TW" dirty="0" smtClean="0"/>
              <a:t>Flooding</a:t>
            </a:r>
            <a:r>
              <a:rPr lang="zh-TW" altLang="en-US" dirty="0" smtClean="0"/>
              <a:t>，接著，如果該 </a:t>
            </a:r>
            <a:r>
              <a:rPr lang="en-US" altLang="zh-TW" dirty="0" smtClean="0"/>
              <a:t>Destination MAC Address </a:t>
            </a:r>
            <a:r>
              <a:rPr lang="zh-TW" altLang="en-US" dirty="0" smtClean="0"/>
              <a:t>的 </a:t>
            </a:r>
            <a:r>
              <a:rPr lang="en-US" altLang="zh-TW" dirty="0" smtClean="0"/>
              <a:t>Host </a:t>
            </a:r>
            <a:r>
              <a:rPr lang="zh-TW" altLang="en-US" dirty="0" smtClean="0"/>
              <a:t>主動透過 </a:t>
            </a:r>
            <a:r>
              <a:rPr lang="en-US" altLang="zh-TW" dirty="0" smtClean="0"/>
              <a:t>Switch </a:t>
            </a:r>
            <a:r>
              <a:rPr lang="zh-TW" altLang="en-US" dirty="0" smtClean="0"/>
              <a:t>傳送封包，則 </a:t>
            </a:r>
            <a:r>
              <a:rPr lang="en-US" altLang="zh-TW" dirty="0" smtClean="0"/>
              <a:t>Switch </a:t>
            </a:r>
            <a:r>
              <a:rPr lang="zh-TW" altLang="en-US" dirty="0" smtClean="0"/>
              <a:t>就會把其 </a:t>
            </a:r>
            <a:r>
              <a:rPr lang="en-US" altLang="zh-TW" dirty="0" smtClean="0"/>
              <a:t>Source MAC Address </a:t>
            </a:r>
            <a:r>
              <a:rPr lang="zh-TW" altLang="en-US" dirty="0" smtClean="0"/>
              <a:t>與收到該封包的 </a:t>
            </a:r>
            <a:r>
              <a:rPr lang="en-US" altLang="zh-TW" dirty="0" smtClean="0"/>
              <a:t>Switch Port </a:t>
            </a:r>
            <a:r>
              <a:rPr lang="zh-TW" altLang="en-US" dirty="0" smtClean="0"/>
              <a:t>儲存到 </a:t>
            </a:r>
            <a:r>
              <a:rPr lang="en-US" altLang="zh-TW" dirty="0" smtClean="0"/>
              <a:t>MAC Address Table</a:t>
            </a:r>
            <a:r>
              <a:rPr lang="zh-TW" altLang="en-US" dirty="0" smtClean="0"/>
              <a:t>。</a:t>
            </a:r>
          </a:p>
          <a:p>
            <a:endParaRPr lang="zh-TW" altLang="en-US" dirty="0" smtClean="0"/>
          </a:p>
          <a:p>
            <a:r>
              <a:rPr lang="zh-TW" altLang="en-US" dirty="0" smtClean="0"/>
              <a:t>但是如果該 </a:t>
            </a:r>
            <a:r>
              <a:rPr lang="en-US" altLang="zh-TW" dirty="0" smtClean="0"/>
              <a:t>Destination MAC Address </a:t>
            </a:r>
            <a:r>
              <a:rPr lang="zh-TW" altLang="en-US" dirty="0" smtClean="0"/>
              <a:t>的 </a:t>
            </a:r>
            <a:r>
              <a:rPr lang="en-US" altLang="zh-TW" dirty="0" smtClean="0"/>
              <a:t>Host </a:t>
            </a:r>
            <a:r>
              <a:rPr lang="zh-TW" altLang="en-US" dirty="0" smtClean="0"/>
              <a:t>一直不主動透過 </a:t>
            </a:r>
            <a:r>
              <a:rPr lang="en-US" altLang="zh-TW" dirty="0" smtClean="0"/>
              <a:t>Switch </a:t>
            </a:r>
            <a:r>
              <a:rPr lang="zh-TW" altLang="en-US" dirty="0" smtClean="0"/>
              <a:t>傳送封包，則該 </a:t>
            </a:r>
            <a:r>
              <a:rPr lang="en-US" altLang="zh-TW" dirty="0" smtClean="0"/>
              <a:t>Switch </a:t>
            </a:r>
            <a:r>
              <a:rPr lang="zh-TW" altLang="en-US" dirty="0" smtClean="0"/>
              <a:t>就永遠無法將該 </a:t>
            </a:r>
            <a:r>
              <a:rPr lang="en-US" altLang="zh-TW" dirty="0" smtClean="0"/>
              <a:t>Host </a:t>
            </a:r>
            <a:r>
              <a:rPr lang="zh-TW" altLang="en-US" dirty="0" smtClean="0"/>
              <a:t>的資料更新到 </a:t>
            </a:r>
            <a:r>
              <a:rPr lang="en-US" altLang="zh-TW" dirty="0" smtClean="0"/>
              <a:t>MAC Address Table </a:t>
            </a:r>
            <a:r>
              <a:rPr lang="zh-TW" altLang="en-US" dirty="0" smtClean="0"/>
              <a:t>中，進而導致永遠只能用 </a:t>
            </a:r>
            <a:r>
              <a:rPr lang="en-US" altLang="zh-TW" dirty="0" smtClean="0"/>
              <a:t>Flooding </a:t>
            </a:r>
            <a:r>
              <a:rPr lang="zh-TW" altLang="en-US" dirty="0" smtClean="0"/>
              <a:t>的方式來將封包傳送到該 </a:t>
            </a:r>
            <a:r>
              <a:rPr lang="en-US" altLang="zh-TW" dirty="0" smtClean="0"/>
              <a:t>Host </a:t>
            </a:r>
            <a:r>
              <a:rPr lang="zh-TW" altLang="en-US" dirty="0" smtClean="0"/>
              <a:t>。</a:t>
            </a:r>
          </a:p>
          <a:p>
            <a:endParaRPr lang="zh-TW" altLang="en-US" dirty="0" smtClean="0"/>
          </a:p>
          <a:p>
            <a:r>
              <a:rPr lang="en-US" altLang="zh-TW" dirty="0" smtClean="0"/>
              <a:t>MAC Address Table </a:t>
            </a:r>
            <a:r>
              <a:rPr lang="zh-TW" altLang="en-US" dirty="0" smtClean="0"/>
              <a:t>範例：</a:t>
            </a:r>
          </a:p>
          <a:p>
            <a:endParaRPr lang="zh-TW" altLang="en-US" dirty="0" smtClean="0"/>
          </a:p>
          <a:p>
            <a:endParaRPr lang="zh-TW" altLang="en-US" dirty="0" smtClean="0"/>
          </a:p>
          <a:p>
            <a:endParaRPr lang="zh-TW" altLang="en-US" dirty="0" smtClean="0"/>
          </a:p>
          <a:p>
            <a:endParaRPr lang="zh-TW" altLang="en-US" dirty="0" smtClean="0"/>
          </a:p>
          <a:p>
            <a:endParaRPr lang="zh-TW" altLang="en-US" dirty="0" smtClean="0"/>
          </a:p>
          <a:p>
            <a:r>
              <a:rPr lang="zh-TW" altLang="en-US" dirty="0" smtClean="0"/>
              <a:t>到此，三個表格介紹完成，接下來，只要再繼續瞭解這三個表格分別在什麼情況中使用，就對封包的傳遞有更深一步的瞭解了。</a:t>
            </a:r>
          </a:p>
          <a:p>
            <a:r>
              <a:rPr lang="zh-TW" altLang="en-US" dirty="0" smtClean="0"/>
              <a:t>一般來說， </a:t>
            </a:r>
            <a:r>
              <a:rPr lang="en-US" altLang="zh-TW" dirty="0" smtClean="0"/>
              <a:t>Host </a:t>
            </a:r>
            <a:r>
              <a:rPr lang="zh-TW" altLang="en-US" dirty="0" smtClean="0"/>
              <a:t>之間透過網路溝通的情況為：</a:t>
            </a:r>
          </a:p>
          <a:p>
            <a:endParaRPr lang="zh-TW" altLang="en-US" dirty="0" smtClean="0"/>
          </a:p>
          <a:p>
            <a:endParaRPr lang="zh-TW" altLang="en-US" dirty="0" smtClean="0"/>
          </a:p>
          <a:p>
            <a:r>
              <a:rPr lang="zh-TW" altLang="en-US" dirty="0" smtClean="0"/>
              <a:t>以下將分別說明在 </a:t>
            </a:r>
            <a:r>
              <a:rPr lang="en-US" altLang="zh-TW" dirty="0" smtClean="0"/>
              <a:t>Host </a:t>
            </a:r>
            <a:r>
              <a:rPr lang="zh-TW" altLang="en-US" dirty="0" smtClean="0"/>
              <a:t>、</a:t>
            </a:r>
            <a:r>
              <a:rPr lang="en-US" altLang="zh-TW" dirty="0" smtClean="0"/>
              <a:t>Switch</a:t>
            </a:r>
            <a:r>
              <a:rPr lang="zh-TW" altLang="en-US" dirty="0" smtClean="0"/>
              <a:t>、</a:t>
            </a:r>
            <a:r>
              <a:rPr lang="en-US" altLang="zh-TW" dirty="0" smtClean="0"/>
              <a:t>Router </a:t>
            </a:r>
            <a:r>
              <a:rPr lang="zh-TW" altLang="en-US" dirty="0" smtClean="0"/>
              <a:t>如何完成收送封包的任務。</a:t>
            </a:r>
          </a:p>
          <a:p>
            <a:endParaRPr lang="zh-TW" altLang="en-US" dirty="0" smtClean="0"/>
          </a:p>
          <a:p>
            <a:endParaRPr lang="zh-TW" altLang="en-US" dirty="0" smtClean="0"/>
          </a:p>
          <a:p>
            <a:r>
              <a:rPr lang="en-US" altLang="zh-TW" dirty="0" smtClean="0"/>
              <a:t>Host </a:t>
            </a:r>
            <a:r>
              <a:rPr lang="zh-TW" altLang="en-US" dirty="0" smtClean="0"/>
              <a:t>如何收送封包</a:t>
            </a:r>
          </a:p>
          <a:p>
            <a:endParaRPr lang="zh-TW" altLang="en-US" dirty="0" smtClean="0"/>
          </a:p>
          <a:p>
            <a:r>
              <a:rPr lang="en-US" altLang="zh-TW" dirty="0" smtClean="0"/>
              <a:t>Host </a:t>
            </a:r>
            <a:r>
              <a:rPr lang="zh-TW" altLang="en-US" dirty="0" smtClean="0"/>
              <a:t>收到封包時，會比對 </a:t>
            </a:r>
            <a:r>
              <a:rPr lang="en-US" altLang="zh-TW" dirty="0" smtClean="0"/>
              <a:t>Destination MAC Address</a:t>
            </a:r>
            <a:r>
              <a:rPr lang="zh-TW" altLang="en-US" dirty="0" smtClean="0"/>
              <a:t>，如果與自己的 </a:t>
            </a:r>
            <a:r>
              <a:rPr lang="en-US" altLang="zh-TW" dirty="0" smtClean="0"/>
              <a:t>MAC Address </a:t>
            </a:r>
            <a:r>
              <a:rPr lang="zh-TW" altLang="en-US" dirty="0" smtClean="0"/>
              <a:t>完全相同，才會繼續處理，否則直接丟棄該封包，例外的情況是當封包的 </a:t>
            </a:r>
            <a:r>
              <a:rPr lang="en-US" altLang="zh-TW" dirty="0" smtClean="0"/>
              <a:t>MAC Address </a:t>
            </a:r>
            <a:r>
              <a:rPr lang="zh-TW" altLang="en-US" dirty="0" smtClean="0"/>
              <a:t>為 </a:t>
            </a:r>
            <a:r>
              <a:rPr lang="en-US" altLang="zh-TW" dirty="0" smtClean="0"/>
              <a:t>Broadcast </a:t>
            </a:r>
            <a:r>
              <a:rPr lang="zh-TW" altLang="en-US" dirty="0" smtClean="0"/>
              <a:t>格式，則收到該封包的 </a:t>
            </a:r>
            <a:r>
              <a:rPr lang="en-US" altLang="zh-TW" dirty="0" smtClean="0"/>
              <a:t>Host </a:t>
            </a:r>
            <a:r>
              <a:rPr lang="zh-TW" altLang="en-US" dirty="0" smtClean="0"/>
              <a:t>都應該要接收、處理此封包，或是封包為 </a:t>
            </a:r>
            <a:r>
              <a:rPr lang="en-US" altLang="zh-TW" dirty="0" smtClean="0"/>
              <a:t>Multicast </a:t>
            </a:r>
            <a:r>
              <a:rPr lang="zh-TW" altLang="en-US" dirty="0" smtClean="0"/>
              <a:t>格式，則有監聽該 </a:t>
            </a:r>
            <a:r>
              <a:rPr lang="en-US" altLang="zh-TW" dirty="0" smtClean="0"/>
              <a:t>Multicast Address </a:t>
            </a:r>
            <a:r>
              <a:rPr lang="zh-TW" altLang="en-US" dirty="0" smtClean="0"/>
              <a:t>的 </a:t>
            </a:r>
            <a:r>
              <a:rPr lang="en-US" altLang="zh-TW" dirty="0" smtClean="0"/>
              <a:t>Host </a:t>
            </a:r>
            <a:r>
              <a:rPr lang="zh-TW" altLang="en-US" dirty="0" smtClean="0"/>
              <a:t>都應該要接收該封包。</a:t>
            </a:r>
          </a:p>
          <a:p>
            <a:endParaRPr lang="zh-TW" altLang="en-US" dirty="0" smtClean="0"/>
          </a:p>
          <a:p>
            <a:r>
              <a:rPr lang="en-US" altLang="zh-TW" dirty="0" smtClean="0"/>
              <a:t>Host </a:t>
            </a:r>
            <a:r>
              <a:rPr lang="zh-TW" altLang="en-US" dirty="0" smtClean="0"/>
              <a:t>傳送封包時，在 </a:t>
            </a:r>
            <a:r>
              <a:rPr lang="en-US" altLang="zh-TW" dirty="0" smtClean="0"/>
              <a:t>L3 Header </a:t>
            </a:r>
            <a:r>
              <a:rPr lang="zh-TW" altLang="en-US" dirty="0" smtClean="0"/>
              <a:t>會把自己的 </a:t>
            </a:r>
            <a:r>
              <a:rPr lang="en-US" altLang="zh-TW" dirty="0" smtClean="0"/>
              <a:t>IP Address </a:t>
            </a:r>
            <a:r>
              <a:rPr lang="zh-TW" altLang="en-US" dirty="0" smtClean="0"/>
              <a:t>填入 </a:t>
            </a:r>
            <a:r>
              <a:rPr lang="en-US" altLang="zh-TW" dirty="0" smtClean="0"/>
              <a:t>Source IP Address </a:t>
            </a:r>
            <a:r>
              <a:rPr lang="zh-TW" altLang="en-US" dirty="0" smtClean="0"/>
              <a:t>欄位，將封包接收者的 </a:t>
            </a:r>
            <a:r>
              <a:rPr lang="en-US" altLang="zh-TW" dirty="0" smtClean="0"/>
              <a:t>IP Address </a:t>
            </a:r>
            <a:r>
              <a:rPr lang="zh-TW" altLang="en-US" dirty="0" smtClean="0"/>
              <a:t>填入 </a:t>
            </a:r>
            <a:r>
              <a:rPr lang="en-US" altLang="zh-TW" dirty="0" smtClean="0"/>
              <a:t>Destination IP Address </a:t>
            </a:r>
            <a:r>
              <a:rPr lang="zh-TW" altLang="en-US" dirty="0" smtClean="0"/>
              <a:t>欄位，接著在 </a:t>
            </a:r>
            <a:r>
              <a:rPr lang="en-US" altLang="zh-TW" dirty="0" smtClean="0"/>
              <a:t>L2 Header </a:t>
            </a:r>
            <a:r>
              <a:rPr lang="zh-TW" altLang="en-US" dirty="0" smtClean="0"/>
              <a:t>會把自己的 </a:t>
            </a:r>
            <a:r>
              <a:rPr lang="en-US" altLang="zh-TW" dirty="0" smtClean="0"/>
              <a:t>MAC Address </a:t>
            </a:r>
            <a:r>
              <a:rPr lang="zh-TW" altLang="en-US" dirty="0" smtClean="0"/>
              <a:t>填入 </a:t>
            </a:r>
            <a:r>
              <a:rPr lang="en-US" altLang="zh-TW" dirty="0" smtClean="0"/>
              <a:t>Source MAC Address </a:t>
            </a:r>
            <a:r>
              <a:rPr lang="zh-TW" altLang="en-US" dirty="0" smtClean="0"/>
              <a:t>欄位，接著要判斷要如何填 </a:t>
            </a:r>
            <a:r>
              <a:rPr lang="en-US" altLang="zh-TW" dirty="0" smtClean="0"/>
              <a:t>Destination MAC Address </a:t>
            </a:r>
            <a:r>
              <a:rPr lang="zh-TW" altLang="en-US" dirty="0" smtClean="0"/>
              <a:t>欄位。</a:t>
            </a:r>
          </a:p>
          <a:p>
            <a:endParaRPr lang="zh-TW" altLang="en-US" dirty="0" smtClean="0"/>
          </a:p>
          <a:p>
            <a:r>
              <a:rPr lang="zh-TW" altLang="en-US" dirty="0" smtClean="0"/>
              <a:t>判斷的方式是利用接收者的 </a:t>
            </a:r>
            <a:r>
              <a:rPr lang="en-US" altLang="zh-TW" dirty="0" smtClean="0"/>
              <a:t>IP Address </a:t>
            </a:r>
            <a:r>
              <a:rPr lang="zh-TW" altLang="en-US" dirty="0" smtClean="0"/>
              <a:t>在 </a:t>
            </a:r>
            <a:r>
              <a:rPr lang="en-US" altLang="zh-TW" dirty="0" smtClean="0"/>
              <a:t>Routing Table </a:t>
            </a:r>
            <a:r>
              <a:rPr lang="zh-TW" altLang="en-US" dirty="0" smtClean="0"/>
              <a:t>找尋適合的路徑，如果該 </a:t>
            </a:r>
            <a:r>
              <a:rPr lang="en-US" altLang="zh-TW" dirty="0" smtClean="0"/>
              <a:t>IP Address </a:t>
            </a:r>
            <a:r>
              <a:rPr lang="zh-TW" altLang="en-US" dirty="0" smtClean="0"/>
              <a:t>就是與自己直接連接的區域網路上，則在 </a:t>
            </a:r>
            <a:r>
              <a:rPr lang="en-US" altLang="zh-TW" dirty="0" smtClean="0"/>
              <a:t>L2 Header </a:t>
            </a:r>
            <a:r>
              <a:rPr lang="zh-TW" altLang="en-US" dirty="0" smtClean="0"/>
              <a:t>的 </a:t>
            </a:r>
            <a:r>
              <a:rPr lang="en-US" altLang="zh-TW" dirty="0" smtClean="0"/>
              <a:t>Destination MAC Address </a:t>
            </a:r>
            <a:r>
              <a:rPr lang="zh-TW" altLang="en-US" dirty="0" smtClean="0"/>
              <a:t>欄位直接填入接收者 </a:t>
            </a:r>
            <a:r>
              <a:rPr lang="en-US" altLang="zh-TW" dirty="0" smtClean="0"/>
              <a:t>IP Address </a:t>
            </a:r>
            <a:r>
              <a:rPr lang="zh-TW" altLang="en-US" dirty="0" smtClean="0"/>
              <a:t>所對應的 </a:t>
            </a:r>
            <a:r>
              <a:rPr lang="en-US" altLang="zh-TW" dirty="0" smtClean="0"/>
              <a:t>MAC Address </a:t>
            </a:r>
            <a:r>
              <a:rPr lang="zh-TW" altLang="en-US" dirty="0" smtClean="0"/>
              <a:t>即可；如果該 </a:t>
            </a:r>
            <a:r>
              <a:rPr lang="en-US" altLang="zh-TW" dirty="0" smtClean="0"/>
              <a:t>IP Address </a:t>
            </a:r>
            <a:r>
              <a:rPr lang="zh-TW" altLang="en-US" dirty="0" smtClean="0"/>
              <a:t>不在與自己直接連接的區域網路上，則在 </a:t>
            </a:r>
            <a:r>
              <a:rPr lang="en-US" altLang="zh-TW" dirty="0" smtClean="0"/>
              <a:t>L2 Header </a:t>
            </a:r>
            <a:r>
              <a:rPr lang="zh-TW" altLang="en-US" dirty="0" smtClean="0"/>
              <a:t>的 </a:t>
            </a:r>
            <a:r>
              <a:rPr lang="en-US" altLang="zh-TW" dirty="0" smtClean="0"/>
              <a:t>Destination MAC Address </a:t>
            </a:r>
            <a:r>
              <a:rPr lang="zh-TW" altLang="en-US" dirty="0" smtClean="0"/>
              <a:t>欄位填入 </a:t>
            </a:r>
            <a:r>
              <a:rPr lang="en-US" altLang="zh-TW" dirty="0" smtClean="0"/>
              <a:t>Default Gateway IP Address </a:t>
            </a:r>
            <a:r>
              <a:rPr lang="zh-TW" altLang="en-US" dirty="0" smtClean="0"/>
              <a:t>所對應的 </a:t>
            </a:r>
            <a:r>
              <a:rPr lang="en-US" altLang="zh-TW" dirty="0" smtClean="0"/>
              <a:t>MAC Address</a:t>
            </a:r>
            <a:r>
              <a:rPr lang="zh-TW" altLang="en-US" dirty="0" smtClean="0"/>
              <a:t>。</a:t>
            </a:r>
          </a:p>
          <a:p>
            <a:endParaRPr lang="zh-TW" altLang="en-US" dirty="0" smtClean="0"/>
          </a:p>
          <a:p>
            <a:r>
              <a:rPr lang="zh-TW" altLang="en-US" dirty="0" smtClean="0"/>
              <a:t>至於如何把 </a:t>
            </a:r>
            <a:r>
              <a:rPr lang="en-US" altLang="zh-TW" dirty="0" smtClean="0"/>
              <a:t>IP Address </a:t>
            </a:r>
            <a:r>
              <a:rPr lang="zh-TW" altLang="en-US" dirty="0" smtClean="0"/>
              <a:t>轉換成對應的 </a:t>
            </a:r>
            <a:r>
              <a:rPr lang="en-US" altLang="zh-TW" dirty="0" smtClean="0"/>
              <a:t>MAC Address</a:t>
            </a:r>
            <a:r>
              <a:rPr lang="zh-TW" altLang="en-US" dirty="0" smtClean="0"/>
              <a:t>，首先會搜尋 </a:t>
            </a:r>
            <a:r>
              <a:rPr lang="en-US" altLang="zh-TW" dirty="0" smtClean="0"/>
              <a:t>ARP Table</a:t>
            </a:r>
            <a:r>
              <a:rPr lang="zh-TW" altLang="en-US" dirty="0" smtClean="0"/>
              <a:t>，如果搜尋不到，則發送 </a:t>
            </a:r>
            <a:r>
              <a:rPr lang="en-US" altLang="zh-TW" dirty="0" smtClean="0"/>
              <a:t>ARP Request </a:t>
            </a:r>
            <a:r>
              <a:rPr lang="zh-TW" altLang="en-US" dirty="0" smtClean="0"/>
              <a:t>尋問。</a:t>
            </a:r>
          </a:p>
          <a:p>
            <a:endParaRPr lang="zh-TW" altLang="en-US" dirty="0" smtClean="0"/>
          </a:p>
          <a:p>
            <a:endParaRPr lang="zh-TW" altLang="en-US" dirty="0" smtClean="0"/>
          </a:p>
          <a:p>
            <a:endParaRPr lang="zh-TW" altLang="en-US" dirty="0" smtClean="0"/>
          </a:p>
          <a:p>
            <a:endParaRPr lang="zh-TW" altLang="en-US" dirty="0" smtClean="0"/>
          </a:p>
          <a:p>
            <a:r>
              <a:rPr lang="en-US" altLang="zh-TW" dirty="0" smtClean="0"/>
              <a:t>Switch </a:t>
            </a:r>
            <a:r>
              <a:rPr lang="zh-TW" altLang="en-US" dirty="0" smtClean="0"/>
              <a:t>如何收送封包</a:t>
            </a:r>
          </a:p>
          <a:p>
            <a:endParaRPr lang="zh-TW" altLang="en-US" dirty="0" smtClean="0"/>
          </a:p>
          <a:p>
            <a:r>
              <a:rPr lang="en-US" altLang="zh-TW" dirty="0" smtClean="0"/>
              <a:t>Switch </a:t>
            </a:r>
            <a:r>
              <a:rPr lang="zh-TW" altLang="en-US" dirty="0" smtClean="0"/>
              <a:t>收到封包時，會以封包的 </a:t>
            </a:r>
            <a:r>
              <a:rPr lang="en-US" altLang="zh-TW" dirty="0" smtClean="0"/>
              <a:t>Source MAC Address </a:t>
            </a:r>
            <a:r>
              <a:rPr lang="zh-TW" altLang="en-US" dirty="0" smtClean="0"/>
              <a:t>與收到該封包的 </a:t>
            </a:r>
            <a:r>
              <a:rPr lang="en-US" altLang="zh-TW" dirty="0" smtClean="0"/>
              <a:t>Switch Port </a:t>
            </a:r>
            <a:r>
              <a:rPr lang="zh-TW" altLang="en-US" dirty="0" smtClean="0"/>
              <a:t>為依據來更新 </a:t>
            </a:r>
            <a:r>
              <a:rPr lang="en-US" altLang="zh-TW" dirty="0" smtClean="0"/>
              <a:t>MAC Address Table</a:t>
            </a:r>
            <a:r>
              <a:rPr lang="zh-TW" altLang="en-US" dirty="0" smtClean="0"/>
              <a:t>。</a:t>
            </a:r>
          </a:p>
          <a:p>
            <a:endParaRPr lang="zh-TW" altLang="en-US" dirty="0" smtClean="0"/>
          </a:p>
          <a:p>
            <a:r>
              <a:rPr lang="en-US" altLang="zh-TW" dirty="0" smtClean="0"/>
              <a:t>Switch </a:t>
            </a:r>
            <a:r>
              <a:rPr lang="zh-TW" altLang="en-US" dirty="0" smtClean="0"/>
              <a:t>傳送封包時，會以封包的 </a:t>
            </a:r>
            <a:r>
              <a:rPr lang="en-US" altLang="zh-TW" dirty="0" smtClean="0"/>
              <a:t>MAC Address Table </a:t>
            </a:r>
            <a:r>
              <a:rPr lang="zh-TW" altLang="en-US" dirty="0" smtClean="0"/>
              <a:t>查詢 </a:t>
            </a:r>
            <a:r>
              <a:rPr lang="en-US" altLang="zh-TW" dirty="0" smtClean="0"/>
              <a:t>Destination MAC Address</a:t>
            </a:r>
            <a:r>
              <a:rPr lang="zh-TW" altLang="en-US" dirty="0" smtClean="0"/>
              <a:t>，如果有找到，則將封包往該 </a:t>
            </a:r>
            <a:r>
              <a:rPr lang="en-US" altLang="zh-TW" dirty="0" smtClean="0"/>
              <a:t>Switch Port </a:t>
            </a:r>
            <a:r>
              <a:rPr lang="zh-TW" altLang="en-US" dirty="0" smtClean="0"/>
              <a:t>傳送即可，如果沒有，就需要以 </a:t>
            </a:r>
            <a:r>
              <a:rPr lang="en-US" altLang="zh-TW" dirty="0" smtClean="0"/>
              <a:t>Flooding </a:t>
            </a:r>
            <a:r>
              <a:rPr lang="zh-TW" altLang="en-US" dirty="0" smtClean="0"/>
              <a:t>的方式來傳送該封包。</a:t>
            </a:r>
          </a:p>
          <a:p>
            <a:endParaRPr lang="zh-TW" altLang="en-US" dirty="0" smtClean="0"/>
          </a:p>
          <a:p>
            <a:endParaRPr lang="zh-TW" altLang="en-US" dirty="0" smtClean="0"/>
          </a:p>
          <a:p>
            <a:endParaRPr lang="zh-TW" altLang="en-US" dirty="0" smtClean="0"/>
          </a:p>
          <a:p>
            <a:endParaRPr lang="zh-TW" altLang="en-US" dirty="0" smtClean="0"/>
          </a:p>
          <a:p>
            <a:r>
              <a:rPr lang="en-US" altLang="zh-TW" dirty="0" smtClean="0"/>
              <a:t>Router </a:t>
            </a:r>
            <a:r>
              <a:rPr lang="zh-TW" altLang="en-US" dirty="0" smtClean="0"/>
              <a:t>如何收送封包</a:t>
            </a:r>
          </a:p>
          <a:p>
            <a:endParaRPr lang="zh-TW" altLang="en-US" dirty="0" smtClean="0"/>
          </a:p>
          <a:p>
            <a:r>
              <a:rPr lang="en-US" altLang="zh-TW" dirty="0" smtClean="0"/>
              <a:t>Router </a:t>
            </a:r>
            <a:r>
              <a:rPr lang="zh-TW" altLang="en-US" dirty="0" smtClean="0"/>
              <a:t>收到封包時，會比對 </a:t>
            </a:r>
            <a:r>
              <a:rPr lang="en-US" altLang="zh-TW" dirty="0" smtClean="0"/>
              <a:t>Destination MAC Address</a:t>
            </a:r>
            <a:r>
              <a:rPr lang="zh-TW" altLang="en-US" dirty="0" smtClean="0"/>
              <a:t>，如果與自己的 </a:t>
            </a:r>
            <a:r>
              <a:rPr lang="en-US" altLang="zh-TW" dirty="0" smtClean="0"/>
              <a:t>MAC Address </a:t>
            </a:r>
            <a:r>
              <a:rPr lang="zh-TW" altLang="en-US" dirty="0" smtClean="0"/>
              <a:t>完全相同，才會繼續處理，否則直接丟棄該封包。</a:t>
            </a:r>
          </a:p>
          <a:p>
            <a:endParaRPr lang="zh-TW" altLang="en-US" dirty="0" smtClean="0"/>
          </a:p>
          <a:p>
            <a:r>
              <a:rPr lang="en-US" altLang="zh-TW" dirty="0" smtClean="0"/>
              <a:t>Router </a:t>
            </a:r>
            <a:r>
              <a:rPr lang="zh-TW" altLang="en-US" dirty="0" smtClean="0"/>
              <a:t>傳送封包時，會重新填寫的 </a:t>
            </a:r>
            <a:r>
              <a:rPr lang="en-US" altLang="zh-TW" dirty="0" smtClean="0"/>
              <a:t>L2 Header</a:t>
            </a:r>
            <a:r>
              <a:rPr lang="zh-TW" altLang="en-US" dirty="0" smtClean="0"/>
              <a:t>，把自己的 </a:t>
            </a:r>
            <a:r>
              <a:rPr lang="en-US" altLang="zh-TW" dirty="0" smtClean="0"/>
              <a:t>MAC Address </a:t>
            </a:r>
            <a:r>
              <a:rPr lang="zh-TW" altLang="en-US" dirty="0" smtClean="0"/>
              <a:t>填入 </a:t>
            </a:r>
            <a:r>
              <a:rPr lang="en-US" altLang="zh-TW" dirty="0" smtClean="0"/>
              <a:t>Source MAC Address </a:t>
            </a:r>
            <a:r>
              <a:rPr lang="zh-TW" altLang="en-US" dirty="0" smtClean="0"/>
              <a:t>欄位，接著要判斷要如何填 </a:t>
            </a:r>
            <a:r>
              <a:rPr lang="en-US" altLang="zh-TW" dirty="0" smtClean="0"/>
              <a:t>Destination MAC Address </a:t>
            </a:r>
            <a:r>
              <a:rPr lang="zh-TW" altLang="en-US" dirty="0" smtClean="0"/>
              <a:t>欄位。</a:t>
            </a:r>
          </a:p>
          <a:p>
            <a:endParaRPr lang="zh-TW" altLang="en-US" dirty="0" smtClean="0"/>
          </a:p>
          <a:p>
            <a:r>
              <a:rPr lang="zh-TW" altLang="en-US" dirty="0" smtClean="0"/>
              <a:t>與 </a:t>
            </a:r>
            <a:r>
              <a:rPr lang="en-US" altLang="zh-TW" dirty="0" smtClean="0"/>
              <a:t>Host </a:t>
            </a:r>
            <a:r>
              <a:rPr lang="zh-TW" altLang="en-US" dirty="0" smtClean="0"/>
              <a:t>的行為相同，判斷的方式也是利用接收者的 </a:t>
            </a:r>
            <a:r>
              <a:rPr lang="en-US" altLang="zh-TW" dirty="0" smtClean="0"/>
              <a:t>IP Address </a:t>
            </a:r>
            <a:r>
              <a:rPr lang="zh-TW" altLang="en-US" dirty="0" smtClean="0"/>
              <a:t>在 </a:t>
            </a:r>
            <a:r>
              <a:rPr lang="en-US" altLang="zh-TW" dirty="0" smtClean="0"/>
              <a:t>Routing Table </a:t>
            </a:r>
            <a:r>
              <a:rPr lang="zh-TW" altLang="en-US" dirty="0" smtClean="0"/>
              <a:t>找尋適合的路徑，如果該 </a:t>
            </a:r>
            <a:r>
              <a:rPr lang="en-US" altLang="zh-TW" dirty="0" smtClean="0"/>
              <a:t>IP Address </a:t>
            </a:r>
            <a:r>
              <a:rPr lang="zh-TW" altLang="en-US" dirty="0" smtClean="0"/>
              <a:t>就是與自己直接連接的區域網路上，則將接收者 </a:t>
            </a:r>
            <a:r>
              <a:rPr lang="en-US" altLang="zh-TW" dirty="0" smtClean="0"/>
              <a:t>IP Address </a:t>
            </a:r>
            <a:r>
              <a:rPr lang="zh-TW" altLang="en-US" dirty="0" smtClean="0"/>
              <a:t>所對應的 </a:t>
            </a:r>
            <a:r>
              <a:rPr lang="en-US" altLang="zh-TW" dirty="0" smtClean="0"/>
              <a:t>MAC Address </a:t>
            </a:r>
            <a:r>
              <a:rPr lang="zh-TW" altLang="en-US" dirty="0" smtClean="0"/>
              <a:t>直接填入即可；如果該 </a:t>
            </a:r>
            <a:r>
              <a:rPr lang="en-US" altLang="zh-TW" dirty="0" smtClean="0"/>
              <a:t>IP Address </a:t>
            </a:r>
            <a:r>
              <a:rPr lang="zh-TW" altLang="en-US" dirty="0" smtClean="0"/>
              <a:t>不在與自己直接連接的區域網路上，則在 </a:t>
            </a:r>
            <a:r>
              <a:rPr lang="en-US" altLang="zh-TW" dirty="0" smtClean="0"/>
              <a:t>L2 Header </a:t>
            </a:r>
            <a:r>
              <a:rPr lang="zh-TW" altLang="en-US" dirty="0" smtClean="0"/>
              <a:t>的 </a:t>
            </a:r>
            <a:r>
              <a:rPr lang="en-US" altLang="zh-TW" dirty="0" smtClean="0"/>
              <a:t>Destination MAC Address </a:t>
            </a:r>
            <a:r>
              <a:rPr lang="zh-TW" altLang="en-US" dirty="0" smtClean="0"/>
              <a:t>欄位填入下一個 </a:t>
            </a:r>
            <a:r>
              <a:rPr lang="en-US" altLang="zh-TW" dirty="0" smtClean="0"/>
              <a:t>Router </a:t>
            </a:r>
            <a:r>
              <a:rPr lang="zh-TW" altLang="en-US" dirty="0" smtClean="0"/>
              <a:t>的 </a:t>
            </a:r>
            <a:r>
              <a:rPr lang="en-US" altLang="zh-TW" dirty="0" smtClean="0"/>
              <a:t>IP Address </a:t>
            </a:r>
            <a:r>
              <a:rPr lang="zh-TW" altLang="en-US" dirty="0" smtClean="0"/>
              <a:t>所對應的 </a:t>
            </a:r>
            <a:r>
              <a:rPr lang="en-US" altLang="zh-TW" dirty="0" smtClean="0"/>
              <a:t>MAC Address</a:t>
            </a:r>
            <a:r>
              <a:rPr lang="zh-TW" altLang="en-US" dirty="0" smtClean="0"/>
              <a:t>。</a:t>
            </a:r>
          </a:p>
          <a:p>
            <a:endParaRPr lang="zh-TW" altLang="en-US" dirty="0" smtClean="0"/>
          </a:p>
          <a:p>
            <a:r>
              <a:rPr lang="zh-TW" altLang="en-US" dirty="0" smtClean="0"/>
              <a:t>至於如何把 </a:t>
            </a:r>
            <a:r>
              <a:rPr lang="en-US" altLang="zh-TW" dirty="0" smtClean="0"/>
              <a:t>IP Address </a:t>
            </a:r>
            <a:r>
              <a:rPr lang="zh-TW" altLang="en-US" dirty="0" smtClean="0"/>
              <a:t>轉換成對應的 </a:t>
            </a:r>
            <a:r>
              <a:rPr lang="en-US" altLang="zh-TW" dirty="0" smtClean="0"/>
              <a:t>MAC Address </a:t>
            </a:r>
            <a:r>
              <a:rPr lang="zh-TW" altLang="en-US" dirty="0" smtClean="0"/>
              <a:t>的作法都一樣，會先搜尋 </a:t>
            </a:r>
            <a:r>
              <a:rPr lang="en-US" altLang="zh-TW" dirty="0" smtClean="0"/>
              <a:t>ARP Table</a:t>
            </a:r>
            <a:r>
              <a:rPr lang="zh-TW" altLang="en-US" dirty="0" smtClean="0"/>
              <a:t>，如果搜尋不到，就發送 </a:t>
            </a:r>
            <a:r>
              <a:rPr lang="en-US" altLang="zh-TW" dirty="0" smtClean="0"/>
              <a:t>ARP Request </a:t>
            </a:r>
            <a:r>
              <a:rPr lang="zh-TW" altLang="en-US" dirty="0" smtClean="0"/>
              <a:t>尋問。</a:t>
            </a:r>
          </a:p>
          <a:p>
            <a:endParaRPr lang="zh-TW" altLang="en-US" dirty="0" smtClean="0"/>
          </a:p>
          <a:p>
            <a:endParaRPr lang="zh-TW" altLang="en-US" dirty="0" smtClean="0"/>
          </a:p>
          <a:p>
            <a:endParaRPr lang="zh-TW" altLang="en-US" dirty="0" smtClean="0"/>
          </a:p>
          <a:p>
            <a:endParaRPr lang="zh-TW" altLang="en-US" dirty="0" smtClean="0"/>
          </a:p>
          <a:p>
            <a:r>
              <a:rPr lang="zh-TW" altLang="en-US" dirty="0" smtClean="0"/>
              <a:t>到此，網路上 </a:t>
            </a:r>
            <a:r>
              <a:rPr lang="en-US" altLang="zh-TW" dirty="0" smtClean="0"/>
              <a:t>host </a:t>
            </a:r>
            <a:r>
              <a:rPr lang="zh-TW" altLang="en-US" dirty="0" smtClean="0"/>
              <a:t>之間的傳遞已經說明完畢，可以試著模擬讓封包從 </a:t>
            </a:r>
            <a:r>
              <a:rPr lang="en-US" altLang="zh-TW" dirty="0" smtClean="0"/>
              <a:t>Host </a:t>
            </a:r>
            <a:r>
              <a:rPr lang="zh-TW" altLang="en-US" dirty="0" smtClean="0"/>
              <a:t>出發，到達 </a:t>
            </a:r>
            <a:r>
              <a:rPr lang="en-US" altLang="zh-TW" dirty="0" smtClean="0"/>
              <a:t>Switch</a:t>
            </a:r>
            <a:r>
              <a:rPr lang="zh-TW" altLang="en-US" dirty="0" smtClean="0"/>
              <a:t>，再到 </a:t>
            </a:r>
            <a:r>
              <a:rPr lang="en-US" altLang="zh-TW" dirty="0" smtClean="0"/>
              <a:t>Router</a:t>
            </a:r>
            <a:r>
              <a:rPr lang="zh-TW" altLang="en-US" dirty="0" smtClean="0"/>
              <a:t>，再到 </a:t>
            </a:r>
            <a:r>
              <a:rPr lang="en-US" altLang="zh-TW" dirty="0" smtClean="0"/>
              <a:t>Router</a:t>
            </a:r>
            <a:r>
              <a:rPr lang="zh-TW" altLang="en-US" dirty="0" smtClean="0"/>
              <a:t>，接著是 </a:t>
            </a:r>
            <a:r>
              <a:rPr lang="en-US" altLang="zh-TW" dirty="0" smtClean="0"/>
              <a:t>Switch</a:t>
            </a:r>
            <a:r>
              <a:rPr lang="zh-TW" altLang="en-US" dirty="0" smtClean="0"/>
              <a:t>，最後是終點 </a:t>
            </a:r>
            <a:r>
              <a:rPr lang="en-US" altLang="zh-TW" dirty="0" smtClean="0"/>
              <a:t>Host</a:t>
            </a:r>
            <a:r>
              <a:rPr lang="zh-TW" altLang="en-US" dirty="0" smtClean="0"/>
              <a:t>，如果可以順利模擬出來，就大功告成了。</a:t>
            </a:r>
          </a:p>
          <a:p>
            <a:endParaRPr lang="zh-TW" altLang="en-US" dirty="0" smtClean="0"/>
          </a:p>
          <a:p>
            <a:r>
              <a:rPr lang="zh-TW" altLang="en-US" dirty="0" smtClean="0"/>
              <a:t>很推薦這篇文章：</a:t>
            </a:r>
            <a:r>
              <a:rPr lang="en-US" altLang="zh-TW" dirty="0" smtClean="0"/>
              <a:t>Practical Networking: Packet Traveling</a:t>
            </a:r>
            <a:r>
              <a:rPr lang="zh-TW" altLang="en-US" dirty="0" smtClean="0"/>
              <a:t>，如果對英文不排斥，建議可以花時間看。</a:t>
            </a:r>
            <a:endParaRPr lang="en-US" altLang="zh-TW" dirty="0" smtClean="0"/>
          </a:p>
          <a:p>
            <a:r>
              <a:rPr lang="en-US" altLang="zh-TW" dirty="0" smtClean="0"/>
              <a:t>=====</a:t>
            </a:r>
          </a:p>
          <a:p>
            <a:endParaRPr lang="en-US" altLang="zh-TW" dirty="0" smtClean="0"/>
          </a:p>
          <a:p>
            <a:r>
              <a:rPr lang="zh-TW" altLang="en-US" dirty="0" smtClean="0"/>
              <a:t>集線器</a:t>
            </a:r>
            <a:r>
              <a:rPr lang="en-US" altLang="zh-TW" dirty="0" smtClean="0"/>
              <a:t>hub</a:t>
            </a:r>
            <a:r>
              <a:rPr lang="zh-TW" altLang="en-US" dirty="0" smtClean="0"/>
              <a:t>是屬於</a:t>
            </a:r>
            <a:r>
              <a:rPr lang="en-US" altLang="zh-TW" dirty="0" smtClean="0"/>
              <a:t>OSI</a:t>
            </a:r>
            <a:r>
              <a:rPr lang="zh-TW" altLang="en-US" dirty="0" smtClean="0"/>
              <a:t>第一層的產品</a:t>
            </a:r>
          </a:p>
          <a:p>
            <a:r>
              <a:rPr lang="zh-TW" altLang="en-US" dirty="0" smtClean="0"/>
              <a:t>交換器</a:t>
            </a:r>
            <a:r>
              <a:rPr lang="en-US" altLang="zh-TW" dirty="0" smtClean="0"/>
              <a:t>switch</a:t>
            </a:r>
            <a:r>
              <a:rPr lang="zh-TW" altLang="en-US" dirty="0" smtClean="0"/>
              <a:t>是</a:t>
            </a:r>
            <a:r>
              <a:rPr lang="en-US" altLang="zh-TW" dirty="0" smtClean="0"/>
              <a:t>OSI</a:t>
            </a:r>
            <a:r>
              <a:rPr lang="zh-TW" altLang="en-US" dirty="0" smtClean="0"/>
              <a:t>第二層的產品</a:t>
            </a:r>
          </a:p>
          <a:p>
            <a:r>
              <a:rPr lang="zh-TW" altLang="en-US" dirty="0" smtClean="0"/>
              <a:t>路由器</a:t>
            </a:r>
            <a:r>
              <a:rPr lang="en-US" altLang="zh-TW" dirty="0" smtClean="0"/>
              <a:t>Router</a:t>
            </a:r>
            <a:r>
              <a:rPr lang="zh-TW" altLang="en-US" dirty="0" smtClean="0"/>
              <a:t>是屬於</a:t>
            </a:r>
            <a:r>
              <a:rPr lang="en-US" altLang="zh-TW" dirty="0" smtClean="0"/>
              <a:t>OSI</a:t>
            </a:r>
            <a:r>
              <a:rPr lang="zh-TW" altLang="en-US" dirty="0" smtClean="0"/>
              <a:t>第三層的產品</a:t>
            </a:r>
          </a:p>
          <a:p>
            <a:endParaRPr lang="zh-TW" altLang="en-US" dirty="0" smtClean="0"/>
          </a:p>
          <a:p>
            <a:r>
              <a:rPr lang="zh-TW" altLang="en-US" dirty="0" smtClean="0"/>
              <a:t>集線器</a:t>
            </a:r>
            <a:r>
              <a:rPr lang="en-US" altLang="zh-TW" dirty="0" smtClean="0"/>
              <a:t>hub</a:t>
            </a:r>
          </a:p>
          <a:p>
            <a:r>
              <a:rPr lang="zh-TW" altLang="en-US" dirty="0" smtClean="0"/>
              <a:t>每台在網路中的電腦都發送</a:t>
            </a:r>
          </a:p>
          <a:p>
            <a:r>
              <a:rPr lang="zh-TW" altLang="en-US" dirty="0" smtClean="0"/>
              <a:t>交換器</a:t>
            </a:r>
            <a:r>
              <a:rPr lang="en-US" altLang="zh-TW" dirty="0" smtClean="0"/>
              <a:t>switch</a:t>
            </a:r>
          </a:p>
          <a:p>
            <a:r>
              <a:rPr lang="zh-TW" altLang="en-US" dirty="0" smtClean="0"/>
              <a:t>網路上各個電腦的</a:t>
            </a:r>
            <a:r>
              <a:rPr lang="en-US" altLang="zh-TW" dirty="0" smtClean="0"/>
              <a:t>MAC</a:t>
            </a:r>
            <a:r>
              <a:rPr lang="zh-TW" altLang="en-US" dirty="0" smtClean="0"/>
              <a:t>位址記在</a:t>
            </a:r>
            <a:r>
              <a:rPr lang="en-US" altLang="zh-TW" dirty="0" smtClean="0"/>
              <a:t>MAC</a:t>
            </a:r>
            <a:r>
              <a:rPr lang="zh-TW" altLang="en-US" dirty="0" smtClean="0"/>
              <a:t>位址表中，</a:t>
            </a:r>
          </a:p>
          <a:p>
            <a:r>
              <a:rPr lang="zh-TW" altLang="en-US" dirty="0" smtClean="0"/>
              <a:t>當區域網路中的電腦要經過交換器去交換傳遞資料時，</a:t>
            </a:r>
          </a:p>
          <a:p>
            <a:r>
              <a:rPr lang="zh-TW" altLang="en-US" dirty="0" smtClean="0"/>
              <a:t>就查詢交換器上的</a:t>
            </a:r>
            <a:r>
              <a:rPr lang="en-US" altLang="zh-TW" dirty="0" smtClean="0"/>
              <a:t>MAC</a:t>
            </a:r>
            <a:r>
              <a:rPr lang="zh-TW" altLang="en-US" dirty="0" smtClean="0"/>
              <a:t>位址表中的資訊，將封包傳送給指定的電腦</a:t>
            </a:r>
          </a:p>
          <a:p>
            <a:r>
              <a:rPr lang="zh-TW" altLang="en-US" dirty="0" smtClean="0"/>
              <a:t>交換器只能連接兩個不同網段的網路</a:t>
            </a:r>
          </a:p>
          <a:p>
            <a:r>
              <a:rPr lang="zh-TW" altLang="en-US" dirty="0" smtClean="0"/>
              <a:t>路由器</a:t>
            </a:r>
            <a:r>
              <a:rPr lang="en-US" altLang="zh-TW" dirty="0" smtClean="0"/>
              <a:t>Router</a:t>
            </a:r>
          </a:p>
          <a:p>
            <a:r>
              <a:rPr lang="zh-TW" altLang="en-US" dirty="0" smtClean="0"/>
              <a:t>路由器除了有交換器的功能外，</a:t>
            </a:r>
          </a:p>
          <a:p>
            <a:r>
              <a:rPr lang="zh-TW" altLang="en-US" dirty="0" smtClean="0"/>
              <a:t>更擁有路由表作為傳送封包時的依據，</a:t>
            </a:r>
          </a:p>
          <a:p>
            <a:r>
              <a:rPr lang="zh-TW" altLang="en-US" dirty="0" smtClean="0"/>
              <a:t>在有多種選擇的路徑中選擇最佳的路徑。</a:t>
            </a:r>
          </a:p>
          <a:p>
            <a:r>
              <a:rPr lang="zh-TW" altLang="en-US" dirty="0" smtClean="0"/>
              <a:t>可以連接兩個以上不同網段的網路</a:t>
            </a:r>
          </a:p>
          <a:p>
            <a:endParaRPr lang="zh-TW" altLang="en-US" dirty="0" smtClean="0"/>
          </a:p>
          <a:p>
            <a:r>
              <a:rPr lang="en-US" altLang="zh-TW" dirty="0" smtClean="0"/>
              <a:t>Router</a:t>
            </a:r>
            <a:r>
              <a:rPr lang="zh-TW" altLang="en-US" dirty="0" smtClean="0"/>
              <a:t>提供路由與轉送兩種重要機制，</a:t>
            </a:r>
          </a:p>
          <a:p>
            <a:r>
              <a:rPr lang="zh-TW" altLang="en-US" dirty="0" smtClean="0"/>
              <a:t>可以決定封包從來源端到目的端所經過的</a:t>
            </a:r>
          </a:p>
          <a:p>
            <a:r>
              <a:rPr lang="zh-TW" altLang="en-US" dirty="0" smtClean="0"/>
              <a:t>路由路徑（</a:t>
            </a:r>
            <a:r>
              <a:rPr lang="en-US" altLang="zh-TW" dirty="0" smtClean="0"/>
              <a:t>host</a:t>
            </a:r>
            <a:r>
              <a:rPr lang="zh-TW" altLang="en-US" dirty="0" smtClean="0"/>
              <a:t>到</a:t>
            </a:r>
            <a:r>
              <a:rPr lang="en-US" altLang="zh-TW" dirty="0" smtClean="0"/>
              <a:t>host</a:t>
            </a:r>
            <a:r>
              <a:rPr lang="zh-TW" altLang="en-US" dirty="0" smtClean="0"/>
              <a:t>之間的傳輸路徑），</a:t>
            </a:r>
          </a:p>
          <a:p>
            <a:r>
              <a:rPr lang="zh-TW" altLang="en-US" dirty="0" smtClean="0"/>
              <a:t>這個過程稱為路由</a:t>
            </a:r>
          </a:p>
          <a:p>
            <a:endParaRPr lang="zh-TW" altLang="en-US" dirty="0" smtClean="0"/>
          </a:p>
          <a:p>
            <a:endParaRPr lang="zh-TW" altLang="en-US" dirty="0" smtClean="0"/>
          </a:p>
          <a:p>
            <a:r>
              <a:rPr lang="en-US" altLang="zh-TW" dirty="0" smtClean="0"/>
              <a:t>IP</a:t>
            </a:r>
            <a:r>
              <a:rPr lang="zh-TW" altLang="en-US" dirty="0" smtClean="0"/>
              <a:t>路由器之中最常見的類型是家用和小型辦公路由器，</a:t>
            </a:r>
          </a:p>
          <a:p>
            <a:r>
              <a:rPr lang="zh-TW" altLang="en-US" dirty="0" smtClean="0"/>
              <a:t>它只在家庭電腦和網際網路之間轉發</a:t>
            </a:r>
            <a:r>
              <a:rPr lang="en-US" altLang="zh-TW" dirty="0" smtClean="0"/>
              <a:t>IP</a:t>
            </a:r>
            <a:r>
              <a:rPr lang="zh-TW" altLang="en-US" dirty="0" smtClean="0"/>
              <a:t>封包，</a:t>
            </a:r>
          </a:p>
          <a:p>
            <a:r>
              <a:rPr lang="zh-TW" altLang="en-US" dirty="0" smtClean="0"/>
              <a:t>例如，</a:t>
            </a:r>
          </a:p>
          <a:p>
            <a:r>
              <a:rPr lang="zh-TW" altLang="en-US" dirty="0" smtClean="0"/>
              <a:t>用戶的</a:t>
            </a:r>
            <a:r>
              <a:rPr lang="en-US" altLang="zh-TW" dirty="0" smtClean="0"/>
              <a:t>cable</a:t>
            </a:r>
            <a:r>
              <a:rPr lang="zh-TW" altLang="en-US" dirty="0" smtClean="0"/>
              <a:t>路由器或</a:t>
            </a:r>
            <a:r>
              <a:rPr lang="en-US" altLang="zh-TW" dirty="0" smtClean="0"/>
              <a:t>DSL</a:t>
            </a:r>
            <a:r>
              <a:rPr lang="zh-TW" altLang="en-US" dirty="0" smtClean="0"/>
              <a:t>路由器，</a:t>
            </a:r>
          </a:p>
          <a:p>
            <a:r>
              <a:rPr lang="zh-TW" altLang="en-US" dirty="0" smtClean="0"/>
              <a:t>這些路由器通過網際網路服務提供商（</a:t>
            </a:r>
            <a:r>
              <a:rPr lang="en-US" altLang="zh-TW" dirty="0" smtClean="0"/>
              <a:t>ISP</a:t>
            </a:r>
            <a:r>
              <a:rPr lang="zh-TW" altLang="en-US" dirty="0" smtClean="0"/>
              <a:t>）連接到網際網路。</a:t>
            </a:r>
          </a:p>
          <a:p>
            <a:r>
              <a:rPr lang="zh-TW" altLang="en-US" dirty="0" smtClean="0"/>
              <a:t>而像是企業級路由器之類更為複雜的路由器，</a:t>
            </a:r>
          </a:p>
          <a:p>
            <a:r>
              <a:rPr lang="zh-TW" altLang="en-US" dirty="0" smtClean="0"/>
              <a:t>則會將大型企業或</a:t>
            </a:r>
            <a:r>
              <a:rPr lang="en-US" altLang="zh-TW" dirty="0" smtClean="0"/>
              <a:t>ISP</a:t>
            </a:r>
            <a:r>
              <a:rPr lang="zh-TW" altLang="en-US" dirty="0" smtClean="0"/>
              <a:t>的網路與強大的核心路由器連接起來，</a:t>
            </a:r>
          </a:p>
          <a:p>
            <a:r>
              <a:rPr lang="zh-TW" altLang="en-US" dirty="0" smtClean="0"/>
              <a:t>沿著網際網路主幹網的光纖線路高速轉發資料。</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112</a:t>
            </a:fld>
            <a:endParaRPr lang="zh-TW" altLang="en-US"/>
          </a:p>
        </p:txBody>
      </p:sp>
    </p:spTree>
    <p:extLst>
      <p:ext uri="{BB962C8B-B14F-4D97-AF65-F5344CB8AC3E}">
        <p14:creationId xmlns:p14="http://schemas.microsoft.com/office/powerpoint/2010/main" val="42294616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route [-n]</a:t>
            </a:r>
          </a:p>
          <a:p>
            <a:r>
              <a:rPr lang="zh-TW" altLang="en-US" dirty="0" smtClean="0"/>
              <a:t>參數：</a:t>
            </a:r>
          </a:p>
          <a:p>
            <a:r>
              <a:rPr lang="en-US" altLang="zh-TW" dirty="0" smtClean="0"/>
              <a:t>-n </a:t>
            </a:r>
            <a:r>
              <a:rPr lang="zh-TW" altLang="en-US" dirty="0" smtClean="0"/>
              <a:t>： 將主機名稱以 </a:t>
            </a:r>
            <a:r>
              <a:rPr lang="en-US" altLang="zh-TW" dirty="0" smtClean="0"/>
              <a:t>IP </a:t>
            </a:r>
            <a:r>
              <a:rPr lang="zh-TW" altLang="en-US" dirty="0" smtClean="0"/>
              <a:t>的方式顯示</a:t>
            </a:r>
          </a:p>
          <a:p>
            <a:r>
              <a:rPr lang="zh-TW" altLang="en-US" dirty="0" smtClean="0"/>
              <a:t>範例：</a:t>
            </a:r>
          </a:p>
          <a:p>
            <a:endParaRPr lang="zh-TW" altLang="en-US" dirty="0" smtClean="0"/>
          </a:p>
          <a:p>
            <a:r>
              <a:rPr lang="en-US" altLang="zh-TW" dirty="0" smtClean="0"/>
              <a:t>[</a:t>
            </a:r>
            <a:r>
              <a:rPr lang="en-US" altLang="zh-TW" dirty="0" err="1" smtClean="0"/>
              <a:t>root@linux</a:t>
            </a:r>
            <a:r>
              <a:rPr lang="en-US" altLang="zh-TW" dirty="0" smtClean="0"/>
              <a:t> ~]# route</a:t>
            </a:r>
          </a:p>
          <a:p>
            <a:r>
              <a:rPr lang="en-US" altLang="zh-TW" dirty="0" smtClean="0"/>
              <a:t>Kernel IP routing table</a:t>
            </a:r>
          </a:p>
          <a:p>
            <a:r>
              <a:rPr lang="en-US" altLang="zh-TW" dirty="0" smtClean="0"/>
              <a:t>Destination     Gateway         </a:t>
            </a:r>
            <a:r>
              <a:rPr lang="en-US" altLang="zh-TW" dirty="0" err="1" smtClean="0"/>
              <a:t>Genmask</a:t>
            </a:r>
            <a:r>
              <a:rPr lang="en-US" altLang="zh-TW" dirty="0" smtClean="0"/>
              <a:t>         Flags Metric Ref  Use </a:t>
            </a:r>
            <a:r>
              <a:rPr lang="en-US" altLang="zh-TW" dirty="0" err="1" smtClean="0"/>
              <a:t>Iface</a:t>
            </a:r>
            <a:endParaRPr lang="en-US" altLang="zh-TW" dirty="0" smtClean="0"/>
          </a:p>
          <a:p>
            <a:r>
              <a:rPr lang="en-US" altLang="zh-TW" dirty="0" smtClean="0"/>
              <a:t>192.168.0.0     *               255.255.255.0   U     0      0      0 eth0</a:t>
            </a:r>
          </a:p>
          <a:p>
            <a:r>
              <a:rPr lang="en-US" altLang="zh-TW" dirty="0" smtClean="0"/>
              <a:t>127.0.0.0       *               255.0.0.0       U     0      0      0 lo</a:t>
            </a:r>
          </a:p>
          <a:p>
            <a:r>
              <a:rPr lang="en-US" altLang="zh-TW" dirty="0" smtClean="0"/>
              <a:t>default         192.168.0.254   0.0.0.0         UG    0      0      0 eth0</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113</a:t>
            </a:fld>
            <a:endParaRPr lang="zh-TW" altLang="en-US"/>
          </a:p>
        </p:txBody>
      </p:sp>
    </p:spTree>
    <p:extLst>
      <p:ext uri="{BB962C8B-B14F-4D97-AF65-F5344CB8AC3E}">
        <p14:creationId xmlns:p14="http://schemas.microsoft.com/office/powerpoint/2010/main" val="762727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1" i="0" kern="1200" dirty="0" smtClean="0">
                <a:solidFill>
                  <a:schemeClr val="tx1"/>
                </a:solidFill>
                <a:effectLst/>
                <a:latin typeface="+mn-lt"/>
                <a:ea typeface="+mn-ea"/>
                <a:cs typeface="+mn-cs"/>
              </a:rPr>
              <a:t>[</a:t>
            </a:r>
            <a:r>
              <a:rPr lang="zh-TW" altLang="en-US" sz="1200" b="1" i="0" kern="1200" dirty="0" smtClean="0">
                <a:solidFill>
                  <a:schemeClr val="tx1"/>
                </a:solidFill>
                <a:effectLst/>
                <a:latin typeface="+mn-lt"/>
                <a:ea typeface="+mn-ea"/>
                <a:cs typeface="+mn-cs"/>
              </a:rPr>
              <a:t>註</a:t>
            </a:r>
            <a:r>
              <a:rPr lang="en-US" altLang="zh-TW" sz="1200" b="1"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 共有 </a:t>
            </a:r>
            <a:r>
              <a:rPr lang="en-US" altLang="zh-TW" sz="1200" b="0" i="0" kern="1200" dirty="0" smtClean="0">
                <a:solidFill>
                  <a:schemeClr val="tx1"/>
                </a:solidFill>
                <a:effectLst/>
                <a:latin typeface="+mn-lt"/>
                <a:ea typeface="+mn-ea"/>
                <a:cs typeface="+mn-cs"/>
              </a:rPr>
              <a:t>32*256*256 </a:t>
            </a:r>
            <a:r>
              <a:rPr lang="zh-TW" altLang="en-US" sz="1200" b="0" i="0" kern="1200" dirty="0" smtClean="0">
                <a:solidFill>
                  <a:schemeClr val="tx1"/>
                </a:solidFill>
                <a:effectLst/>
                <a:latin typeface="+mn-lt"/>
                <a:ea typeface="+mn-ea"/>
                <a:cs typeface="+mn-cs"/>
              </a:rPr>
              <a:t>個 </a:t>
            </a:r>
            <a:r>
              <a:rPr lang="en-US" altLang="zh-TW" sz="1200" b="0" i="0" kern="1200" dirty="0" smtClean="0">
                <a:solidFill>
                  <a:schemeClr val="tx1"/>
                </a:solidFill>
                <a:effectLst/>
                <a:latin typeface="+mn-lt"/>
                <a:ea typeface="+mn-ea"/>
                <a:cs typeface="+mn-cs"/>
              </a:rPr>
              <a:t>Network ID</a:t>
            </a:r>
          </a:p>
          <a:p>
            <a:r>
              <a:rPr lang="en-US" altLang="zh-TW" sz="1200" b="0" i="0" kern="1200" dirty="0" smtClean="0">
                <a:solidFill>
                  <a:schemeClr val="tx1"/>
                </a:solidFill>
                <a:effectLst/>
                <a:latin typeface="+mn-lt"/>
                <a:ea typeface="+mn-ea"/>
                <a:cs typeface="+mn-cs"/>
              </a:rPr>
              <a:t>223-192+1</a:t>
            </a:r>
          </a:p>
          <a:p>
            <a:r>
              <a:rPr lang="zh-TW" altLang="en-US" sz="1200" b="0" i="0" kern="1200" dirty="0" smtClean="0">
                <a:solidFill>
                  <a:schemeClr val="tx1"/>
                </a:solidFill>
                <a:effectLst/>
                <a:latin typeface="+mn-lt"/>
                <a:ea typeface="+mn-ea"/>
                <a:cs typeface="+mn-cs"/>
              </a:rPr>
              <a:t>而</a:t>
            </a:r>
            <a:r>
              <a:rPr lang="en-US" altLang="zh-TW" sz="1200" b="0" i="0" kern="1200" dirty="0" smtClean="0">
                <a:solidFill>
                  <a:schemeClr val="tx1"/>
                </a:solidFill>
                <a:effectLst/>
                <a:latin typeface="+mn-lt"/>
                <a:ea typeface="+mn-ea"/>
                <a:cs typeface="+mn-cs"/>
              </a:rPr>
              <a:t>class D, E</a:t>
            </a:r>
            <a:r>
              <a:rPr lang="zh-TW" altLang="en-US" sz="1200" b="0" i="0" kern="1200" dirty="0" smtClean="0">
                <a:solidFill>
                  <a:schemeClr val="tx1"/>
                </a:solidFill>
                <a:effectLst/>
                <a:latin typeface="+mn-lt"/>
                <a:ea typeface="+mn-ea"/>
                <a:cs typeface="+mn-cs"/>
              </a:rPr>
              <a:t>因為較不常使用， 在這就不多說</a:t>
            </a:r>
            <a:r>
              <a:rPr lang="en-US" altLang="zh-TW" sz="1200" b="1" i="0" kern="1200" dirty="0" smtClean="0">
                <a:solidFill>
                  <a:schemeClr val="tx1"/>
                </a:solidFill>
                <a:effectLst/>
                <a:latin typeface="+mn-lt"/>
                <a:ea typeface="+mn-ea"/>
                <a:cs typeface="+mn-cs"/>
              </a:rPr>
              <a:t/>
            </a:r>
            <a:br>
              <a:rPr lang="en-US" altLang="zh-TW" sz="1200" b="1" i="0" kern="1200" dirty="0" smtClean="0">
                <a:solidFill>
                  <a:schemeClr val="tx1"/>
                </a:solidFill>
                <a:effectLst/>
                <a:latin typeface="+mn-lt"/>
                <a:ea typeface="+mn-ea"/>
                <a:cs typeface="+mn-cs"/>
              </a:rPr>
            </a:b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8</a:t>
            </a:fld>
            <a:endParaRPr lang="zh-TW" altLang="en-US"/>
          </a:p>
        </p:txBody>
      </p:sp>
    </p:spTree>
    <p:extLst>
      <p:ext uri="{BB962C8B-B14F-4D97-AF65-F5344CB8AC3E}">
        <p14:creationId xmlns:p14="http://schemas.microsoft.com/office/powerpoint/2010/main" val="33944684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U:use</a:t>
            </a:r>
          </a:p>
          <a:p>
            <a:r>
              <a:rPr lang="en-US" altLang="zh-TW" dirty="0" smtClean="0"/>
              <a:t>G:gateway</a:t>
            </a:r>
          </a:p>
          <a:p>
            <a:r>
              <a:rPr lang="en-US" altLang="zh-TW" dirty="0" smtClean="0"/>
              <a:t>H:hostname</a:t>
            </a:r>
          </a:p>
          <a:p>
            <a:endParaRPr lang="en-US" altLang="zh-TW" dirty="0" smtClean="0"/>
          </a:p>
          <a:p>
            <a:r>
              <a:rPr lang="en-US" altLang="zh-TW" dirty="0" smtClean="0"/>
              <a:t>gateway </a:t>
            </a:r>
            <a:r>
              <a:rPr lang="zh-TW" altLang="en-US" dirty="0" smtClean="0"/>
              <a:t>可以是 </a:t>
            </a:r>
            <a:r>
              <a:rPr lang="en-US" altLang="zh-TW" dirty="0" smtClean="0"/>
              <a:t>server </a:t>
            </a:r>
            <a:r>
              <a:rPr lang="zh-TW" altLang="en-US" dirty="0" smtClean="0"/>
              <a:t>或 網路設備</a:t>
            </a:r>
            <a:endParaRPr lang="en-US" altLang="zh-TW" dirty="0" smtClean="0"/>
          </a:p>
          <a:p>
            <a:endParaRPr lang="en-US" altLang="zh-TW" dirty="0" smtClean="0"/>
          </a:p>
          <a:p>
            <a:endParaRPr lang="en-US" altLang="zh-TW" dirty="0" smtClean="0"/>
          </a:p>
          <a:p>
            <a:r>
              <a:rPr lang="en-US" altLang="zh-TW" dirty="0" smtClean="0"/>
              <a:t>[</a:t>
            </a:r>
            <a:r>
              <a:rPr lang="en-US" altLang="zh-TW" dirty="0" err="1" smtClean="0"/>
              <a:t>root@linux</a:t>
            </a:r>
            <a:r>
              <a:rPr lang="en-US" altLang="zh-TW" dirty="0" smtClean="0"/>
              <a:t> ~]# route -n</a:t>
            </a:r>
          </a:p>
          <a:p>
            <a:r>
              <a:rPr lang="en-US" altLang="zh-TW" dirty="0" smtClean="0"/>
              <a:t>Kernel IP routing table</a:t>
            </a:r>
          </a:p>
          <a:p>
            <a:r>
              <a:rPr lang="en-US" altLang="zh-TW" dirty="0" smtClean="0"/>
              <a:t>Destination     Gateway         </a:t>
            </a:r>
            <a:r>
              <a:rPr lang="en-US" altLang="zh-TW" dirty="0" err="1" smtClean="0"/>
              <a:t>Genmask</a:t>
            </a:r>
            <a:r>
              <a:rPr lang="en-US" altLang="zh-TW" dirty="0" smtClean="0"/>
              <a:t>         Flags Metric Ref  Use </a:t>
            </a:r>
            <a:r>
              <a:rPr lang="en-US" altLang="zh-TW" dirty="0" err="1" smtClean="0"/>
              <a:t>Iface</a:t>
            </a:r>
            <a:endParaRPr lang="en-US" altLang="zh-TW" dirty="0" smtClean="0"/>
          </a:p>
          <a:p>
            <a:r>
              <a:rPr lang="en-US" altLang="zh-TW" dirty="0" smtClean="0"/>
              <a:t>192.168.0.0     0.0.0.0         255.255.255.0   U     0      0      0 eth0</a:t>
            </a:r>
          </a:p>
          <a:p>
            <a:r>
              <a:rPr lang="en-US" altLang="zh-TW" dirty="0" smtClean="0"/>
              <a:t>127.0.0.0       0.0.0.0         255.0.0.0       U     0      0      0 lo</a:t>
            </a:r>
          </a:p>
          <a:p>
            <a:r>
              <a:rPr lang="en-US" altLang="zh-TW" dirty="0" smtClean="0"/>
              <a:t>0.0.0.0         192.168.0.254   0.0.0.0         UG    0      0      0 eth0</a:t>
            </a:r>
          </a:p>
          <a:p>
            <a:endParaRPr lang="en-US" altLang="zh-TW" dirty="0" smtClean="0"/>
          </a:p>
          <a:p>
            <a:r>
              <a:rPr lang="en-US" altLang="zh-TW" dirty="0" smtClean="0"/>
              <a:t># </a:t>
            </a:r>
            <a:r>
              <a:rPr lang="zh-TW" altLang="en-US" dirty="0" smtClean="0"/>
              <a:t>上面輸出的資料共有八個欄位，您需要注意的有幾個地方：</a:t>
            </a:r>
          </a:p>
          <a:p>
            <a:r>
              <a:rPr lang="en-US" altLang="zh-TW" dirty="0" smtClean="0"/>
              <a:t># Destination </a:t>
            </a:r>
            <a:r>
              <a:rPr lang="zh-TW" altLang="en-US" dirty="0" smtClean="0"/>
              <a:t>：其實就是 </a:t>
            </a:r>
            <a:r>
              <a:rPr lang="en-US" altLang="zh-TW" dirty="0" smtClean="0"/>
              <a:t>Network </a:t>
            </a:r>
            <a:r>
              <a:rPr lang="zh-TW" altLang="en-US" dirty="0" smtClean="0"/>
              <a:t>的意思；</a:t>
            </a:r>
          </a:p>
          <a:p>
            <a:r>
              <a:rPr lang="en-US" altLang="zh-TW" dirty="0" smtClean="0"/>
              <a:t># Gateway     </a:t>
            </a:r>
            <a:r>
              <a:rPr lang="zh-TW" altLang="en-US" dirty="0" smtClean="0"/>
              <a:t>：就是該介面的 </a:t>
            </a:r>
            <a:r>
              <a:rPr lang="en-US" altLang="zh-TW" dirty="0" smtClean="0"/>
              <a:t>Gateway </a:t>
            </a:r>
            <a:r>
              <a:rPr lang="zh-TW" altLang="en-US" dirty="0" smtClean="0"/>
              <a:t>那個 </a:t>
            </a:r>
            <a:r>
              <a:rPr lang="en-US" altLang="zh-TW" dirty="0" smtClean="0"/>
              <a:t>IP </a:t>
            </a:r>
            <a:r>
              <a:rPr lang="zh-TW" altLang="en-US" dirty="0" smtClean="0"/>
              <a:t>啦！若為 </a:t>
            </a:r>
            <a:r>
              <a:rPr lang="en-US" altLang="zh-TW" dirty="0" smtClean="0"/>
              <a:t>0.0.0.0 </a:t>
            </a:r>
            <a:r>
              <a:rPr lang="zh-TW" altLang="en-US" dirty="0" smtClean="0"/>
              <a:t>表示不需要額外的 </a:t>
            </a:r>
            <a:r>
              <a:rPr lang="en-US" altLang="zh-TW" dirty="0" smtClean="0"/>
              <a:t>IP</a:t>
            </a:r>
            <a:r>
              <a:rPr lang="zh-TW" altLang="en-US" dirty="0" smtClean="0"/>
              <a:t>；</a:t>
            </a:r>
          </a:p>
          <a:p>
            <a:r>
              <a:rPr lang="en-US" altLang="zh-TW" dirty="0" smtClean="0"/>
              <a:t># </a:t>
            </a:r>
            <a:r>
              <a:rPr lang="en-US" altLang="zh-TW" dirty="0" err="1" smtClean="0"/>
              <a:t>Genmask</a:t>
            </a:r>
            <a:r>
              <a:rPr lang="en-US" altLang="zh-TW" dirty="0" smtClean="0"/>
              <a:t>     </a:t>
            </a:r>
            <a:r>
              <a:rPr lang="zh-TW" altLang="en-US" dirty="0" smtClean="0"/>
              <a:t>：就是 </a:t>
            </a:r>
            <a:r>
              <a:rPr lang="en-US" altLang="zh-TW" dirty="0" err="1" smtClean="0"/>
              <a:t>Netmask</a:t>
            </a:r>
            <a:r>
              <a:rPr lang="en-US" altLang="zh-TW" dirty="0" smtClean="0"/>
              <a:t> </a:t>
            </a:r>
            <a:r>
              <a:rPr lang="zh-TW" altLang="en-US" dirty="0" smtClean="0"/>
              <a:t>啦！與 </a:t>
            </a:r>
            <a:r>
              <a:rPr lang="en-US" altLang="zh-TW" dirty="0" smtClean="0"/>
              <a:t>Destination </a:t>
            </a:r>
            <a:r>
              <a:rPr lang="zh-TW" altLang="en-US" dirty="0" smtClean="0"/>
              <a:t>組合成為一部主機或網域；</a:t>
            </a:r>
          </a:p>
          <a:p>
            <a:r>
              <a:rPr lang="en-US" altLang="zh-TW" dirty="0" smtClean="0"/>
              <a:t># Flags       </a:t>
            </a:r>
            <a:r>
              <a:rPr lang="zh-TW" altLang="en-US" dirty="0" smtClean="0"/>
              <a:t>：共有多個旗標可以來表示該網域或主機代表的意義：</a:t>
            </a:r>
          </a:p>
          <a:p>
            <a:r>
              <a:rPr lang="en-US" altLang="zh-TW" dirty="0" smtClean="0"/>
              <a:t>#               U</a:t>
            </a:r>
            <a:r>
              <a:rPr lang="zh-TW" altLang="en-US" dirty="0" smtClean="0"/>
              <a:t>：代表該路由可用；</a:t>
            </a:r>
          </a:p>
          <a:p>
            <a:r>
              <a:rPr lang="en-US" altLang="zh-TW" dirty="0" smtClean="0"/>
              <a:t>#               G</a:t>
            </a:r>
            <a:r>
              <a:rPr lang="zh-TW" altLang="en-US" dirty="0" smtClean="0"/>
              <a:t>：代表該網域需要經由 </a:t>
            </a:r>
            <a:r>
              <a:rPr lang="en-US" altLang="zh-TW" dirty="0" smtClean="0"/>
              <a:t>Gateway </a:t>
            </a:r>
            <a:r>
              <a:rPr lang="zh-TW" altLang="en-US" dirty="0" smtClean="0"/>
              <a:t>來幫忙轉遞；</a:t>
            </a:r>
          </a:p>
          <a:p>
            <a:r>
              <a:rPr lang="en-US" altLang="zh-TW" dirty="0" smtClean="0"/>
              <a:t>#               H</a:t>
            </a:r>
            <a:r>
              <a:rPr lang="zh-TW" altLang="en-US" dirty="0" smtClean="0"/>
              <a:t>：代表該行路由為一部主機，而非一整個網域；</a:t>
            </a:r>
          </a:p>
          <a:p>
            <a:r>
              <a:rPr lang="en-US" altLang="zh-TW" dirty="0" smtClean="0"/>
              <a:t># </a:t>
            </a:r>
            <a:r>
              <a:rPr lang="en-US" altLang="zh-TW" dirty="0" err="1" smtClean="0"/>
              <a:t>Iface</a:t>
            </a:r>
            <a:r>
              <a:rPr lang="en-US" altLang="zh-TW" dirty="0" smtClean="0"/>
              <a:t>       </a:t>
            </a:r>
            <a:r>
              <a:rPr lang="zh-TW" altLang="en-US" dirty="0" smtClean="0"/>
              <a:t>：就是 </a:t>
            </a:r>
            <a:r>
              <a:rPr lang="en-US" altLang="zh-TW" dirty="0" smtClean="0"/>
              <a:t>Interface (</a:t>
            </a:r>
            <a:r>
              <a:rPr lang="zh-TW" altLang="en-US" dirty="0" smtClean="0"/>
              <a:t>介面</a:t>
            </a:r>
            <a:r>
              <a:rPr lang="en-US" altLang="zh-TW" dirty="0" smtClean="0"/>
              <a:t>) </a:t>
            </a:r>
            <a:r>
              <a:rPr lang="zh-TW" altLang="en-US" dirty="0" smtClean="0"/>
              <a:t>的意思。</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114</a:t>
            </a:fld>
            <a:endParaRPr lang="zh-TW" altLang="en-US"/>
          </a:p>
        </p:txBody>
      </p:sp>
    </p:spTree>
    <p:extLst>
      <p:ext uri="{BB962C8B-B14F-4D97-AF65-F5344CB8AC3E}">
        <p14:creationId xmlns:p14="http://schemas.microsoft.com/office/powerpoint/2010/main" val="6969784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smtClean="0"/>
              <a:t>netplan</a:t>
            </a:r>
            <a:r>
              <a:rPr lang="en-US" altLang="zh-TW" dirty="0" smtClean="0"/>
              <a:t> </a:t>
            </a:r>
            <a:r>
              <a:rPr lang="zh-TW" altLang="en-US" dirty="0" smtClean="0"/>
              <a:t>的 </a:t>
            </a:r>
            <a:r>
              <a:rPr lang="en-US" altLang="zh-TW" dirty="0" err="1" smtClean="0"/>
              <a:t>nameserver</a:t>
            </a:r>
            <a:r>
              <a:rPr lang="en-US" altLang="zh-TW" dirty="0" smtClean="0"/>
              <a:t> </a:t>
            </a:r>
            <a:r>
              <a:rPr lang="zh-TW" altLang="en-US" dirty="0" smtClean="0"/>
              <a:t>與 </a:t>
            </a:r>
            <a:r>
              <a:rPr lang="en-US" altLang="zh-TW" dirty="0" smtClean="0"/>
              <a:t>/</a:t>
            </a:r>
            <a:r>
              <a:rPr lang="en-US" altLang="zh-TW" dirty="0" err="1" smtClean="0"/>
              <a:t>etc</a:t>
            </a:r>
            <a:r>
              <a:rPr lang="en-US" altLang="zh-TW" dirty="0" smtClean="0"/>
              <a:t>/</a:t>
            </a:r>
            <a:r>
              <a:rPr lang="en-US" altLang="zh-TW" dirty="0" err="1" smtClean="0"/>
              <a:t>resolve.conf</a:t>
            </a:r>
            <a:r>
              <a:rPr lang="en-US" altLang="zh-TW" dirty="0" smtClean="0"/>
              <a:t> </a:t>
            </a:r>
            <a:r>
              <a:rPr lang="zh-TW" altLang="en-US" dirty="0" smtClean="0"/>
              <a:t>的關係在於查找順序</a:t>
            </a:r>
          </a:p>
          <a:p>
            <a:endParaRPr lang="zh-TW" altLang="en-US" dirty="0" smtClean="0"/>
          </a:p>
          <a:p>
            <a:r>
              <a:rPr lang="zh-TW" altLang="en-US" dirty="0" smtClean="0"/>
              <a:t>一般情況下 </a:t>
            </a:r>
            <a:r>
              <a:rPr lang="en-US" altLang="zh-TW" dirty="0" err="1" smtClean="0"/>
              <a:t>netplan</a:t>
            </a:r>
            <a:r>
              <a:rPr lang="en-US" altLang="zh-TW" dirty="0" smtClean="0"/>
              <a:t> </a:t>
            </a:r>
            <a:r>
              <a:rPr lang="zh-TW" altLang="en-US" dirty="0" smtClean="0"/>
              <a:t>會用自己設定檔的 </a:t>
            </a:r>
            <a:r>
              <a:rPr lang="en-US" altLang="zh-TW" dirty="0" err="1" smtClean="0"/>
              <a:t>nameserver</a:t>
            </a:r>
            <a:r>
              <a:rPr lang="en-US" altLang="zh-TW" dirty="0" smtClean="0"/>
              <a:t> </a:t>
            </a:r>
          </a:p>
          <a:p>
            <a:r>
              <a:rPr lang="zh-TW" altLang="en-US" dirty="0" smtClean="0"/>
              <a:t>如果設定檔沒有設定 </a:t>
            </a:r>
            <a:r>
              <a:rPr lang="en-US" altLang="zh-TW" dirty="0" err="1" smtClean="0"/>
              <a:t>nameserver</a:t>
            </a:r>
            <a:r>
              <a:rPr lang="en-US" altLang="zh-TW" dirty="0" smtClean="0"/>
              <a:t> </a:t>
            </a:r>
            <a:r>
              <a:rPr lang="zh-TW" altLang="en-US" dirty="0" smtClean="0"/>
              <a:t>會查找 </a:t>
            </a:r>
            <a:r>
              <a:rPr lang="en-US" altLang="zh-TW" dirty="0" smtClean="0"/>
              <a:t>/</a:t>
            </a:r>
            <a:r>
              <a:rPr lang="en-US" altLang="zh-TW" dirty="0" err="1" smtClean="0"/>
              <a:t>etc</a:t>
            </a:r>
            <a:r>
              <a:rPr lang="en-US" altLang="zh-TW" dirty="0" smtClean="0"/>
              <a:t>/</a:t>
            </a:r>
            <a:r>
              <a:rPr lang="en-US" altLang="zh-TW" dirty="0" err="1" smtClean="0"/>
              <a:t>reslove.conf</a:t>
            </a:r>
            <a:endParaRPr lang="en-US" altLang="zh-TW" dirty="0" smtClean="0"/>
          </a:p>
          <a:p>
            <a:endParaRPr lang="en-US" altLang="zh-TW" dirty="0" smtClean="0"/>
          </a:p>
          <a:p>
            <a:r>
              <a:rPr lang="en-US" altLang="zh-TW" dirty="0" smtClean="0"/>
              <a:t>$ </a:t>
            </a:r>
            <a:r>
              <a:rPr lang="en-US" altLang="zh-TW" dirty="0" err="1" smtClean="0"/>
              <a:t>sudo</a:t>
            </a:r>
            <a:r>
              <a:rPr lang="en-US" altLang="zh-TW" dirty="0" smtClean="0"/>
              <a:t> </a:t>
            </a:r>
            <a:r>
              <a:rPr lang="en-US" altLang="zh-TW" dirty="0" err="1" smtClean="0"/>
              <a:t>systemctl</a:t>
            </a:r>
            <a:r>
              <a:rPr lang="en-US" altLang="zh-TW" dirty="0" smtClean="0"/>
              <a:t> stop </a:t>
            </a:r>
            <a:r>
              <a:rPr lang="en-US" altLang="zh-TW" dirty="0" err="1" smtClean="0"/>
              <a:t>systemd-resolved.service</a:t>
            </a:r>
            <a:endParaRPr lang="en-US" altLang="zh-TW" dirty="0" smtClean="0"/>
          </a:p>
          <a:p>
            <a:r>
              <a:rPr lang="en-US" altLang="zh-TW" dirty="0" smtClean="0"/>
              <a:t>$ </a:t>
            </a:r>
            <a:r>
              <a:rPr lang="en-US" altLang="zh-TW" dirty="0" err="1" smtClean="0"/>
              <a:t>sudo</a:t>
            </a:r>
            <a:r>
              <a:rPr lang="en-US" altLang="zh-TW" dirty="0" smtClean="0"/>
              <a:t> </a:t>
            </a:r>
            <a:r>
              <a:rPr lang="en-US" altLang="zh-TW" dirty="0" err="1" smtClean="0"/>
              <a:t>systemctl</a:t>
            </a:r>
            <a:r>
              <a:rPr lang="en-US" altLang="zh-TW" dirty="0" smtClean="0"/>
              <a:t> disable </a:t>
            </a:r>
            <a:r>
              <a:rPr lang="en-US" altLang="zh-TW" dirty="0" err="1" smtClean="0"/>
              <a:t>systemd-resolved.service</a:t>
            </a:r>
            <a:endParaRPr lang="en-US" altLang="zh-TW" dirty="0" smtClean="0"/>
          </a:p>
          <a:p>
            <a:r>
              <a:rPr lang="en-US" altLang="zh-TW" dirty="0" smtClean="0"/>
              <a:t>$ </a:t>
            </a:r>
            <a:r>
              <a:rPr lang="en-US" altLang="zh-TW" dirty="0" err="1" smtClean="0"/>
              <a:t>sudo</a:t>
            </a:r>
            <a:r>
              <a:rPr lang="en-US" altLang="zh-TW" dirty="0" smtClean="0"/>
              <a:t> </a:t>
            </a:r>
            <a:r>
              <a:rPr lang="en-US" altLang="zh-TW" dirty="0" err="1" smtClean="0"/>
              <a:t>rm</a:t>
            </a:r>
            <a:r>
              <a:rPr lang="en-US" altLang="zh-TW" dirty="0" smtClean="0"/>
              <a:t> /</a:t>
            </a:r>
            <a:r>
              <a:rPr lang="en-US" altLang="zh-TW" dirty="0" err="1" smtClean="0"/>
              <a:t>etc</a:t>
            </a:r>
            <a:r>
              <a:rPr lang="en-US" altLang="zh-TW" dirty="0" smtClean="0"/>
              <a:t>/</a:t>
            </a:r>
            <a:r>
              <a:rPr lang="en-US" altLang="zh-TW" dirty="0" err="1" smtClean="0"/>
              <a:t>resolv.conf</a:t>
            </a:r>
            <a:endParaRPr lang="en-US" altLang="zh-TW" dirty="0" smtClean="0"/>
          </a:p>
          <a:p>
            <a:r>
              <a:rPr lang="en-US" altLang="zh-TW" dirty="0" smtClean="0"/>
              <a:t>$ </a:t>
            </a:r>
            <a:r>
              <a:rPr lang="en-US" altLang="zh-TW" dirty="0" err="1" smtClean="0"/>
              <a:t>sudo</a:t>
            </a:r>
            <a:r>
              <a:rPr lang="en-US" altLang="zh-TW" dirty="0" smtClean="0"/>
              <a:t> </a:t>
            </a:r>
            <a:r>
              <a:rPr lang="en-US" altLang="zh-TW" dirty="0" err="1" smtClean="0"/>
              <a:t>nano</a:t>
            </a:r>
            <a:r>
              <a:rPr lang="en-US" altLang="zh-TW" dirty="0" smtClean="0"/>
              <a:t> /</a:t>
            </a:r>
            <a:r>
              <a:rPr lang="en-US" altLang="zh-TW" dirty="0" err="1" smtClean="0"/>
              <a:t>etc</a:t>
            </a:r>
            <a:r>
              <a:rPr lang="en-US" altLang="zh-TW" dirty="0" smtClean="0"/>
              <a:t>/</a:t>
            </a:r>
            <a:r>
              <a:rPr lang="en-US" altLang="zh-TW" dirty="0" err="1" smtClean="0"/>
              <a:t>resolv.conf</a:t>
            </a:r>
            <a:endParaRPr lang="en-US" altLang="zh-TW" dirty="0" smtClean="0"/>
          </a:p>
          <a:p>
            <a:r>
              <a:rPr lang="en-US" altLang="zh-TW" dirty="0" err="1" smtClean="0"/>
              <a:t>nameserver</a:t>
            </a:r>
            <a:r>
              <a:rPr lang="en-US" altLang="zh-TW" dirty="0" smtClean="0"/>
              <a:t> 168.95.1.1</a:t>
            </a:r>
          </a:p>
          <a:p>
            <a:endParaRPr lang="en-US" altLang="zh-TW" dirty="0" smtClean="0"/>
          </a:p>
          <a:p>
            <a:r>
              <a:rPr lang="en-US" altLang="zh-TW" dirty="0" smtClean="0"/>
              <a:t>$</a:t>
            </a:r>
            <a:r>
              <a:rPr lang="en-US" altLang="zh-TW" dirty="0" err="1" smtClean="0"/>
              <a:t>sudo</a:t>
            </a:r>
            <a:r>
              <a:rPr lang="en-US" altLang="zh-TW" dirty="0" smtClean="0"/>
              <a:t> reboot</a:t>
            </a:r>
          </a:p>
          <a:p>
            <a:endParaRPr lang="en-US" altLang="zh-TW" dirty="0" smtClean="0"/>
          </a:p>
          <a:p>
            <a:r>
              <a:rPr lang="zh-TW" altLang="en-US" dirty="0" smtClean="0"/>
              <a:t>若我用以上設了吧</a:t>
            </a:r>
            <a:r>
              <a:rPr lang="en-US" altLang="zh-TW" dirty="0" err="1" smtClean="0"/>
              <a:t>dns</a:t>
            </a:r>
            <a:r>
              <a:rPr lang="en-US" altLang="zh-TW" dirty="0" smtClean="0"/>
              <a:t> </a:t>
            </a:r>
            <a:r>
              <a:rPr lang="zh-TW" altLang="en-US" dirty="0" smtClean="0"/>
              <a:t>它優先於</a:t>
            </a:r>
            <a:r>
              <a:rPr lang="en-US" altLang="zh-TW" dirty="0" err="1" smtClean="0"/>
              <a:t>netplan</a:t>
            </a:r>
            <a:r>
              <a:rPr lang="en-US" altLang="zh-TW" dirty="0" smtClean="0"/>
              <a:t> </a:t>
            </a:r>
            <a:r>
              <a:rPr lang="zh-TW" altLang="en-US" dirty="0" smtClean="0"/>
              <a:t>內的設定對吧</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115</a:t>
            </a:fld>
            <a:endParaRPr lang="zh-TW" altLang="en-US"/>
          </a:p>
        </p:txBody>
      </p:sp>
    </p:spTree>
    <p:extLst>
      <p:ext uri="{BB962C8B-B14F-4D97-AF65-F5344CB8AC3E}">
        <p14:creationId xmlns:p14="http://schemas.microsoft.com/office/powerpoint/2010/main" val="10802845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en-US" altLang="zh-TW" dirty="0" smtClean="0">
                <a:solidFill>
                  <a:srgbClr val="00B050"/>
                </a:solidFill>
              </a:rPr>
              <a:t>bigred@us1804s-4:~$ </a:t>
            </a:r>
            <a:r>
              <a:rPr lang="en-US" altLang="zh-TW" dirty="0" smtClean="0">
                <a:solidFill>
                  <a:srgbClr val="FF0000"/>
                </a:solidFill>
              </a:rPr>
              <a:t>cat  </a:t>
            </a:r>
            <a:r>
              <a:rPr lang="en-US" altLang="zh-TW" dirty="0" err="1" smtClean="0">
                <a:solidFill>
                  <a:srgbClr val="FF0000"/>
                </a:solidFill>
              </a:rPr>
              <a:t>etc</a:t>
            </a:r>
            <a:r>
              <a:rPr lang="en-US" altLang="zh-TW" dirty="0" smtClean="0">
                <a:solidFill>
                  <a:srgbClr val="FF0000"/>
                </a:solidFill>
              </a:rPr>
              <a:t>/</a:t>
            </a:r>
            <a:r>
              <a:rPr lang="en-US" altLang="zh-TW" dirty="0" err="1" smtClean="0">
                <a:solidFill>
                  <a:srgbClr val="FF0000"/>
                </a:solidFill>
              </a:rPr>
              <a:t>netplan</a:t>
            </a:r>
            <a:r>
              <a:rPr lang="en-US" altLang="zh-TW" dirty="0" smtClean="0">
                <a:solidFill>
                  <a:srgbClr val="FF0000"/>
                </a:solidFill>
              </a:rPr>
              <a:t>/01-netcfg.yaml</a:t>
            </a:r>
          </a:p>
          <a:p>
            <a:pPr marL="0" indent="0">
              <a:buNone/>
            </a:pPr>
            <a:r>
              <a:rPr lang="en-US" altLang="zh-TW" dirty="0" smtClean="0"/>
              <a:t># This file describes the network interfaces available on your system</a:t>
            </a:r>
          </a:p>
          <a:p>
            <a:pPr marL="0" indent="0">
              <a:buNone/>
            </a:pPr>
            <a:r>
              <a:rPr lang="en-US" altLang="zh-TW" dirty="0" smtClean="0"/>
              <a:t># For more information, see </a:t>
            </a:r>
            <a:r>
              <a:rPr lang="en-US" altLang="zh-TW" dirty="0" err="1" smtClean="0"/>
              <a:t>netplan</a:t>
            </a:r>
            <a:r>
              <a:rPr lang="en-US" altLang="zh-TW" dirty="0" smtClean="0"/>
              <a:t>(5).</a:t>
            </a:r>
          </a:p>
          <a:p>
            <a:pPr marL="0" indent="0">
              <a:buNone/>
            </a:pPr>
            <a:r>
              <a:rPr lang="en-US" altLang="zh-TW" dirty="0" smtClean="0"/>
              <a:t>network:</a:t>
            </a:r>
          </a:p>
          <a:p>
            <a:pPr marL="0" indent="0">
              <a:buNone/>
            </a:pPr>
            <a:r>
              <a:rPr lang="en-US" altLang="zh-TW" dirty="0" smtClean="0"/>
              <a:t>      version:  2</a:t>
            </a:r>
          </a:p>
          <a:p>
            <a:pPr marL="0" indent="0">
              <a:buNone/>
            </a:pPr>
            <a:r>
              <a:rPr lang="en-US" altLang="zh-TW" dirty="0" smtClean="0"/>
              <a:t>      renderer:  </a:t>
            </a:r>
            <a:r>
              <a:rPr lang="en-US" altLang="zh-TW" dirty="0" err="1" smtClean="0"/>
              <a:t>networkd</a:t>
            </a:r>
            <a:endParaRPr lang="en-US" altLang="zh-TW" dirty="0" smtClean="0"/>
          </a:p>
          <a:p>
            <a:pPr marL="0" indent="0">
              <a:buNone/>
            </a:pPr>
            <a:r>
              <a:rPr lang="en-US" altLang="zh-TW" dirty="0" smtClean="0"/>
              <a:t>      </a:t>
            </a:r>
            <a:r>
              <a:rPr lang="en-US" altLang="zh-TW" dirty="0" err="1" smtClean="0"/>
              <a:t>ethernets</a:t>
            </a:r>
            <a:r>
              <a:rPr lang="en-US" altLang="zh-TW" dirty="0" smtClean="0"/>
              <a:t>:</a:t>
            </a:r>
          </a:p>
          <a:p>
            <a:pPr marL="0" indent="0">
              <a:buNone/>
            </a:pPr>
            <a:r>
              <a:rPr lang="en-US" altLang="zh-TW" dirty="0" smtClean="0"/>
              <a:t>        enp1s0:</a:t>
            </a:r>
          </a:p>
          <a:p>
            <a:pPr marL="0" indent="0">
              <a:buNone/>
            </a:pPr>
            <a:r>
              <a:rPr lang="en-US" altLang="zh-TW" dirty="0" smtClean="0"/>
              <a:t>            dhcp4:  no</a:t>
            </a:r>
          </a:p>
          <a:p>
            <a:pPr marL="0" indent="0">
              <a:buNone/>
            </a:pPr>
            <a:r>
              <a:rPr lang="en-US" altLang="zh-TW" dirty="0" smtClean="0"/>
              <a:t>            dhcp6:  no</a:t>
            </a:r>
          </a:p>
          <a:p>
            <a:pPr marL="0" indent="0">
              <a:buNone/>
            </a:pPr>
            <a:r>
              <a:rPr lang="en-US" altLang="zh-TW" dirty="0" smtClean="0"/>
              <a:t>            addresses:  [192.168.1.14/24]</a:t>
            </a:r>
          </a:p>
          <a:p>
            <a:pPr marL="0" indent="0">
              <a:buNone/>
            </a:pPr>
            <a:r>
              <a:rPr lang="en-US" altLang="zh-TW" dirty="0" smtClean="0"/>
              <a:t>            </a:t>
            </a:r>
            <a:r>
              <a:rPr lang="en-US" altLang="zh-TW" dirty="0" smtClean="0">
                <a:solidFill>
                  <a:srgbClr val="FF00FF"/>
                </a:solidFill>
              </a:rPr>
              <a:t>gateway4:   192.168.1.1</a:t>
            </a:r>
            <a:endParaRPr lang="zh-TW" altLang="en-US" dirty="0" smtClean="0">
              <a:solidFill>
                <a:srgbClr val="FF00FF"/>
              </a:solidFill>
            </a:endParaRPr>
          </a:p>
          <a:p>
            <a:r>
              <a:rPr lang="en-US" altLang="zh-TW" dirty="0" smtClean="0"/>
              <a:t>bigred@us1804s-4:'s </a:t>
            </a:r>
            <a:r>
              <a:rPr lang="en-US" altLang="zh-TW" dirty="0" err="1" smtClean="0"/>
              <a:t>sudo</a:t>
            </a:r>
            <a:r>
              <a:rPr lang="en-US" altLang="zh-TW" dirty="0" smtClean="0"/>
              <a:t> </a:t>
            </a:r>
            <a:r>
              <a:rPr lang="en-US" altLang="zh-TW" dirty="0" err="1" smtClean="0"/>
              <a:t>netplan</a:t>
            </a:r>
            <a:r>
              <a:rPr lang="en-US" altLang="zh-TW" dirty="0" smtClean="0"/>
              <a:t> try</a:t>
            </a:r>
          </a:p>
          <a:p>
            <a:r>
              <a:rPr lang="en-US" altLang="zh-TW" dirty="0" smtClean="0"/>
              <a:t>Do you want to keep these settings?</a:t>
            </a:r>
          </a:p>
          <a:p>
            <a:r>
              <a:rPr lang="en-US" altLang="zh-TW" dirty="0" smtClean="0"/>
              <a:t>Press ENTER before the timeout to accept the new </a:t>
            </a:r>
            <a:r>
              <a:rPr lang="en-US" altLang="zh-TW" dirty="0" err="1" smtClean="0"/>
              <a:t>canf</a:t>
            </a:r>
            <a:r>
              <a:rPr lang="en-US" altLang="zh-TW" dirty="0" smtClean="0"/>
              <a:t> </a:t>
            </a:r>
            <a:r>
              <a:rPr lang="en-US" altLang="zh-TW" dirty="0" err="1" smtClean="0"/>
              <a:t>igurat</a:t>
            </a:r>
            <a:r>
              <a:rPr lang="en-US" altLang="zh-TW" dirty="0" smtClean="0"/>
              <a:t> ion</a:t>
            </a:r>
          </a:p>
          <a:p>
            <a:r>
              <a:rPr lang="en-US" altLang="zh-TW" dirty="0" smtClean="0"/>
              <a:t>Changes will revert in 118 seconds</a:t>
            </a:r>
          </a:p>
          <a:p>
            <a:r>
              <a:rPr lang="en-US" altLang="zh-TW" dirty="0" smtClean="0"/>
              <a:t>Configuration accepted.</a:t>
            </a:r>
          </a:p>
          <a:p>
            <a:r>
              <a:rPr lang="en-US" altLang="zh-TW" dirty="0" smtClean="0"/>
              <a:t>bigred@us1804s-4: </a:t>
            </a:r>
            <a:r>
              <a:rPr lang="en-US" altLang="zh-TW" dirty="0" err="1" smtClean="0"/>
              <a:t>sudo</a:t>
            </a:r>
            <a:r>
              <a:rPr lang="en-US" altLang="zh-TW" dirty="0" smtClean="0"/>
              <a:t> </a:t>
            </a:r>
            <a:r>
              <a:rPr lang="en-US" altLang="zh-TW" dirty="0" err="1" smtClean="0"/>
              <a:t>netplan</a:t>
            </a:r>
            <a:r>
              <a:rPr lang="en-US" altLang="zh-TW" dirty="0" smtClean="0"/>
              <a:t> apply</a:t>
            </a:r>
          </a:p>
          <a:p>
            <a:endParaRPr lang="en-US" altLang="zh-TW" dirty="0" smtClean="0"/>
          </a:p>
          <a:p>
            <a:r>
              <a:rPr lang="en-US" altLang="zh-TW" dirty="0" smtClean="0"/>
              <a:t>bigred@us1804s-4:~$ ping -c 3 8.8.8.8</a:t>
            </a:r>
          </a:p>
          <a:p>
            <a:r>
              <a:rPr lang="en-US" altLang="zh-TW" dirty="0" smtClean="0"/>
              <a:t>PING 8.8.8.8 (8.8.8.8) 56(84) bytes of data.</a:t>
            </a:r>
          </a:p>
          <a:p>
            <a:r>
              <a:rPr lang="en-US" altLang="zh-TW" dirty="0" smtClean="0"/>
              <a:t>64 bytes from 8.8.8.8:icmp_seq-1 ttl:54 time:4.36 </a:t>
            </a:r>
            <a:r>
              <a:rPr lang="en-US" altLang="zh-TW" dirty="0" err="1" smtClean="0"/>
              <a:t>ms</a:t>
            </a:r>
            <a:endParaRPr lang="en-US" altLang="zh-TW" dirty="0" smtClean="0"/>
          </a:p>
          <a:p>
            <a:r>
              <a:rPr lang="en-US" altLang="zh-TW" dirty="0" smtClean="0"/>
              <a:t>64 bytes from B.8.8.8: icmp_seq-2 </a:t>
            </a:r>
            <a:r>
              <a:rPr lang="en-US" altLang="zh-TW" dirty="0" err="1" smtClean="0"/>
              <a:t>ttl</a:t>
            </a:r>
            <a:r>
              <a:rPr lang="en-US" altLang="zh-TW" dirty="0" smtClean="0"/>
              <a:t>=54 time-2.21 </a:t>
            </a:r>
            <a:r>
              <a:rPr lang="en-US" altLang="zh-TW" dirty="0" err="1" smtClean="0"/>
              <a:t>ms</a:t>
            </a:r>
            <a:endParaRPr lang="en-US" altLang="zh-TW" dirty="0" smtClean="0"/>
          </a:p>
          <a:p>
            <a:r>
              <a:rPr lang="en-US" altLang="zh-TW" dirty="0" smtClean="0"/>
              <a:t>64 </a:t>
            </a:r>
            <a:r>
              <a:rPr lang="en-US" altLang="zh-TW" dirty="0" err="1" smtClean="0"/>
              <a:t>butes</a:t>
            </a:r>
            <a:r>
              <a:rPr lang="en-US" altLang="zh-TW" dirty="0" smtClean="0"/>
              <a:t> from 8.8.8.8: icmp_seq-3 tti-54 time-4.27 m</a:t>
            </a:r>
            <a:r>
              <a:rPr lang="th-TH" altLang="zh-TW" dirty="0" smtClean="0"/>
              <a:t>ร</a:t>
            </a:r>
          </a:p>
          <a:p>
            <a:r>
              <a:rPr lang="th-TH" altLang="zh-TW" dirty="0" smtClean="0"/>
              <a:t>--- 8.8.8.8 </a:t>
            </a:r>
            <a:r>
              <a:rPr lang="en-US" altLang="zh-TW" dirty="0" smtClean="0"/>
              <a:t>ping statistics --.</a:t>
            </a:r>
          </a:p>
          <a:p>
            <a:r>
              <a:rPr lang="en-US" altLang="zh-TW" dirty="0" smtClean="0"/>
              <a:t>3 packets transmitted, 3 received, ox packet loss, time 200SmS</a:t>
            </a:r>
          </a:p>
          <a:p>
            <a:r>
              <a:rPr lang="en-US" altLang="zh-TW" dirty="0" err="1" smtClean="0"/>
              <a:t>rtt</a:t>
            </a:r>
            <a:r>
              <a:rPr lang="en-US" altLang="zh-TW" dirty="0" smtClean="0"/>
              <a:t> min/</a:t>
            </a:r>
            <a:r>
              <a:rPr lang="en-US" altLang="zh-TW" dirty="0" err="1" smtClean="0"/>
              <a:t>avg</a:t>
            </a:r>
            <a:r>
              <a:rPr lang="en-US" altLang="zh-TW" dirty="0" smtClean="0"/>
              <a:t>/max/</a:t>
            </a:r>
            <a:r>
              <a:rPr lang="en-US" altLang="zh-TW" dirty="0" err="1" smtClean="0"/>
              <a:t>mde</a:t>
            </a:r>
            <a:r>
              <a:rPr lang="th-TH" altLang="zh-TW" dirty="0" smtClean="0"/>
              <a:t>ข : 2.215/3.625/4.387/1.000 </a:t>
            </a:r>
            <a:r>
              <a:rPr lang="en-US" altLang="zh-TW" dirty="0" smtClean="0"/>
              <a:t>m</a:t>
            </a:r>
            <a:r>
              <a:rPr lang="th-TH" altLang="zh-TW" dirty="0" smtClean="0"/>
              <a:t>ร</a:t>
            </a:r>
          </a:p>
          <a:p>
            <a:r>
              <a:rPr lang="en-US" altLang="zh-TW" dirty="0" smtClean="0"/>
              <a:t>bigred@us1804s-4:"'$ .</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116</a:t>
            </a:fld>
            <a:endParaRPr lang="zh-TW" altLang="en-US"/>
          </a:p>
        </p:txBody>
      </p:sp>
    </p:spTree>
    <p:extLst>
      <p:ext uri="{BB962C8B-B14F-4D97-AF65-F5344CB8AC3E}">
        <p14:creationId xmlns:p14="http://schemas.microsoft.com/office/powerpoint/2010/main" val="25553405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Google Public DNS</a:t>
            </a:r>
          </a:p>
          <a:p>
            <a:endParaRPr lang="en-US" altLang="zh-TW" dirty="0" smtClean="0"/>
          </a:p>
          <a:p>
            <a:r>
              <a:rPr lang="en-US" altLang="zh-TW" dirty="0" smtClean="0"/>
              <a:t>Google Public DNS</a:t>
            </a:r>
            <a:r>
              <a:rPr lang="zh-TW" altLang="en-US" dirty="0" smtClean="0"/>
              <a:t>，不只提供了</a:t>
            </a:r>
            <a:r>
              <a:rPr lang="en-US" altLang="zh-TW" dirty="0" smtClean="0"/>
              <a:t>IPv4 DNS</a:t>
            </a:r>
            <a:r>
              <a:rPr lang="zh-TW" altLang="en-US" dirty="0" smtClean="0"/>
              <a:t>，也有</a:t>
            </a:r>
            <a:r>
              <a:rPr lang="en-US" altLang="zh-TW" dirty="0" smtClean="0"/>
              <a:t>IPv6 DNS</a:t>
            </a:r>
            <a:r>
              <a:rPr lang="zh-TW" altLang="en-US" dirty="0" smtClean="0"/>
              <a:t>，這邊也可以調整做設定。</a:t>
            </a:r>
          </a:p>
          <a:p>
            <a:endParaRPr lang="zh-TW" altLang="en-US" dirty="0" smtClean="0"/>
          </a:p>
          <a:p>
            <a:r>
              <a:rPr lang="zh-TW" altLang="en-US" dirty="0" smtClean="0"/>
              <a:t>●</a:t>
            </a:r>
            <a:r>
              <a:rPr lang="en-US" altLang="zh-TW" dirty="0" smtClean="0"/>
              <a:t>Google Public DNS IPv6</a:t>
            </a:r>
            <a:r>
              <a:rPr lang="zh-TW" altLang="en-US" dirty="0" smtClean="0"/>
              <a:t>設定</a:t>
            </a:r>
            <a:r>
              <a:rPr lang="en-US" altLang="zh-TW" dirty="0" smtClean="0"/>
              <a:t>(1)</a:t>
            </a:r>
            <a:r>
              <a:rPr lang="zh-TW" altLang="en-US" dirty="0" smtClean="0"/>
              <a:t>：</a:t>
            </a:r>
            <a:r>
              <a:rPr lang="en-US" altLang="zh-TW" dirty="0" smtClean="0"/>
              <a:t>2001:4860:4860::8888</a:t>
            </a:r>
          </a:p>
          <a:p>
            <a:r>
              <a:rPr lang="en-US" altLang="zh-TW" dirty="0" smtClean="0"/>
              <a:t>●Google Public DNS IPv6</a:t>
            </a:r>
            <a:r>
              <a:rPr lang="zh-TW" altLang="en-US" dirty="0" smtClean="0"/>
              <a:t>設定</a:t>
            </a:r>
            <a:r>
              <a:rPr lang="en-US" altLang="zh-TW" dirty="0" smtClean="0"/>
              <a:t>(2)</a:t>
            </a:r>
            <a:r>
              <a:rPr lang="zh-TW" altLang="en-US" dirty="0" smtClean="0"/>
              <a:t>：</a:t>
            </a:r>
            <a:r>
              <a:rPr lang="en-US" altLang="zh-TW" dirty="0" smtClean="0"/>
              <a:t>2001:4860:4860::8844</a:t>
            </a:r>
          </a:p>
          <a:p>
            <a:endParaRPr lang="en-US" altLang="zh-TW" dirty="0" smtClean="0"/>
          </a:p>
          <a:p>
            <a:r>
              <a:rPr lang="zh-TW" altLang="en-US" dirty="0" smtClean="0"/>
              <a:t>用戶端的</a:t>
            </a:r>
            <a:r>
              <a:rPr lang="en-US" altLang="zh-TW" dirty="0" smtClean="0"/>
              <a:t>DNS</a:t>
            </a:r>
            <a:r>
              <a:rPr lang="zh-TW" altLang="en-US" dirty="0" smtClean="0"/>
              <a:t>，預設是網際網路服務商（</a:t>
            </a:r>
            <a:r>
              <a:rPr lang="en-US" altLang="zh-TW" dirty="0" smtClean="0"/>
              <a:t>ISP</a:t>
            </a:r>
            <a:r>
              <a:rPr lang="zh-TW" altLang="en-US" dirty="0" smtClean="0"/>
              <a:t>）所提供的，用戶端預設為自動設定。若你使用的是台灣中華電信</a:t>
            </a:r>
            <a:r>
              <a:rPr lang="en-US" altLang="zh-TW" dirty="0" err="1" smtClean="0"/>
              <a:t>HiNet</a:t>
            </a:r>
            <a:r>
              <a:rPr lang="zh-TW" altLang="en-US" dirty="0" smtClean="0"/>
              <a:t>上網的話，目前有兩組</a:t>
            </a:r>
            <a:r>
              <a:rPr lang="en-US" altLang="zh-TW" dirty="0" smtClean="0"/>
              <a:t>DNS</a:t>
            </a:r>
            <a:r>
              <a:rPr lang="zh-TW" altLang="en-US" dirty="0" smtClean="0"/>
              <a:t>，</a:t>
            </a:r>
            <a:r>
              <a:rPr lang="en-US" altLang="zh-TW" dirty="0" err="1" smtClean="0"/>
              <a:t>HiNet</a:t>
            </a:r>
            <a:r>
              <a:rPr lang="en-US" altLang="zh-TW" dirty="0" smtClean="0"/>
              <a:t> DNS</a:t>
            </a:r>
            <a:r>
              <a:rPr lang="zh-TW" altLang="en-US" dirty="0" smtClean="0"/>
              <a:t>：</a:t>
            </a:r>
            <a:r>
              <a:rPr lang="en-US" altLang="zh-TW" dirty="0" smtClean="0"/>
              <a:t>168.95.192.1</a:t>
            </a:r>
            <a:r>
              <a:rPr lang="zh-TW" altLang="en-US" dirty="0" smtClean="0"/>
              <a:t>與</a:t>
            </a:r>
            <a:r>
              <a:rPr lang="en-US" altLang="zh-TW" dirty="0" smtClean="0"/>
              <a:t>168.95.1.1</a:t>
            </a:r>
            <a:r>
              <a:rPr lang="zh-TW" altLang="en-US" dirty="0" smtClean="0"/>
              <a:t>，中華電信的</a:t>
            </a:r>
            <a:r>
              <a:rPr lang="en-US" altLang="zh-TW" dirty="0" smtClean="0"/>
              <a:t>DNS</a:t>
            </a:r>
            <a:r>
              <a:rPr lang="zh-TW" altLang="en-US" dirty="0" smtClean="0"/>
              <a:t>已經夠用。你也可以換成</a:t>
            </a:r>
            <a:r>
              <a:rPr lang="en-US" altLang="zh-TW" dirty="0" smtClean="0"/>
              <a:t>Google Public DNS</a:t>
            </a:r>
            <a:r>
              <a:rPr lang="zh-TW" altLang="en-US" dirty="0" smtClean="0"/>
              <a:t>，或許就能讓上網跑更快。</a:t>
            </a:r>
          </a:p>
          <a:p>
            <a:endParaRPr lang="zh-TW" altLang="en-US" dirty="0" smtClean="0"/>
          </a:p>
          <a:p>
            <a:r>
              <a:rPr lang="zh-TW" altLang="en-US" dirty="0" smtClean="0"/>
              <a:t>●</a:t>
            </a:r>
            <a:r>
              <a:rPr lang="en-US" altLang="zh-TW" dirty="0" smtClean="0"/>
              <a:t>Google Public DNS IPv4</a:t>
            </a:r>
            <a:r>
              <a:rPr lang="zh-TW" altLang="en-US" dirty="0" smtClean="0"/>
              <a:t>設定</a:t>
            </a:r>
            <a:r>
              <a:rPr lang="en-US" altLang="zh-TW" dirty="0" smtClean="0"/>
              <a:t>(1)</a:t>
            </a:r>
            <a:r>
              <a:rPr lang="zh-TW" altLang="en-US" dirty="0" smtClean="0"/>
              <a:t>：</a:t>
            </a:r>
            <a:r>
              <a:rPr lang="en-US" altLang="zh-TW" dirty="0" smtClean="0"/>
              <a:t>8.8.8.8</a:t>
            </a:r>
          </a:p>
          <a:p>
            <a:r>
              <a:rPr lang="en-US" altLang="zh-TW" dirty="0" smtClean="0"/>
              <a:t>●Google Public DNS IPv4</a:t>
            </a:r>
            <a:r>
              <a:rPr lang="zh-TW" altLang="en-US" dirty="0" smtClean="0"/>
              <a:t>設定</a:t>
            </a:r>
            <a:r>
              <a:rPr lang="en-US" altLang="zh-TW" dirty="0" smtClean="0"/>
              <a:t>(2)</a:t>
            </a:r>
            <a:r>
              <a:rPr lang="zh-TW" altLang="en-US" dirty="0" smtClean="0"/>
              <a:t>：</a:t>
            </a:r>
            <a:r>
              <a:rPr lang="en-US" altLang="zh-TW" dirty="0" smtClean="0"/>
              <a:t>8.8.4.4</a:t>
            </a:r>
          </a:p>
          <a:p>
            <a:endParaRPr lang="en-US" altLang="zh-TW" dirty="0" smtClean="0"/>
          </a:p>
          <a:p>
            <a:r>
              <a:rPr lang="zh-TW" altLang="en-US" dirty="0" smtClean="0"/>
              <a:t>用戶端的話，</a:t>
            </a:r>
            <a:r>
              <a:rPr lang="en-US" altLang="zh-TW" dirty="0" smtClean="0"/>
              <a:t>Google Public DNS</a:t>
            </a:r>
            <a:r>
              <a:rPr lang="zh-TW" altLang="en-US" dirty="0" smtClean="0"/>
              <a:t>上網跑更快，</a:t>
            </a:r>
            <a:r>
              <a:rPr lang="en-US" altLang="zh-TW" dirty="0" smtClean="0"/>
              <a:t>IPv6 DNS</a:t>
            </a:r>
            <a:r>
              <a:rPr lang="zh-TW" altLang="en-US" dirty="0" smtClean="0"/>
              <a:t>更改成：</a:t>
            </a:r>
            <a:r>
              <a:rPr lang="en-US" altLang="zh-TW" dirty="0" smtClean="0"/>
              <a:t>2001:4860:4860::8888</a:t>
            </a:r>
            <a:r>
              <a:rPr lang="zh-TW" altLang="en-US" dirty="0" smtClean="0"/>
              <a:t>與</a:t>
            </a:r>
            <a:r>
              <a:rPr lang="en-US" altLang="zh-TW" dirty="0" smtClean="0"/>
              <a:t>2001:4860:4860::8844</a:t>
            </a:r>
          </a:p>
          <a:p>
            <a:r>
              <a:rPr lang="zh-TW" altLang="en-US" dirty="0" smtClean="0"/>
              <a:t>用戶端的話，</a:t>
            </a:r>
            <a:r>
              <a:rPr lang="en-US" altLang="zh-TW" dirty="0" smtClean="0"/>
              <a:t>Google Public DNS</a:t>
            </a:r>
            <a:r>
              <a:rPr lang="zh-TW" altLang="en-US" dirty="0" smtClean="0"/>
              <a:t>上網跑更快，</a:t>
            </a:r>
            <a:r>
              <a:rPr lang="en-US" altLang="zh-TW" dirty="0" smtClean="0"/>
              <a:t>IPv4 DNS</a:t>
            </a:r>
            <a:r>
              <a:rPr lang="zh-TW" altLang="en-US" dirty="0" smtClean="0"/>
              <a:t>更改成：</a:t>
            </a:r>
            <a:r>
              <a:rPr lang="en-US" altLang="zh-TW" dirty="0" smtClean="0"/>
              <a:t>8.8.8.8</a:t>
            </a:r>
            <a:r>
              <a:rPr lang="zh-TW" altLang="en-US" dirty="0" smtClean="0"/>
              <a:t>與</a:t>
            </a:r>
            <a:r>
              <a:rPr lang="en-US" altLang="zh-TW" dirty="0" smtClean="0"/>
              <a:t>8.8.4.4</a:t>
            </a:r>
          </a:p>
          <a:p>
            <a:endParaRPr lang="en-US" altLang="zh-TW" dirty="0" smtClean="0"/>
          </a:p>
          <a:p>
            <a:r>
              <a:rPr lang="zh-TW" altLang="en-US" dirty="0" smtClean="0"/>
              <a:t>用戶端的</a:t>
            </a:r>
            <a:r>
              <a:rPr lang="en-US" altLang="zh-TW" dirty="0" smtClean="0"/>
              <a:t>DNS</a:t>
            </a:r>
            <a:r>
              <a:rPr lang="zh-TW" altLang="en-US" dirty="0" smtClean="0"/>
              <a:t>，預設是網際網路服務商（</a:t>
            </a:r>
            <a:r>
              <a:rPr lang="en-US" altLang="zh-TW" dirty="0" smtClean="0"/>
              <a:t>ISP</a:t>
            </a:r>
            <a:r>
              <a:rPr lang="zh-TW" altLang="en-US" dirty="0" smtClean="0"/>
              <a:t>）所提供的，用戶端預設為自動設定。若你使用的是台灣中華電信</a:t>
            </a:r>
            <a:r>
              <a:rPr lang="en-US" altLang="zh-TW" dirty="0" err="1" smtClean="0"/>
              <a:t>HiNet</a:t>
            </a:r>
            <a:r>
              <a:rPr lang="zh-TW" altLang="en-US" dirty="0" smtClean="0"/>
              <a:t>上網的話，目前有兩組</a:t>
            </a:r>
            <a:r>
              <a:rPr lang="en-US" altLang="zh-TW" dirty="0" smtClean="0"/>
              <a:t>DNS</a:t>
            </a:r>
            <a:r>
              <a:rPr lang="zh-TW" altLang="en-US" dirty="0" smtClean="0"/>
              <a:t>，</a:t>
            </a:r>
            <a:r>
              <a:rPr lang="en-US" altLang="zh-TW" dirty="0" err="1" smtClean="0"/>
              <a:t>HiNet</a:t>
            </a:r>
            <a:r>
              <a:rPr lang="en-US" altLang="zh-TW" dirty="0" smtClean="0"/>
              <a:t> DNS</a:t>
            </a:r>
            <a:r>
              <a:rPr lang="zh-TW" altLang="en-US" dirty="0" smtClean="0"/>
              <a:t>：</a:t>
            </a:r>
            <a:r>
              <a:rPr lang="en-US" altLang="zh-TW" dirty="0" smtClean="0"/>
              <a:t>168.95.192.1</a:t>
            </a:r>
            <a:r>
              <a:rPr lang="zh-TW" altLang="en-US" dirty="0" smtClean="0"/>
              <a:t>與</a:t>
            </a:r>
            <a:r>
              <a:rPr lang="en-US" altLang="zh-TW" dirty="0" smtClean="0"/>
              <a:t>168.95.1.1</a:t>
            </a:r>
            <a:r>
              <a:rPr lang="zh-TW" altLang="en-US" dirty="0" smtClean="0"/>
              <a:t>，中華電信的</a:t>
            </a:r>
            <a:r>
              <a:rPr lang="en-US" altLang="zh-TW" dirty="0" smtClean="0"/>
              <a:t>DNS</a:t>
            </a:r>
            <a:r>
              <a:rPr lang="zh-TW" altLang="en-US" dirty="0" smtClean="0"/>
              <a:t>已經夠用。你也可以換成</a:t>
            </a:r>
            <a:r>
              <a:rPr lang="en-US" altLang="zh-TW" dirty="0" smtClean="0"/>
              <a:t>Google Public DNS</a:t>
            </a:r>
            <a:r>
              <a:rPr lang="zh-TW" altLang="en-US" dirty="0" smtClean="0"/>
              <a:t>，或許就能讓上網跑更快。</a:t>
            </a:r>
          </a:p>
          <a:p>
            <a:endParaRPr lang="zh-TW" altLang="en-US" dirty="0" smtClean="0"/>
          </a:p>
          <a:p>
            <a:r>
              <a:rPr lang="zh-TW" altLang="en-US" dirty="0" smtClean="0"/>
              <a:t>●</a:t>
            </a:r>
            <a:r>
              <a:rPr lang="en-US" altLang="zh-TW" dirty="0" smtClean="0"/>
              <a:t>Google Public DNS IPv4</a:t>
            </a:r>
            <a:r>
              <a:rPr lang="zh-TW" altLang="en-US" dirty="0" smtClean="0"/>
              <a:t>設定</a:t>
            </a:r>
            <a:r>
              <a:rPr lang="en-US" altLang="zh-TW" dirty="0" smtClean="0"/>
              <a:t>(1)</a:t>
            </a:r>
            <a:r>
              <a:rPr lang="zh-TW" altLang="en-US" dirty="0" smtClean="0"/>
              <a:t>：</a:t>
            </a:r>
            <a:r>
              <a:rPr lang="en-US" altLang="zh-TW" dirty="0" smtClean="0"/>
              <a:t>8.8.8.8</a:t>
            </a:r>
          </a:p>
          <a:p>
            <a:r>
              <a:rPr lang="en-US" altLang="zh-TW" dirty="0" smtClean="0"/>
              <a:t>●Google Public DNS IPv4</a:t>
            </a:r>
            <a:r>
              <a:rPr lang="zh-TW" altLang="en-US" dirty="0" smtClean="0"/>
              <a:t>設定</a:t>
            </a:r>
            <a:r>
              <a:rPr lang="en-US" altLang="zh-TW" dirty="0" smtClean="0"/>
              <a:t>(2)</a:t>
            </a:r>
            <a:r>
              <a:rPr lang="zh-TW" altLang="en-US" dirty="0" smtClean="0"/>
              <a:t>：</a:t>
            </a:r>
            <a:r>
              <a:rPr lang="en-US" altLang="zh-TW" dirty="0" smtClean="0"/>
              <a:t>8.8.4.4</a:t>
            </a:r>
          </a:p>
          <a:p>
            <a:endParaRPr lang="en-US" altLang="zh-TW" dirty="0" smtClean="0"/>
          </a:p>
          <a:p>
            <a:r>
              <a:rPr lang="en-US" altLang="zh-TW" dirty="0" smtClean="0"/>
              <a:t>DNS</a:t>
            </a:r>
            <a:r>
              <a:rPr lang="zh-TW" altLang="en-US" dirty="0" smtClean="0"/>
              <a:t>，其實就是</a:t>
            </a:r>
            <a:r>
              <a:rPr lang="en-US" altLang="zh-TW" dirty="0" smtClean="0"/>
              <a:t>Domain Name Server</a:t>
            </a:r>
            <a:r>
              <a:rPr lang="zh-TW" altLang="en-US" dirty="0" smtClean="0"/>
              <a:t>的縮寫。在網際網路的世界裡，真實的位址，其實就是只有</a:t>
            </a:r>
            <a:r>
              <a:rPr lang="en-US" altLang="zh-TW" dirty="0" smtClean="0"/>
              <a:t>IPv4</a:t>
            </a:r>
            <a:r>
              <a:rPr lang="zh-TW" altLang="en-US" dirty="0" smtClean="0"/>
              <a:t>與</a:t>
            </a:r>
            <a:r>
              <a:rPr lang="en-US" altLang="zh-TW" dirty="0" smtClean="0"/>
              <a:t>IPv6</a:t>
            </a:r>
            <a:r>
              <a:rPr lang="zh-TW" altLang="en-US" dirty="0" smtClean="0"/>
              <a:t>兩種位址，</a:t>
            </a:r>
            <a:r>
              <a:rPr lang="en-US" altLang="zh-TW" dirty="0" smtClean="0"/>
              <a:t>IPv4</a:t>
            </a:r>
            <a:r>
              <a:rPr lang="zh-TW" altLang="en-US" dirty="0" smtClean="0"/>
              <a:t>是四串數字，</a:t>
            </a:r>
            <a:r>
              <a:rPr lang="en-US" altLang="zh-TW" dirty="0" smtClean="0"/>
              <a:t>IPv6</a:t>
            </a:r>
            <a:r>
              <a:rPr lang="zh-TW" altLang="en-US" dirty="0" smtClean="0"/>
              <a:t>是更長串的數字，這種真實網路位置不容易也不方便記住。</a:t>
            </a:r>
          </a:p>
          <a:p>
            <a:r>
              <a:rPr lang="zh-TW" altLang="en-US" dirty="0" smtClean="0"/>
              <a:t>如果網站是架設放在雲端伺服器的話，比方是使用網站代管（</a:t>
            </a:r>
            <a:r>
              <a:rPr lang="en-US" altLang="zh-TW" dirty="0" smtClean="0"/>
              <a:t>Web Hosting</a:t>
            </a:r>
            <a:r>
              <a:rPr lang="zh-TW" altLang="en-US" dirty="0" smtClean="0"/>
              <a:t>），使用虛擬主機（</a:t>
            </a:r>
            <a:r>
              <a:rPr lang="en-US" altLang="zh-TW" dirty="0" smtClean="0"/>
              <a:t>Virtual Server</a:t>
            </a:r>
            <a:r>
              <a:rPr lang="zh-TW" altLang="en-US" dirty="0" smtClean="0"/>
              <a:t>）、虛擬專屬主機（</a:t>
            </a:r>
            <a:r>
              <a:rPr lang="en-US" altLang="zh-TW" dirty="0" smtClean="0"/>
              <a:t>Virtual Private Server</a:t>
            </a:r>
            <a:r>
              <a:rPr lang="zh-TW" altLang="en-US" dirty="0" smtClean="0"/>
              <a:t>，</a:t>
            </a:r>
            <a:r>
              <a:rPr lang="en-US" altLang="zh-TW" dirty="0" smtClean="0"/>
              <a:t>VPS</a:t>
            </a:r>
            <a:r>
              <a:rPr lang="zh-TW" altLang="en-US" dirty="0" smtClean="0"/>
              <a:t>）或主機代管（</a:t>
            </a:r>
            <a:r>
              <a:rPr lang="en-US" altLang="zh-TW" dirty="0" smtClean="0"/>
              <a:t>Co-Location</a:t>
            </a:r>
            <a:r>
              <a:rPr lang="zh-TW" altLang="en-US" dirty="0" smtClean="0"/>
              <a:t>），更換伺服器，更換同一家網站代管業者的機房，或者更換網站代管業者，這時候也會更換</a:t>
            </a:r>
            <a:r>
              <a:rPr lang="en-US" altLang="zh-TW" dirty="0" smtClean="0"/>
              <a:t>DNS</a:t>
            </a:r>
            <a:r>
              <a:rPr lang="zh-TW" altLang="en-US" dirty="0" smtClean="0"/>
              <a:t>。</a:t>
            </a:r>
          </a:p>
          <a:p>
            <a:endParaRPr lang="zh-TW" altLang="en-US" dirty="0" smtClean="0"/>
          </a:p>
          <a:p>
            <a:r>
              <a:rPr lang="zh-TW" altLang="en-US" dirty="0" smtClean="0"/>
              <a:t>不過，更換了</a:t>
            </a:r>
            <a:r>
              <a:rPr lang="en-US" altLang="zh-TW" dirty="0" smtClean="0"/>
              <a:t>DNS</a:t>
            </a:r>
            <a:r>
              <a:rPr lang="zh-TW" altLang="en-US" dirty="0" smtClean="0"/>
              <a:t>之後，要等到全世界數以萬計的</a:t>
            </a:r>
            <a:r>
              <a:rPr lang="en-US" altLang="zh-TW" dirty="0" smtClean="0"/>
              <a:t>DNS</a:t>
            </a:r>
            <a:r>
              <a:rPr lang="zh-TW" altLang="en-US" dirty="0" smtClean="0"/>
              <a:t>，同步完成知道網站真實的網址，</a:t>
            </a:r>
            <a:r>
              <a:rPr lang="en-US" altLang="zh-TW" dirty="0" smtClean="0"/>
              <a:t>DNS</a:t>
            </a:r>
            <a:r>
              <a:rPr lang="zh-TW" altLang="en-US" dirty="0" smtClean="0"/>
              <a:t>的修改大約需要</a:t>
            </a:r>
            <a:r>
              <a:rPr lang="en-US" altLang="zh-TW" dirty="0" smtClean="0"/>
              <a:t>12</a:t>
            </a:r>
            <a:r>
              <a:rPr lang="zh-TW" altLang="en-US" dirty="0" smtClean="0"/>
              <a:t>～</a:t>
            </a:r>
            <a:r>
              <a:rPr lang="en-US" altLang="zh-TW" dirty="0" smtClean="0"/>
              <a:t>48</a:t>
            </a:r>
            <a:r>
              <a:rPr lang="zh-TW" altLang="en-US" dirty="0" smtClean="0"/>
              <a:t>小時才有辦法生效，</a:t>
            </a:r>
            <a:r>
              <a:rPr lang="en-US" altLang="zh-TW" dirty="0" smtClean="0"/>
              <a:t>DNS TTL</a:t>
            </a:r>
            <a:r>
              <a:rPr lang="zh-TW" altLang="en-US" dirty="0" smtClean="0"/>
              <a:t>一般是設定</a:t>
            </a:r>
            <a:r>
              <a:rPr lang="en-US" altLang="zh-TW" dirty="0" smtClean="0"/>
              <a:t>24</a:t>
            </a:r>
            <a:r>
              <a:rPr lang="zh-TW" altLang="en-US" dirty="0" smtClean="0"/>
              <a:t>小時，最久的話會需要</a:t>
            </a:r>
            <a:r>
              <a:rPr lang="en-US" altLang="zh-TW" dirty="0" smtClean="0"/>
              <a:t>48</a:t>
            </a:r>
            <a:r>
              <a:rPr lang="zh-TW" altLang="en-US" dirty="0" smtClean="0"/>
              <a:t>小時，等於網站搬家的話，常常會有個半天到一天的空窗期，如果算工作天的話，網站搬家等於會有一天到兩天無法正常使用，最常的話會延遲到兩天時間。</a:t>
            </a:r>
            <a:endParaRPr lang="en-US" altLang="zh-TW" dirty="0" smtClean="0"/>
          </a:p>
          <a:p>
            <a:r>
              <a:rPr lang="en-US" altLang="zh-TW" dirty="0" smtClean="0"/>
              <a:t>====</a:t>
            </a:r>
          </a:p>
          <a:p>
            <a:endParaRPr lang="en-US" altLang="zh-TW" dirty="0" smtClean="0"/>
          </a:p>
          <a:p>
            <a:r>
              <a:rPr lang="zh-TW" altLang="en-US" dirty="0" smtClean="0"/>
              <a:t>常用網路設定方式可歸納成三種，分別是「</a:t>
            </a:r>
            <a:r>
              <a:rPr lang="en-US" altLang="zh-TW" dirty="0" smtClean="0"/>
              <a:t>DHCP</a:t>
            </a:r>
            <a:r>
              <a:rPr lang="zh-TW" altLang="en-US" dirty="0" smtClean="0"/>
              <a:t>動態取得」、「固定</a:t>
            </a:r>
            <a:r>
              <a:rPr lang="en-US" altLang="zh-TW" dirty="0" smtClean="0"/>
              <a:t>IP</a:t>
            </a:r>
            <a:r>
              <a:rPr lang="zh-TW" altLang="en-US" dirty="0" smtClean="0"/>
              <a:t>設定」以及「</a:t>
            </a:r>
            <a:r>
              <a:rPr lang="en-US" altLang="zh-TW" dirty="0" err="1" smtClean="0"/>
              <a:t>PPPoE</a:t>
            </a:r>
            <a:r>
              <a:rPr lang="zh-TW" altLang="en-US" dirty="0" smtClean="0"/>
              <a:t>」</a:t>
            </a:r>
          </a:p>
          <a:p>
            <a:r>
              <a:rPr lang="en-US" altLang="zh-TW" dirty="0" smtClean="0"/>
              <a:t>https://www.netadmin.com.tw/netadmin/zh-tw/technology/37A084FD474E441DAF303999587B5D56</a:t>
            </a:r>
          </a:p>
          <a:p>
            <a:r>
              <a:rPr lang="en-US" altLang="zh-TW" dirty="0" smtClean="0"/>
              <a:t>DHCP</a:t>
            </a:r>
            <a:r>
              <a:rPr lang="zh-TW" altLang="en-US" dirty="0" smtClean="0"/>
              <a:t>動態取得</a:t>
            </a:r>
          </a:p>
          <a:p>
            <a:endParaRPr lang="zh-TW" altLang="en-US" dirty="0" smtClean="0"/>
          </a:p>
          <a:p>
            <a:r>
              <a:rPr lang="zh-TW" altLang="en-US" dirty="0" smtClean="0"/>
              <a:t>使用</a:t>
            </a:r>
            <a:r>
              <a:rPr lang="en-US" altLang="zh-TW" dirty="0" smtClean="0"/>
              <a:t>DHCP</a:t>
            </a:r>
            <a:r>
              <a:rPr lang="zh-TW" altLang="en-US" dirty="0" smtClean="0"/>
              <a:t>動態取得網路設定有著簡單方便的優勢，在</a:t>
            </a:r>
            <a:r>
              <a:rPr lang="en-US" altLang="zh-TW" dirty="0" smtClean="0"/>
              <a:t>Linux</a:t>
            </a:r>
            <a:r>
              <a:rPr lang="zh-TW" altLang="en-US" dirty="0" smtClean="0"/>
              <a:t>上通常使用</a:t>
            </a:r>
            <a:r>
              <a:rPr lang="en-US" altLang="zh-TW" dirty="0" err="1" smtClean="0"/>
              <a:t>dhclient</a:t>
            </a:r>
            <a:r>
              <a:rPr lang="zh-TW" altLang="en-US" dirty="0" smtClean="0"/>
              <a:t>來當作</a:t>
            </a:r>
            <a:r>
              <a:rPr lang="en-US" altLang="zh-TW" dirty="0" smtClean="0"/>
              <a:t>DHCP</a:t>
            </a:r>
            <a:r>
              <a:rPr lang="zh-TW" altLang="en-US" dirty="0" smtClean="0"/>
              <a:t>客戶端程式，從名稱</a:t>
            </a:r>
            <a:r>
              <a:rPr lang="en-US" altLang="zh-TW" dirty="0" err="1" smtClean="0"/>
              <a:t>dhclient</a:t>
            </a:r>
            <a:r>
              <a:rPr lang="zh-TW" altLang="en-US" dirty="0" smtClean="0"/>
              <a:t>上就可以看得出來它是使用於</a:t>
            </a:r>
            <a:r>
              <a:rPr lang="en-US" altLang="zh-TW" dirty="0" smtClean="0"/>
              <a:t>DHCP Client</a:t>
            </a:r>
            <a:r>
              <a:rPr lang="zh-TW" altLang="en-US" dirty="0" smtClean="0"/>
              <a:t>端的程式，可以利用「</a:t>
            </a:r>
            <a:r>
              <a:rPr lang="en-US" altLang="zh-TW" dirty="0" err="1" smtClean="0"/>
              <a:t>ps</a:t>
            </a:r>
            <a:r>
              <a:rPr lang="en-US" altLang="zh-TW" dirty="0" smtClean="0"/>
              <a:t> ax | </a:t>
            </a:r>
            <a:r>
              <a:rPr lang="en-US" altLang="zh-TW" dirty="0" err="1" smtClean="0"/>
              <a:t>grep</a:t>
            </a:r>
            <a:r>
              <a:rPr lang="en-US" altLang="zh-TW" dirty="0" smtClean="0"/>
              <a:t> </a:t>
            </a:r>
            <a:r>
              <a:rPr lang="en-US" altLang="zh-TW" dirty="0" err="1" smtClean="0"/>
              <a:t>dhc</a:t>
            </a:r>
            <a:r>
              <a:rPr lang="zh-TW" altLang="en-US" dirty="0" smtClean="0"/>
              <a:t>」一類的指令，來觀察目前是否正在執行</a:t>
            </a:r>
            <a:r>
              <a:rPr lang="en-US" altLang="zh-TW" dirty="0" err="1" smtClean="0"/>
              <a:t>dhclient</a:t>
            </a:r>
            <a:r>
              <a:rPr lang="zh-TW" altLang="en-US" dirty="0" smtClean="0"/>
              <a:t>程式。</a:t>
            </a:r>
          </a:p>
          <a:p>
            <a:endParaRPr lang="zh-TW" altLang="en-US" dirty="0" smtClean="0"/>
          </a:p>
          <a:p>
            <a:endParaRPr lang="zh-TW" altLang="en-US" dirty="0" smtClean="0"/>
          </a:p>
          <a:p>
            <a:r>
              <a:rPr lang="zh-TW" altLang="en-US" dirty="0" smtClean="0"/>
              <a:t>在</a:t>
            </a:r>
            <a:r>
              <a:rPr lang="en-US" altLang="zh-TW" dirty="0" smtClean="0"/>
              <a:t>Red Hat Enterprise Linux</a:t>
            </a:r>
            <a:r>
              <a:rPr lang="zh-TW" altLang="en-US" dirty="0" smtClean="0"/>
              <a:t>設定網路的配套措施中，使用「</a:t>
            </a:r>
            <a:r>
              <a:rPr lang="en-US" altLang="zh-TW" dirty="0" smtClean="0"/>
              <a:t>setup</a:t>
            </a:r>
            <a:r>
              <a:rPr lang="zh-TW" altLang="en-US" dirty="0" smtClean="0"/>
              <a:t>」指令來使用</a:t>
            </a:r>
            <a:r>
              <a:rPr lang="en-US" altLang="zh-TW" dirty="0" smtClean="0"/>
              <a:t>DHCP</a:t>
            </a:r>
            <a:r>
              <a:rPr lang="zh-TW" altLang="en-US" dirty="0" smtClean="0"/>
              <a:t>動態取得網路設定相當簡便。在依序按下</a:t>
            </a:r>
            <a:r>
              <a:rPr lang="en-US" altLang="zh-TW" dirty="0" smtClean="0"/>
              <a:t>〔setup〕→〔Network configuration〕</a:t>
            </a:r>
            <a:r>
              <a:rPr lang="zh-TW" altLang="en-US" dirty="0" smtClean="0"/>
              <a:t>（網路設定）並勾選網路介面「</a:t>
            </a:r>
            <a:r>
              <a:rPr lang="en-US" altLang="zh-TW" dirty="0" smtClean="0"/>
              <a:t>Use DHCP</a:t>
            </a:r>
            <a:r>
              <a:rPr lang="zh-TW" altLang="en-US" dirty="0" smtClean="0"/>
              <a:t>」後，回到指令介面重新啟動網路即可。此時，透過網路重新啟動的「</a:t>
            </a:r>
            <a:r>
              <a:rPr lang="en-US" altLang="zh-TW" dirty="0" smtClean="0"/>
              <a:t>/</a:t>
            </a:r>
            <a:r>
              <a:rPr lang="en-US" altLang="zh-TW" dirty="0" err="1" smtClean="0"/>
              <a:t>etc</a:t>
            </a:r>
            <a:r>
              <a:rPr lang="en-US" altLang="zh-TW" dirty="0" smtClean="0"/>
              <a:t>/</a:t>
            </a:r>
            <a:r>
              <a:rPr lang="en-US" altLang="zh-TW" dirty="0" err="1" smtClean="0"/>
              <a:t>init.d</a:t>
            </a:r>
            <a:r>
              <a:rPr lang="en-US" altLang="zh-TW" dirty="0" smtClean="0"/>
              <a:t>/network restart</a:t>
            </a:r>
            <a:r>
              <a:rPr lang="zh-TW" altLang="en-US" dirty="0" smtClean="0"/>
              <a:t>」</a:t>
            </a:r>
            <a:r>
              <a:rPr lang="en-US" altLang="zh-TW" dirty="0" smtClean="0"/>
              <a:t>script</a:t>
            </a:r>
            <a:r>
              <a:rPr lang="zh-TW" altLang="en-US" dirty="0" smtClean="0"/>
              <a:t>呼叫</a:t>
            </a:r>
            <a:r>
              <a:rPr lang="en-US" altLang="zh-TW" dirty="0" err="1" smtClean="0"/>
              <a:t>dhclient</a:t>
            </a:r>
            <a:r>
              <a:rPr lang="zh-TW" altLang="en-US" dirty="0" smtClean="0"/>
              <a:t>程式，而動態取得網路設定。</a:t>
            </a:r>
          </a:p>
          <a:p>
            <a:endParaRPr lang="zh-TW" altLang="en-US" dirty="0" smtClean="0"/>
          </a:p>
          <a:p>
            <a:r>
              <a:rPr lang="zh-TW" altLang="en-US" dirty="0" smtClean="0"/>
              <a:t>上述設定主要是異動「</a:t>
            </a:r>
            <a:r>
              <a:rPr lang="en-US" altLang="zh-TW" dirty="0" smtClean="0"/>
              <a:t>/</a:t>
            </a:r>
            <a:r>
              <a:rPr lang="en-US" altLang="zh-TW" dirty="0" err="1" smtClean="0"/>
              <a:t>etc</a:t>
            </a:r>
            <a:r>
              <a:rPr lang="en-US" altLang="zh-TW" dirty="0" smtClean="0"/>
              <a:t>/</a:t>
            </a:r>
            <a:r>
              <a:rPr lang="en-US" altLang="zh-TW" dirty="0" err="1" smtClean="0"/>
              <a:t>sysconfig</a:t>
            </a:r>
            <a:r>
              <a:rPr lang="en-US" altLang="zh-TW" dirty="0" smtClean="0"/>
              <a:t>/network-scripts/ifcfg-eth0</a:t>
            </a:r>
            <a:r>
              <a:rPr lang="zh-TW" altLang="en-US" dirty="0" smtClean="0"/>
              <a:t>」檔案內容中「</a:t>
            </a:r>
            <a:r>
              <a:rPr lang="en-US" altLang="zh-TW" dirty="0" smtClean="0"/>
              <a:t>BOOTPROTO=</a:t>
            </a:r>
            <a:r>
              <a:rPr lang="en-US" altLang="zh-TW" dirty="0" err="1" smtClean="0"/>
              <a:t>dhcp</a:t>
            </a:r>
            <a:r>
              <a:rPr lang="zh-TW" altLang="en-US" dirty="0" smtClean="0"/>
              <a:t>」這一行。</a:t>
            </a:r>
          </a:p>
          <a:p>
            <a:endParaRPr lang="zh-TW" altLang="en-US" dirty="0" smtClean="0"/>
          </a:p>
          <a:p>
            <a:r>
              <a:rPr lang="zh-TW" altLang="en-US" dirty="0" smtClean="0"/>
              <a:t>固定</a:t>
            </a:r>
            <a:r>
              <a:rPr lang="en-US" altLang="zh-TW" dirty="0" smtClean="0"/>
              <a:t>IP</a:t>
            </a:r>
            <a:r>
              <a:rPr lang="zh-TW" altLang="en-US" dirty="0" smtClean="0"/>
              <a:t>設定</a:t>
            </a:r>
          </a:p>
          <a:p>
            <a:r>
              <a:rPr lang="zh-TW" altLang="en-US" dirty="0" smtClean="0"/>
              <a:t>固定（</a:t>
            </a:r>
            <a:r>
              <a:rPr lang="en-US" altLang="zh-TW" dirty="0" smtClean="0"/>
              <a:t>Static</a:t>
            </a:r>
            <a:r>
              <a:rPr lang="zh-TW" altLang="en-US" dirty="0" smtClean="0"/>
              <a:t>）</a:t>
            </a:r>
            <a:r>
              <a:rPr lang="en-US" altLang="zh-TW" dirty="0" smtClean="0"/>
              <a:t>IP</a:t>
            </a:r>
            <a:r>
              <a:rPr lang="zh-TW" altLang="en-US" dirty="0" smtClean="0"/>
              <a:t>方式會提供設定所需的資訊，像是</a:t>
            </a:r>
            <a:r>
              <a:rPr lang="en-US" altLang="zh-TW" dirty="0" smtClean="0"/>
              <a:t>IP/</a:t>
            </a:r>
            <a:r>
              <a:rPr lang="zh-TW" altLang="en-US" dirty="0" smtClean="0"/>
              <a:t>網路遮罩（</a:t>
            </a:r>
            <a:r>
              <a:rPr lang="en-US" altLang="zh-TW" dirty="0" err="1" smtClean="0"/>
              <a:t>Netmask</a:t>
            </a:r>
            <a:r>
              <a:rPr lang="zh-TW" altLang="en-US" dirty="0" smtClean="0"/>
              <a:t>）、預設閘道（</a:t>
            </a:r>
            <a:r>
              <a:rPr lang="en-US" altLang="zh-TW" dirty="0" smtClean="0"/>
              <a:t>Default Gateway</a:t>
            </a:r>
            <a:r>
              <a:rPr lang="zh-TW" altLang="en-US" dirty="0" smtClean="0"/>
              <a:t>）與名稱解析伺服器（</a:t>
            </a:r>
            <a:r>
              <a:rPr lang="en-US" altLang="zh-TW" dirty="0" smtClean="0"/>
              <a:t>Name Server</a:t>
            </a:r>
            <a:r>
              <a:rPr lang="zh-TW" altLang="en-US" dirty="0" smtClean="0"/>
              <a:t>）等等，在直接對外的公開（</a:t>
            </a:r>
            <a:r>
              <a:rPr lang="en-US" altLang="zh-TW" dirty="0" smtClean="0"/>
              <a:t>Public</a:t>
            </a:r>
            <a:r>
              <a:rPr lang="zh-TW" altLang="en-US" dirty="0" smtClean="0"/>
              <a:t>）</a:t>
            </a:r>
            <a:r>
              <a:rPr lang="en-US" altLang="zh-TW" dirty="0" smtClean="0"/>
              <a:t>IP</a:t>
            </a:r>
            <a:r>
              <a:rPr lang="zh-TW" altLang="en-US" dirty="0" smtClean="0"/>
              <a:t>主機設定網路即是一例，以下資訊由</a:t>
            </a:r>
            <a:r>
              <a:rPr lang="en-US" altLang="zh-TW" dirty="0" smtClean="0"/>
              <a:t>ISP</a:t>
            </a:r>
            <a:r>
              <a:rPr lang="zh-TW" altLang="en-US" dirty="0" smtClean="0"/>
              <a:t>業者提供：</a:t>
            </a:r>
          </a:p>
          <a:p>
            <a:endParaRPr lang="zh-TW" altLang="en-US" dirty="0" smtClean="0"/>
          </a:p>
          <a:p>
            <a:r>
              <a:rPr lang="en-US" altLang="zh-TW" dirty="0" smtClean="0"/>
              <a:t>IP/</a:t>
            </a:r>
            <a:r>
              <a:rPr lang="zh-TW" altLang="en-US" dirty="0" smtClean="0"/>
              <a:t>網路遮罩	</a:t>
            </a:r>
            <a:r>
              <a:rPr lang="en-US" altLang="zh-TW" dirty="0" smtClean="0"/>
              <a:t>60.250.207.96/255.255.255.0</a:t>
            </a:r>
          </a:p>
          <a:p>
            <a:r>
              <a:rPr lang="zh-TW" altLang="en-US" dirty="0" smtClean="0"/>
              <a:t>預設閘道	</a:t>
            </a:r>
            <a:r>
              <a:rPr lang="en-US" altLang="zh-TW" dirty="0" smtClean="0"/>
              <a:t>60.250.207.254</a:t>
            </a:r>
          </a:p>
          <a:p>
            <a:r>
              <a:rPr lang="zh-TW" altLang="en-US" dirty="0" smtClean="0"/>
              <a:t>名稱解析伺服器一	</a:t>
            </a:r>
            <a:r>
              <a:rPr lang="en-US" altLang="zh-TW" dirty="0" smtClean="0"/>
              <a:t>168.95.1.1</a:t>
            </a:r>
          </a:p>
          <a:p>
            <a:r>
              <a:rPr lang="zh-TW" altLang="en-US" dirty="0" smtClean="0"/>
              <a:t>名稱解析伺服器二	</a:t>
            </a:r>
            <a:r>
              <a:rPr lang="en-US" altLang="zh-TW" dirty="0" smtClean="0"/>
              <a:t>168.95.192.1</a:t>
            </a:r>
          </a:p>
          <a:p>
            <a:r>
              <a:rPr lang="zh-TW" altLang="en-US" dirty="0" smtClean="0"/>
              <a:t>在</a:t>
            </a:r>
            <a:r>
              <a:rPr lang="en-US" altLang="zh-TW" dirty="0" smtClean="0"/>
              <a:t>Red Hat Enterprise Linux</a:t>
            </a:r>
            <a:r>
              <a:rPr lang="zh-TW" altLang="en-US" dirty="0" smtClean="0"/>
              <a:t>中的「</a:t>
            </a:r>
            <a:r>
              <a:rPr lang="en-US" altLang="zh-TW" dirty="0" smtClean="0"/>
              <a:t>IP/</a:t>
            </a:r>
            <a:r>
              <a:rPr lang="zh-TW" altLang="en-US" dirty="0" smtClean="0"/>
              <a:t>網路遮罩及預設閘道」設定，使用先前介紹的「</a:t>
            </a:r>
            <a:r>
              <a:rPr lang="en-US" altLang="zh-TW" dirty="0" smtClean="0"/>
              <a:t>setup</a:t>
            </a:r>
            <a:r>
              <a:rPr lang="zh-TW" altLang="en-US" dirty="0" smtClean="0"/>
              <a:t>」指令即可辦到，取消網路介面「</a:t>
            </a:r>
            <a:r>
              <a:rPr lang="en-US" altLang="zh-TW" dirty="0" smtClean="0"/>
              <a:t>Use DHCP</a:t>
            </a:r>
            <a:r>
              <a:rPr lang="zh-TW" altLang="en-US" dirty="0" smtClean="0"/>
              <a:t>」的勾選後，底下的方框輸入上述的相關設定。</a:t>
            </a:r>
          </a:p>
          <a:p>
            <a:endParaRPr lang="zh-TW" altLang="en-US" dirty="0" smtClean="0"/>
          </a:p>
          <a:p>
            <a:endParaRPr lang="zh-TW" altLang="en-US" dirty="0" smtClean="0"/>
          </a:p>
          <a:p>
            <a:r>
              <a:rPr lang="zh-TW" altLang="en-US" dirty="0" smtClean="0"/>
              <a:t>上述設定同樣也是異動「</a:t>
            </a:r>
            <a:r>
              <a:rPr lang="en-US" altLang="zh-TW" dirty="0" smtClean="0"/>
              <a:t>/</a:t>
            </a:r>
            <a:r>
              <a:rPr lang="en-US" altLang="zh-TW" dirty="0" err="1" smtClean="0"/>
              <a:t>etc</a:t>
            </a:r>
            <a:r>
              <a:rPr lang="en-US" altLang="zh-TW" dirty="0" smtClean="0"/>
              <a:t>/</a:t>
            </a:r>
            <a:r>
              <a:rPr lang="en-US" altLang="zh-TW" dirty="0" err="1" smtClean="0"/>
              <a:t>sysconfig</a:t>
            </a:r>
            <a:r>
              <a:rPr lang="en-US" altLang="zh-TW" dirty="0" smtClean="0"/>
              <a:t>/network-scripts/ifcfg-eth0</a:t>
            </a:r>
            <a:r>
              <a:rPr lang="zh-TW" altLang="en-US" dirty="0" smtClean="0"/>
              <a:t>」檔案的內容。</a:t>
            </a:r>
          </a:p>
          <a:p>
            <a:endParaRPr lang="zh-TW" altLang="en-US" dirty="0" smtClean="0"/>
          </a:p>
          <a:p>
            <a:r>
              <a:rPr lang="zh-TW" altLang="en-US" dirty="0" smtClean="0"/>
              <a:t>而在名稱解析的部分，則是開啟「</a:t>
            </a:r>
            <a:r>
              <a:rPr lang="en-US" altLang="zh-TW" dirty="0" smtClean="0"/>
              <a:t>/</a:t>
            </a:r>
            <a:r>
              <a:rPr lang="en-US" altLang="zh-TW" dirty="0" err="1" smtClean="0"/>
              <a:t>etc</a:t>
            </a:r>
            <a:r>
              <a:rPr lang="en-US" altLang="zh-TW" dirty="0" smtClean="0"/>
              <a:t>/</a:t>
            </a:r>
            <a:r>
              <a:rPr lang="en-US" altLang="zh-TW" dirty="0" err="1" smtClean="0"/>
              <a:t>resolv.conf</a:t>
            </a:r>
            <a:r>
              <a:rPr lang="zh-TW" altLang="en-US" dirty="0" smtClean="0"/>
              <a:t>」檔案，編寫內容如下。它的關鍵字是「</a:t>
            </a:r>
            <a:r>
              <a:rPr lang="en-US" altLang="zh-TW" dirty="0" err="1" smtClean="0"/>
              <a:t>nameserver</a:t>
            </a:r>
            <a:r>
              <a:rPr lang="zh-TW" altLang="en-US" dirty="0" smtClean="0"/>
              <a:t>」，後面接著是名稱解析伺服器的</a:t>
            </a:r>
            <a:r>
              <a:rPr lang="en-US" altLang="zh-TW" dirty="0" smtClean="0"/>
              <a:t>IP</a:t>
            </a:r>
            <a:r>
              <a:rPr lang="zh-TW" altLang="en-US" dirty="0" smtClean="0"/>
              <a:t>，詳細說明請參考指令「</a:t>
            </a:r>
            <a:r>
              <a:rPr lang="en-US" altLang="zh-TW" dirty="0" smtClean="0"/>
              <a:t>man </a:t>
            </a:r>
            <a:r>
              <a:rPr lang="en-US" altLang="zh-TW" dirty="0" err="1" smtClean="0"/>
              <a:t>resolv.conf</a:t>
            </a:r>
            <a:r>
              <a:rPr lang="zh-TW" altLang="en-US" dirty="0" smtClean="0"/>
              <a:t>」。</a:t>
            </a:r>
          </a:p>
          <a:p>
            <a:r>
              <a:rPr lang="en-US" altLang="zh-TW" dirty="0" err="1" smtClean="0"/>
              <a:t>nameserver</a:t>
            </a:r>
            <a:r>
              <a:rPr lang="en-US" altLang="zh-TW" dirty="0" smtClean="0"/>
              <a:t> 168.95.1.1</a:t>
            </a:r>
          </a:p>
          <a:p>
            <a:r>
              <a:rPr lang="en-US" altLang="zh-TW" dirty="0" err="1" smtClean="0"/>
              <a:t>nameserver</a:t>
            </a:r>
            <a:r>
              <a:rPr lang="en-US" altLang="zh-TW" dirty="0" smtClean="0"/>
              <a:t> 168.95.192.1</a:t>
            </a:r>
          </a:p>
          <a:p>
            <a:endParaRPr lang="en-US" altLang="zh-TW" dirty="0" smtClean="0"/>
          </a:p>
          <a:p>
            <a:r>
              <a:rPr lang="zh-TW" altLang="en-US" dirty="0" smtClean="0"/>
              <a:t>對照微軟網路設定內容，「自動取得</a:t>
            </a:r>
            <a:r>
              <a:rPr lang="en-US" altLang="zh-TW" dirty="0" smtClean="0"/>
              <a:t>IP</a:t>
            </a:r>
            <a:r>
              <a:rPr lang="zh-TW" altLang="en-US" dirty="0" smtClean="0"/>
              <a:t>」對應的是</a:t>
            </a:r>
            <a:r>
              <a:rPr lang="en-US" altLang="zh-TW" dirty="0" smtClean="0"/>
              <a:t>DHCP</a:t>
            </a:r>
            <a:r>
              <a:rPr lang="zh-TW" altLang="en-US" dirty="0" smtClean="0"/>
              <a:t>方式；手動設定的上方框是對應到「</a:t>
            </a:r>
            <a:r>
              <a:rPr lang="en-US" altLang="zh-TW" dirty="0" smtClean="0"/>
              <a:t>setup</a:t>
            </a:r>
            <a:r>
              <a:rPr lang="zh-TW" altLang="en-US" dirty="0" smtClean="0"/>
              <a:t>」指令的設定；下方框部分則必須編輯「</a:t>
            </a:r>
            <a:r>
              <a:rPr lang="en-US" altLang="zh-TW" dirty="0" smtClean="0"/>
              <a:t>/</a:t>
            </a:r>
            <a:r>
              <a:rPr lang="en-US" altLang="zh-TW" dirty="0" err="1" smtClean="0"/>
              <a:t>etc</a:t>
            </a:r>
            <a:r>
              <a:rPr lang="en-US" altLang="zh-TW" dirty="0" smtClean="0"/>
              <a:t>/</a:t>
            </a:r>
            <a:r>
              <a:rPr lang="en-US" altLang="zh-TW" dirty="0" err="1" smtClean="0"/>
              <a:t>resolv.conf</a:t>
            </a:r>
            <a:r>
              <a:rPr lang="zh-TW" altLang="en-US" dirty="0" smtClean="0"/>
              <a:t>」檔案內容。</a:t>
            </a:r>
          </a:p>
          <a:p>
            <a:endParaRPr lang="zh-TW" altLang="en-US" dirty="0" smtClean="0"/>
          </a:p>
          <a:p>
            <a:r>
              <a:rPr lang="en-US" altLang="zh-TW" dirty="0" err="1" smtClean="0"/>
              <a:t>PPPoE</a:t>
            </a:r>
            <a:endParaRPr lang="en-US" altLang="zh-TW" dirty="0" smtClean="0"/>
          </a:p>
          <a:p>
            <a:r>
              <a:rPr lang="zh-TW" altLang="en-US" dirty="0" smtClean="0"/>
              <a:t>第三種常用的設定是</a:t>
            </a:r>
            <a:r>
              <a:rPr lang="en-US" altLang="zh-TW" dirty="0" err="1" smtClean="0"/>
              <a:t>PPPoE</a:t>
            </a:r>
            <a:r>
              <a:rPr lang="zh-TW" altLang="en-US" dirty="0" smtClean="0"/>
              <a:t>（</a:t>
            </a:r>
            <a:r>
              <a:rPr lang="en-US" altLang="zh-TW" dirty="0" smtClean="0"/>
              <a:t>Point-to-Point Protocol over Ethernet</a:t>
            </a:r>
            <a:r>
              <a:rPr lang="zh-TW" altLang="en-US" dirty="0" smtClean="0"/>
              <a:t>），顧名思義，它是一種運用在乙太網路上的點對點通訊協定，常應用於</a:t>
            </a:r>
            <a:r>
              <a:rPr lang="en-US" altLang="zh-TW" dirty="0" smtClean="0"/>
              <a:t>ADSL Router</a:t>
            </a:r>
            <a:r>
              <a:rPr lang="zh-TW" altLang="en-US" dirty="0" smtClean="0"/>
              <a:t>連線，需要一組帳號密碼來做身分驗證，連線成功後會出現</a:t>
            </a:r>
            <a:r>
              <a:rPr lang="en-US" altLang="zh-TW" dirty="0" smtClean="0"/>
              <a:t>PPP</a:t>
            </a:r>
            <a:r>
              <a:rPr lang="zh-TW" altLang="en-US" dirty="0" smtClean="0"/>
              <a:t>的網路介面（例如</a:t>
            </a:r>
            <a:r>
              <a:rPr lang="en-US" altLang="zh-TW" dirty="0" smtClean="0"/>
              <a:t>ppp0</a:t>
            </a:r>
            <a:r>
              <a:rPr lang="zh-TW" altLang="en-US" dirty="0" smtClean="0"/>
              <a:t>）。</a:t>
            </a:r>
          </a:p>
          <a:p>
            <a:endParaRPr lang="zh-TW" altLang="en-US" dirty="0" smtClean="0"/>
          </a:p>
          <a:p>
            <a:r>
              <a:rPr lang="en-US" altLang="zh-TW" dirty="0" smtClean="0"/>
              <a:t>Red Hat Enterprise Linux</a:t>
            </a:r>
            <a:r>
              <a:rPr lang="zh-TW" altLang="en-US" dirty="0" smtClean="0"/>
              <a:t>使用一系列「</a:t>
            </a:r>
            <a:r>
              <a:rPr lang="en-US" altLang="zh-TW" dirty="0" err="1" smtClean="0"/>
              <a:t>adsl</a:t>
            </a:r>
            <a:r>
              <a:rPr lang="en-US" altLang="zh-TW" dirty="0" smtClean="0"/>
              <a:t>-*</a:t>
            </a:r>
            <a:r>
              <a:rPr lang="zh-TW" altLang="en-US" dirty="0" smtClean="0"/>
              <a:t>」指令進行</a:t>
            </a:r>
            <a:r>
              <a:rPr lang="en-US" altLang="zh-TW" dirty="0" err="1" smtClean="0"/>
              <a:t>PPPoE</a:t>
            </a:r>
            <a:r>
              <a:rPr lang="zh-TW" altLang="en-US" dirty="0" smtClean="0"/>
              <a:t>的設定與應用，如「</a:t>
            </a:r>
            <a:r>
              <a:rPr lang="en-US" altLang="zh-TW" dirty="0" err="1" smtClean="0"/>
              <a:t>adsl</a:t>
            </a:r>
            <a:r>
              <a:rPr lang="en-US" altLang="zh-TW" dirty="0" smtClean="0"/>
              <a:t>-setup</a:t>
            </a:r>
            <a:r>
              <a:rPr lang="zh-TW" altLang="en-US" dirty="0" smtClean="0"/>
              <a:t>」。設定完成後，帳號密碼主要寫到「</a:t>
            </a:r>
            <a:r>
              <a:rPr lang="en-US" altLang="zh-TW" dirty="0" smtClean="0"/>
              <a:t>/</a:t>
            </a:r>
            <a:r>
              <a:rPr lang="en-US" altLang="zh-TW" dirty="0" err="1" smtClean="0"/>
              <a:t>etc</a:t>
            </a:r>
            <a:r>
              <a:rPr lang="en-US" altLang="zh-TW" dirty="0" smtClean="0"/>
              <a:t>/</a:t>
            </a:r>
            <a:r>
              <a:rPr lang="en-US" altLang="zh-TW" dirty="0" err="1" smtClean="0"/>
              <a:t>ppp</a:t>
            </a:r>
            <a:r>
              <a:rPr lang="en-US" altLang="zh-TW" dirty="0" smtClean="0"/>
              <a:t>/</a:t>
            </a:r>
            <a:r>
              <a:rPr lang="zh-TW" altLang="en-US" dirty="0" smtClean="0"/>
              <a:t>」目錄下的</a:t>
            </a:r>
            <a:r>
              <a:rPr lang="en-US" altLang="zh-TW" dirty="0" smtClean="0"/>
              <a:t>pap-secrets</a:t>
            </a:r>
            <a:r>
              <a:rPr lang="zh-TW" altLang="en-US" dirty="0" smtClean="0"/>
              <a:t>與</a:t>
            </a:r>
            <a:r>
              <a:rPr lang="en-US" altLang="zh-TW" dirty="0" smtClean="0"/>
              <a:t>chap-secrets</a:t>
            </a:r>
            <a:r>
              <a:rPr lang="zh-TW" altLang="en-US" dirty="0" smtClean="0"/>
              <a:t>這兩個檔案；其他部分若有更動，則是配合</a:t>
            </a:r>
            <a:r>
              <a:rPr lang="en-US" altLang="zh-TW" dirty="0" smtClean="0"/>
              <a:t>Red Hat Linux</a:t>
            </a:r>
            <a:r>
              <a:rPr lang="zh-TW" altLang="en-US" dirty="0" smtClean="0"/>
              <a:t>網路設定「</a:t>
            </a:r>
            <a:r>
              <a:rPr lang="en-US" altLang="zh-TW" dirty="0" smtClean="0"/>
              <a:t>/</a:t>
            </a:r>
            <a:r>
              <a:rPr lang="en-US" altLang="zh-TW" dirty="0" err="1" smtClean="0"/>
              <a:t>etc</a:t>
            </a:r>
            <a:r>
              <a:rPr lang="en-US" altLang="zh-TW" dirty="0" smtClean="0"/>
              <a:t>/</a:t>
            </a:r>
            <a:r>
              <a:rPr lang="en-US" altLang="zh-TW" dirty="0" err="1" smtClean="0"/>
              <a:t>sysconfig</a:t>
            </a:r>
            <a:r>
              <a:rPr lang="en-US" altLang="zh-TW" dirty="0" smtClean="0"/>
              <a:t>/network-scripts/ifcfg-ppp0</a:t>
            </a:r>
            <a:r>
              <a:rPr lang="zh-TW" altLang="en-US" dirty="0" smtClean="0"/>
              <a:t>」檔案。</a:t>
            </a:r>
          </a:p>
          <a:p>
            <a:endParaRPr lang="zh-TW" altLang="en-US" dirty="0" smtClean="0"/>
          </a:p>
          <a:p>
            <a:r>
              <a:rPr lang="zh-TW" altLang="en-US" dirty="0" smtClean="0"/>
              <a:t> </a:t>
            </a:r>
          </a:p>
          <a:p>
            <a:r>
              <a:rPr lang="zh-TW" altLang="en-US" dirty="0" smtClean="0"/>
              <a:t>以下是執行「</a:t>
            </a:r>
            <a:r>
              <a:rPr lang="en-US" altLang="zh-TW" dirty="0" err="1" smtClean="0"/>
              <a:t>adsl</a:t>
            </a:r>
            <a:r>
              <a:rPr lang="en-US" altLang="zh-TW" dirty="0" smtClean="0"/>
              <a:t>-setup</a:t>
            </a:r>
            <a:r>
              <a:rPr lang="zh-TW" altLang="en-US" dirty="0" smtClean="0"/>
              <a:t>」指令的畫面，設定期間系統詢問的問題雖然很多但都不難回答，除了帳號密碼這兩個部分特別重要之外，其他大多直接按下</a:t>
            </a:r>
            <a:r>
              <a:rPr lang="en-US" altLang="zh-TW" dirty="0" smtClean="0"/>
              <a:t>Enter</a:t>
            </a:r>
            <a:r>
              <a:rPr lang="zh-TW" altLang="en-US" dirty="0" smtClean="0"/>
              <a:t>就行。</a:t>
            </a:r>
          </a:p>
          <a:p>
            <a:endParaRPr lang="zh-TW" altLang="en-US" dirty="0" smtClean="0"/>
          </a:p>
          <a:p>
            <a:endParaRPr lang="zh-TW" altLang="en-US" dirty="0" smtClean="0"/>
          </a:p>
          <a:p>
            <a:r>
              <a:rPr lang="en-US" altLang="zh-TW" dirty="0" smtClean="0"/>
              <a:t>STEP1→</a:t>
            </a:r>
            <a:r>
              <a:rPr lang="zh-TW" altLang="en-US" dirty="0" smtClean="0"/>
              <a:t>此為重點步驟，一開始出現「</a:t>
            </a:r>
            <a:r>
              <a:rPr lang="en-US" altLang="zh-TW" dirty="0" smtClean="0"/>
              <a:t>LOGIN NAME</a:t>
            </a:r>
            <a:r>
              <a:rPr lang="zh-TW" altLang="en-US" dirty="0" smtClean="0"/>
              <a:t>」，要求輸入「使用者名稱」，本例鍵入「</a:t>
            </a:r>
            <a:r>
              <a:rPr lang="en-US" altLang="zh-TW" dirty="0" smtClean="0"/>
              <a:t>12345678@msa.hinet.net</a:t>
            </a:r>
            <a:r>
              <a:rPr lang="zh-TW" altLang="en-US" dirty="0" smtClean="0"/>
              <a:t>」。</a:t>
            </a:r>
          </a:p>
          <a:p>
            <a:endParaRPr lang="zh-TW" altLang="en-US" dirty="0" smtClean="0"/>
          </a:p>
          <a:p>
            <a:endParaRPr lang="zh-TW" altLang="en-US" dirty="0" smtClean="0"/>
          </a:p>
          <a:p>
            <a:r>
              <a:rPr lang="en-US" altLang="zh-TW" dirty="0" smtClean="0"/>
              <a:t>STEP2→</a:t>
            </a:r>
            <a:r>
              <a:rPr lang="zh-TW" altLang="en-US" dirty="0" smtClean="0"/>
              <a:t>進入</a:t>
            </a:r>
            <a:r>
              <a:rPr lang="en-US" altLang="zh-TW" dirty="0" smtClean="0"/>
              <a:t>INTERFACE</a:t>
            </a:r>
            <a:r>
              <a:rPr lang="zh-TW" altLang="en-US" dirty="0" smtClean="0"/>
              <a:t>的部分，直接按下即可。除非有兩張以上的網路卡，而且</a:t>
            </a:r>
            <a:r>
              <a:rPr lang="en-US" altLang="zh-TW" dirty="0" err="1" smtClean="0"/>
              <a:t>PPPoE</a:t>
            </a:r>
            <a:r>
              <a:rPr lang="zh-TW" altLang="en-US" dirty="0" smtClean="0"/>
              <a:t>不是在</a:t>
            </a:r>
            <a:r>
              <a:rPr lang="en-US" altLang="zh-TW" dirty="0" smtClean="0"/>
              <a:t>eth0</a:t>
            </a:r>
            <a:r>
              <a:rPr lang="zh-TW" altLang="en-US" dirty="0" smtClean="0"/>
              <a:t>上執行，則必須填入正確的網路卡代號，例如</a:t>
            </a:r>
            <a:r>
              <a:rPr lang="en-US" altLang="zh-TW" dirty="0" smtClean="0"/>
              <a:t>eth1</a:t>
            </a:r>
            <a:r>
              <a:rPr lang="zh-TW" altLang="en-US" dirty="0" smtClean="0"/>
              <a:t>或</a:t>
            </a:r>
            <a:r>
              <a:rPr lang="en-US" altLang="zh-TW" dirty="0" smtClean="0"/>
              <a:t>eth2</a:t>
            </a:r>
            <a:r>
              <a:rPr lang="zh-TW" altLang="en-US" dirty="0" smtClean="0"/>
              <a:t>等等。</a:t>
            </a:r>
          </a:p>
          <a:p>
            <a:r>
              <a:rPr lang="en-US" altLang="zh-TW" dirty="0" smtClean="0"/>
              <a:t>STEP3→</a:t>
            </a:r>
            <a:r>
              <a:rPr lang="zh-TW" altLang="en-US" dirty="0" smtClean="0"/>
              <a:t>接下來看到一堆的英文，大概的意思是詢問設定者要不要持續連線（</a:t>
            </a:r>
            <a:r>
              <a:rPr lang="en-US" altLang="zh-TW" dirty="0" smtClean="0"/>
              <a:t>link continuously</a:t>
            </a:r>
            <a:r>
              <a:rPr lang="zh-TW" altLang="en-US" dirty="0" smtClean="0"/>
              <a:t>）或是一段時間後自動斷線，直接按下</a:t>
            </a:r>
            <a:r>
              <a:rPr lang="en-US" altLang="zh-TW" dirty="0" smtClean="0"/>
              <a:t>Enter</a:t>
            </a:r>
            <a:r>
              <a:rPr lang="zh-TW" altLang="en-US" dirty="0" smtClean="0"/>
              <a:t>就可以。</a:t>
            </a:r>
          </a:p>
          <a:p>
            <a:endParaRPr lang="zh-TW" altLang="en-US" dirty="0" smtClean="0"/>
          </a:p>
          <a:p>
            <a:r>
              <a:rPr lang="en-US" altLang="zh-TW" dirty="0" smtClean="0"/>
              <a:t>STEP4→</a:t>
            </a:r>
            <a:r>
              <a:rPr lang="zh-TW" altLang="en-US" dirty="0" smtClean="0"/>
              <a:t>在</a:t>
            </a:r>
            <a:r>
              <a:rPr lang="en-US" altLang="zh-TW" dirty="0" smtClean="0"/>
              <a:t>DNS</a:t>
            </a:r>
            <a:r>
              <a:rPr lang="zh-TW" altLang="en-US" dirty="0" smtClean="0"/>
              <a:t>部分，通常按下即可。若有需要，請自行開啟「</a:t>
            </a:r>
            <a:r>
              <a:rPr lang="en-US" altLang="zh-TW" dirty="0" smtClean="0"/>
              <a:t>/</a:t>
            </a:r>
            <a:r>
              <a:rPr lang="en-US" altLang="zh-TW" dirty="0" err="1" smtClean="0"/>
              <a:t>etc</a:t>
            </a:r>
            <a:r>
              <a:rPr lang="en-US" altLang="zh-TW" dirty="0" smtClean="0"/>
              <a:t>/</a:t>
            </a:r>
            <a:r>
              <a:rPr lang="en-US" altLang="zh-TW" dirty="0" err="1" smtClean="0"/>
              <a:t>resolv.conf</a:t>
            </a:r>
            <a:r>
              <a:rPr lang="zh-TW" altLang="en-US" dirty="0" smtClean="0"/>
              <a:t>」檔案，然後輸入</a:t>
            </a:r>
            <a:r>
              <a:rPr lang="en-US" altLang="zh-TW" dirty="0" err="1" smtClean="0"/>
              <a:t>nameserver</a:t>
            </a:r>
            <a:r>
              <a:rPr lang="zh-TW" altLang="en-US" dirty="0" smtClean="0"/>
              <a:t>相關資訊。</a:t>
            </a:r>
          </a:p>
          <a:p>
            <a:endParaRPr lang="zh-TW" altLang="en-US" dirty="0" smtClean="0"/>
          </a:p>
          <a:p>
            <a:r>
              <a:rPr lang="en-US" altLang="zh-TW" dirty="0" smtClean="0"/>
              <a:t>STEP5→</a:t>
            </a:r>
            <a:r>
              <a:rPr lang="zh-TW" altLang="en-US" dirty="0" smtClean="0"/>
              <a:t>此為重點步驟，開始設定</a:t>
            </a:r>
            <a:r>
              <a:rPr lang="en-US" altLang="zh-TW" dirty="0" smtClean="0"/>
              <a:t>PASSWORD</a:t>
            </a:r>
            <a:r>
              <a:rPr lang="zh-TW" altLang="en-US" dirty="0" smtClean="0"/>
              <a:t>，請重複輸入兩次</a:t>
            </a:r>
            <a:r>
              <a:rPr lang="en-US" altLang="zh-TW" dirty="0" err="1" smtClean="0"/>
              <a:t>PPPoE</a:t>
            </a:r>
            <a:r>
              <a:rPr lang="zh-TW" altLang="en-US" dirty="0" smtClean="0"/>
              <a:t>密碼。</a:t>
            </a:r>
          </a:p>
          <a:p>
            <a:endParaRPr lang="zh-TW" altLang="en-US" dirty="0" smtClean="0"/>
          </a:p>
          <a:p>
            <a:endParaRPr lang="zh-TW" altLang="en-US" dirty="0" smtClean="0"/>
          </a:p>
          <a:p>
            <a:r>
              <a:rPr lang="en-US" altLang="zh-TW" dirty="0" smtClean="0"/>
              <a:t>STEP6→</a:t>
            </a:r>
            <a:r>
              <a:rPr lang="zh-TW" altLang="en-US" dirty="0" smtClean="0"/>
              <a:t>進入</a:t>
            </a:r>
            <a:r>
              <a:rPr lang="en-US" altLang="zh-TW" dirty="0" smtClean="0"/>
              <a:t>USERCTRL</a:t>
            </a:r>
            <a:r>
              <a:rPr lang="zh-TW" altLang="en-US" dirty="0" smtClean="0"/>
              <a:t>部分，意思為「是否允許一般使用者啟停此介面」，筆者回答「</a:t>
            </a:r>
            <a:r>
              <a:rPr lang="en-US" altLang="zh-TW" dirty="0" smtClean="0"/>
              <a:t>NO</a:t>
            </a:r>
            <a:r>
              <a:rPr lang="zh-TW" altLang="en-US" dirty="0" smtClean="0"/>
              <a:t>」（不允許）。</a:t>
            </a:r>
          </a:p>
          <a:p>
            <a:r>
              <a:rPr lang="en-US" altLang="zh-TW" dirty="0" smtClean="0"/>
              <a:t>STEP7→FIREWALLING</a:t>
            </a:r>
            <a:r>
              <a:rPr lang="zh-TW" altLang="en-US" dirty="0" smtClean="0"/>
              <a:t>部分，筆者選擇「</a:t>
            </a:r>
            <a:r>
              <a:rPr lang="en-US" altLang="zh-TW" dirty="0" smtClean="0"/>
              <a:t>0</a:t>
            </a:r>
            <a:r>
              <a:rPr lang="zh-TW" altLang="en-US" dirty="0" smtClean="0"/>
              <a:t>」之後再自行調整防火牆設定。相關設定如下：</a:t>
            </a:r>
          </a:p>
          <a:p>
            <a:r>
              <a:rPr lang="en-US" altLang="zh-TW" dirty="0" smtClean="0"/>
              <a:t>0 - NONE</a:t>
            </a:r>
            <a:r>
              <a:rPr lang="zh-TW" altLang="en-US" dirty="0" smtClean="0"/>
              <a:t>（無設定）</a:t>
            </a:r>
          </a:p>
          <a:p>
            <a:r>
              <a:rPr lang="en-US" altLang="zh-TW" dirty="0" smtClean="0"/>
              <a:t>1 - STANDALONE</a:t>
            </a:r>
            <a:r>
              <a:rPr lang="zh-TW" altLang="en-US" dirty="0" smtClean="0"/>
              <a:t>（一般防火牆方式）</a:t>
            </a:r>
          </a:p>
          <a:p>
            <a:r>
              <a:rPr lang="en-US" altLang="zh-TW" dirty="0" smtClean="0"/>
              <a:t>2 - MASQUERADE</a:t>
            </a:r>
            <a:r>
              <a:rPr lang="zh-TW" altLang="en-US" dirty="0" smtClean="0"/>
              <a:t>（防火牆採</a:t>
            </a:r>
            <a:r>
              <a:rPr lang="en-US" altLang="zh-TW" dirty="0" smtClean="0"/>
              <a:t>NAT</a:t>
            </a:r>
            <a:r>
              <a:rPr lang="zh-TW" altLang="en-US" dirty="0" smtClean="0"/>
              <a:t>模式）</a:t>
            </a:r>
          </a:p>
          <a:p>
            <a:endParaRPr lang="zh-TW" altLang="en-US" dirty="0" smtClean="0"/>
          </a:p>
          <a:p>
            <a:r>
              <a:rPr lang="en-US" altLang="zh-TW" dirty="0" smtClean="0"/>
              <a:t>STEP8→</a:t>
            </a:r>
            <a:r>
              <a:rPr lang="zh-TW" altLang="en-US" dirty="0" smtClean="0"/>
              <a:t>詢問開機是否啟動此</a:t>
            </a:r>
            <a:r>
              <a:rPr lang="en-US" altLang="zh-TW" dirty="0" smtClean="0"/>
              <a:t>PPP</a:t>
            </a:r>
            <a:r>
              <a:rPr lang="zh-TW" altLang="en-US" dirty="0" smtClean="0"/>
              <a:t>連線（</a:t>
            </a:r>
            <a:r>
              <a:rPr lang="en-US" altLang="zh-TW" dirty="0" smtClean="0"/>
              <a:t>start at boot time</a:t>
            </a:r>
            <a:r>
              <a:rPr lang="zh-TW" altLang="en-US" dirty="0" smtClean="0"/>
              <a:t>），本例選擇「</a:t>
            </a:r>
            <a:r>
              <a:rPr lang="en-US" altLang="zh-TW" dirty="0" smtClean="0"/>
              <a:t>yes</a:t>
            </a:r>
            <a:r>
              <a:rPr lang="zh-TW" altLang="en-US" dirty="0" smtClean="0"/>
              <a:t>」，開機即連線。</a:t>
            </a:r>
          </a:p>
          <a:p>
            <a:endParaRPr lang="zh-TW" altLang="en-US" dirty="0" smtClean="0"/>
          </a:p>
          <a:p>
            <a:r>
              <a:rPr lang="en-US" altLang="zh-TW" dirty="0" smtClean="0"/>
              <a:t>STEP9→</a:t>
            </a:r>
            <a:r>
              <a:rPr lang="zh-TW" altLang="en-US" dirty="0" smtClean="0"/>
              <a:t>詢問是否寫入設定（</a:t>
            </a:r>
            <a:r>
              <a:rPr lang="en-US" altLang="zh-TW" dirty="0" smtClean="0"/>
              <a:t>adjust configuration</a:t>
            </a:r>
            <a:r>
              <a:rPr lang="zh-TW" altLang="en-US" dirty="0" smtClean="0"/>
              <a:t>），選擇「</a:t>
            </a:r>
            <a:r>
              <a:rPr lang="en-US" altLang="zh-TW" dirty="0" smtClean="0"/>
              <a:t>y</a:t>
            </a:r>
            <a:r>
              <a:rPr lang="zh-TW" altLang="en-US" dirty="0" smtClean="0"/>
              <a:t>」。</a:t>
            </a:r>
          </a:p>
          <a:p>
            <a:endParaRPr lang="zh-TW" altLang="en-US" dirty="0" smtClean="0"/>
          </a:p>
          <a:p>
            <a:r>
              <a:rPr lang="zh-TW" altLang="en-US" dirty="0" smtClean="0"/>
              <a:t>之後使用網路啟停的</a:t>
            </a:r>
            <a:r>
              <a:rPr lang="en-US" altLang="zh-TW" dirty="0" smtClean="0"/>
              <a:t>script</a:t>
            </a:r>
            <a:r>
              <a:rPr lang="zh-TW" altLang="en-US" dirty="0" smtClean="0"/>
              <a:t>，如「</a:t>
            </a:r>
            <a:r>
              <a:rPr lang="en-US" altLang="zh-TW" dirty="0" smtClean="0"/>
              <a:t>/</a:t>
            </a:r>
            <a:r>
              <a:rPr lang="en-US" altLang="zh-TW" dirty="0" err="1" smtClean="0"/>
              <a:t>etc</a:t>
            </a:r>
            <a:r>
              <a:rPr lang="en-US" altLang="zh-TW" dirty="0" smtClean="0"/>
              <a:t>/</a:t>
            </a:r>
            <a:r>
              <a:rPr lang="en-US" altLang="zh-TW" dirty="0" err="1" smtClean="0"/>
              <a:t>init.d</a:t>
            </a:r>
            <a:r>
              <a:rPr lang="en-US" altLang="zh-TW" dirty="0" smtClean="0"/>
              <a:t>/network restart</a:t>
            </a:r>
            <a:r>
              <a:rPr lang="zh-TW" altLang="en-US" dirty="0" smtClean="0"/>
              <a:t>」，若是按照以上筆者的設定，</a:t>
            </a:r>
            <a:r>
              <a:rPr lang="en-US" altLang="zh-TW" dirty="0" smtClean="0"/>
              <a:t>ifcfg-ppp0</a:t>
            </a:r>
            <a:r>
              <a:rPr lang="zh-TW" altLang="en-US" dirty="0" smtClean="0"/>
              <a:t>檔案的內容將會是「</a:t>
            </a:r>
            <a:r>
              <a:rPr lang="en-US" altLang="zh-TW" dirty="0" smtClean="0"/>
              <a:t>ONBOOT=yes</a:t>
            </a:r>
            <a:r>
              <a:rPr lang="zh-TW" altLang="en-US" dirty="0" smtClean="0"/>
              <a:t>」，亦即自動啟動</a:t>
            </a:r>
            <a:r>
              <a:rPr lang="en-US" altLang="zh-TW" dirty="0" smtClean="0"/>
              <a:t>ppp0</a:t>
            </a:r>
            <a:r>
              <a:rPr lang="zh-TW" altLang="en-US" dirty="0" smtClean="0"/>
              <a:t>介面。</a:t>
            </a:r>
          </a:p>
          <a:p>
            <a:endParaRPr lang="zh-TW" altLang="en-US" dirty="0" smtClean="0"/>
          </a:p>
          <a:p>
            <a:endParaRPr lang="zh-TW" altLang="en-US" dirty="0" smtClean="0"/>
          </a:p>
          <a:p>
            <a:r>
              <a:rPr lang="zh-TW" altLang="en-US" dirty="0" smtClean="0"/>
              <a:t>之後使用「</a:t>
            </a:r>
            <a:r>
              <a:rPr lang="en-US" altLang="zh-TW" dirty="0" err="1" smtClean="0"/>
              <a:t>ip</a:t>
            </a:r>
            <a:r>
              <a:rPr lang="en-US" altLang="zh-TW" dirty="0" smtClean="0"/>
              <a:t> a</a:t>
            </a:r>
            <a:r>
              <a:rPr lang="zh-TW" altLang="en-US" dirty="0" smtClean="0"/>
              <a:t>」或「</a:t>
            </a:r>
            <a:r>
              <a:rPr lang="en-US" altLang="zh-TW" dirty="0" err="1" smtClean="0"/>
              <a:t>ifconfig</a:t>
            </a:r>
            <a:r>
              <a:rPr lang="en-US" altLang="zh-TW" dirty="0" smtClean="0"/>
              <a:t> ppp0</a:t>
            </a:r>
            <a:r>
              <a:rPr lang="zh-TW" altLang="en-US" dirty="0" smtClean="0"/>
              <a:t>」指令，就可以看到</a:t>
            </a:r>
            <a:r>
              <a:rPr lang="en-US" altLang="zh-TW" dirty="0" smtClean="0"/>
              <a:t>ppp0</a:t>
            </a:r>
            <a:r>
              <a:rPr lang="zh-TW" altLang="en-US" dirty="0" smtClean="0"/>
              <a:t>介面以及它所使用的</a:t>
            </a:r>
            <a:r>
              <a:rPr lang="en-US" altLang="zh-TW" dirty="0" smtClean="0"/>
              <a:t>IP</a:t>
            </a:r>
            <a:r>
              <a:rPr lang="zh-TW" altLang="en-US" dirty="0" smtClean="0"/>
              <a:t>位址。</a:t>
            </a:r>
          </a:p>
          <a:p>
            <a:r>
              <a:rPr lang="zh-TW" altLang="en-US" dirty="0" smtClean="0"/>
              <a:t>如果此時</a:t>
            </a:r>
            <a:r>
              <a:rPr lang="en-US" altLang="zh-TW" dirty="0" smtClean="0"/>
              <a:t>TCP/IP</a:t>
            </a:r>
            <a:r>
              <a:rPr lang="zh-TW" altLang="en-US" dirty="0" smtClean="0"/>
              <a:t>連線正常，但是「名稱解析」不正常，請記得自行編輯「</a:t>
            </a:r>
            <a:r>
              <a:rPr lang="en-US" altLang="zh-TW" dirty="0" smtClean="0"/>
              <a:t>/</a:t>
            </a:r>
            <a:r>
              <a:rPr lang="en-US" altLang="zh-TW" dirty="0" err="1" smtClean="0"/>
              <a:t>etc</a:t>
            </a:r>
            <a:r>
              <a:rPr lang="en-US" altLang="zh-TW" dirty="0" smtClean="0"/>
              <a:t>/</a:t>
            </a:r>
            <a:r>
              <a:rPr lang="en-US" altLang="zh-TW" dirty="0" err="1" smtClean="0"/>
              <a:t>resolv.conf</a:t>
            </a:r>
            <a:r>
              <a:rPr lang="zh-TW" altLang="en-US" dirty="0" smtClean="0"/>
              <a:t>」來設定</a:t>
            </a:r>
            <a:r>
              <a:rPr lang="en-US" altLang="zh-TW" dirty="0" smtClean="0"/>
              <a:t>DNS</a:t>
            </a:r>
            <a:r>
              <a:rPr lang="zh-TW" altLang="en-US" dirty="0" smtClean="0"/>
              <a:t>解析。</a:t>
            </a:r>
          </a:p>
          <a:p>
            <a:endParaRPr lang="zh-TW" altLang="en-US" dirty="0" smtClean="0"/>
          </a:p>
          <a:p>
            <a:r>
              <a:rPr lang="en-US" altLang="zh-TW" dirty="0" smtClean="0"/>
              <a:t>https://www.netadmin.com.tw/netadmin/zh-tw/technology/37A084FD474E441DAF303999587B5D56</a:t>
            </a:r>
          </a:p>
          <a:p>
            <a:endParaRPr lang="en-US" altLang="zh-TW" dirty="0" smtClean="0"/>
          </a:p>
          <a:p>
            <a:r>
              <a:rPr lang="en-US" altLang="zh-TW" dirty="0" smtClean="0"/>
              <a:t> </a:t>
            </a:r>
          </a:p>
          <a:p>
            <a:endParaRPr lang="en-US" altLang="zh-TW" dirty="0" smtClean="0"/>
          </a:p>
          <a:p>
            <a:endParaRPr lang="en-US" altLang="zh-TW" dirty="0" smtClean="0"/>
          </a:p>
          <a:p>
            <a:r>
              <a:rPr lang="en-US" altLang="zh-TW" dirty="0" smtClean="0"/>
              <a:t>====</a:t>
            </a:r>
            <a:endParaRPr lang="zh-TW" altLang="en-US" dirty="0" smtClean="0"/>
          </a:p>
          <a:p>
            <a:r>
              <a:rPr lang="zh-TW" altLang="en-US" dirty="0" smtClean="0"/>
              <a:t>一組合理的網路設定需要哪些資料呢？</a:t>
            </a:r>
          </a:p>
          <a:p>
            <a:r>
              <a:rPr lang="en-US" altLang="zh-TW" dirty="0" smtClean="0"/>
              <a:t>IP</a:t>
            </a:r>
          </a:p>
          <a:p>
            <a:r>
              <a:rPr lang="en-US" altLang="zh-TW" dirty="0" err="1" smtClean="0"/>
              <a:t>Netmask</a:t>
            </a:r>
            <a:endParaRPr lang="en-US" altLang="zh-TW" dirty="0" smtClean="0"/>
          </a:p>
          <a:p>
            <a:r>
              <a:rPr lang="en-US" altLang="zh-TW" dirty="0" smtClean="0"/>
              <a:t>Network</a:t>
            </a:r>
          </a:p>
          <a:p>
            <a:r>
              <a:rPr lang="en-US" altLang="zh-TW" dirty="0" smtClean="0"/>
              <a:t>Broadcast</a:t>
            </a:r>
          </a:p>
          <a:p>
            <a:r>
              <a:rPr lang="en-US" altLang="zh-TW" dirty="0" smtClean="0"/>
              <a:t>Gateway</a:t>
            </a:r>
          </a:p>
          <a:p>
            <a:r>
              <a:rPr lang="en-US" altLang="zh-TW" dirty="0" smtClean="0"/>
              <a:t>DNS</a:t>
            </a:r>
          </a:p>
          <a:p>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119</a:t>
            </a:fld>
            <a:endParaRPr lang="zh-TW" altLang="en-US"/>
          </a:p>
        </p:txBody>
      </p:sp>
    </p:spTree>
    <p:extLst>
      <p:ext uri="{BB962C8B-B14F-4D97-AF65-F5344CB8AC3E}">
        <p14:creationId xmlns:p14="http://schemas.microsoft.com/office/powerpoint/2010/main" val="21928989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Google Public DNS</a:t>
            </a:r>
          </a:p>
          <a:p>
            <a:endParaRPr lang="en-US" altLang="zh-TW" dirty="0" smtClean="0"/>
          </a:p>
          <a:p>
            <a:r>
              <a:rPr lang="en-US" altLang="zh-TW" dirty="0" smtClean="0"/>
              <a:t>Google Public DNS</a:t>
            </a:r>
            <a:r>
              <a:rPr lang="zh-TW" altLang="en-US" dirty="0" smtClean="0"/>
              <a:t>，不只提供了</a:t>
            </a:r>
            <a:r>
              <a:rPr lang="en-US" altLang="zh-TW" dirty="0" smtClean="0"/>
              <a:t>IPv4 DNS</a:t>
            </a:r>
            <a:r>
              <a:rPr lang="zh-TW" altLang="en-US" dirty="0" smtClean="0"/>
              <a:t>，也有</a:t>
            </a:r>
            <a:r>
              <a:rPr lang="en-US" altLang="zh-TW" dirty="0" smtClean="0"/>
              <a:t>IPv6 DNS</a:t>
            </a:r>
            <a:r>
              <a:rPr lang="zh-TW" altLang="en-US" dirty="0" smtClean="0"/>
              <a:t>，這邊也可以調整做設定。</a:t>
            </a:r>
          </a:p>
          <a:p>
            <a:endParaRPr lang="zh-TW" altLang="en-US" dirty="0" smtClean="0"/>
          </a:p>
          <a:p>
            <a:r>
              <a:rPr lang="zh-TW" altLang="en-US" dirty="0" smtClean="0"/>
              <a:t>●</a:t>
            </a:r>
            <a:r>
              <a:rPr lang="en-US" altLang="zh-TW" dirty="0" smtClean="0"/>
              <a:t>Google Public DNS IPv6</a:t>
            </a:r>
            <a:r>
              <a:rPr lang="zh-TW" altLang="en-US" dirty="0" smtClean="0"/>
              <a:t>設定</a:t>
            </a:r>
            <a:r>
              <a:rPr lang="en-US" altLang="zh-TW" dirty="0" smtClean="0"/>
              <a:t>(1)</a:t>
            </a:r>
            <a:r>
              <a:rPr lang="zh-TW" altLang="en-US" dirty="0" smtClean="0"/>
              <a:t>：</a:t>
            </a:r>
            <a:r>
              <a:rPr lang="en-US" altLang="zh-TW" dirty="0" smtClean="0"/>
              <a:t>2001:4860:4860::8888</a:t>
            </a:r>
          </a:p>
          <a:p>
            <a:r>
              <a:rPr lang="en-US" altLang="zh-TW" dirty="0" smtClean="0"/>
              <a:t>●Google Public DNS IPv6</a:t>
            </a:r>
            <a:r>
              <a:rPr lang="zh-TW" altLang="en-US" dirty="0" smtClean="0"/>
              <a:t>設定</a:t>
            </a:r>
            <a:r>
              <a:rPr lang="en-US" altLang="zh-TW" dirty="0" smtClean="0"/>
              <a:t>(2)</a:t>
            </a:r>
            <a:r>
              <a:rPr lang="zh-TW" altLang="en-US" dirty="0" smtClean="0"/>
              <a:t>：</a:t>
            </a:r>
            <a:r>
              <a:rPr lang="en-US" altLang="zh-TW" dirty="0" smtClean="0"/>
              <a:t>2001:4860:4860::8844</a:t>
            </a:r>
          </a:p>
          <a:p>
            <a:endParaRPr lang="en-US" altLang="zh-TW" dirty="0" smtClean="0"/>
          </a:p>
          <a:p>
            <a:r>
              <a:rPr lang="zh-TW" altLang="en-US" dirty="0" smtClean="0"/>
              <a:t>用戶端的</a:t>
            </a:r>
            <a:r>
              <a:rPr lang="en-US" altLang="zh-TW" dirty="0" smtClean="0"/>
              <a:t>DNS</a:t>
            </a:r>
            <a:r>
              <a:rPr lang="zh-TW" altLang="en-US" dirty="0" smtClean="0"/>
              <a:t>，預設是網際網路服務商（</a:t>
            </a:r>
            <a:r>
              <a:rPr lang="en-US" altLang="zh-TW" dirty="0" smtClean="0"/>
              <a:t>ISP</a:t>
            </a:r>
            <a:r>
              <a:rPr lang="zh-TW" altLang="en-US" dirty="0" smtClean="0"/>
              <a:t>）所提供的，用戶端預設為自動設定。若你使用的是台灣中華電信</a:t>
            </a:r>
            <a:r>
              <a:rPr lang="en-US" altLang="zh-TW" dirty="0" err="1" smtClean="0"/>
              <a:t>HiNet</a:t>
            </a:r>
            <a:r>
              <a:rPr lang="zh-TW" altLang="en-US" dirty="0" smtClean="0"/>
              <a:t>上網的話，目前有兩組</a:t>
            </a:r>
            <a:r>
              <a:rPr lang="en-US" altLang="zh-TW" dirty="0" smtClean="0"/>
              <a:t>DNS</a:t>
            </a:r>
            <a:r>
              <a:rPr lang="zh-TW" altLang="en-US" dirty="0" smtClean="0"/>
              <a:t>，</a:t>
            </a:r>
            <a:r>
              <a:rPr lang="en-US" altLang="zh-TW" dirty="0" err="1" smtClean="0"/>
              <a:t>HiNet</a:t>
            </a:r>
            <a:r>
              <a:rPr lang="en-US" altLang="zh-TW" dirty="0" smtClean="0"/>
              <a:t> DNS</a:t>
            </a:r>
            <a:r>
              <a:rPr lang="zh-TW" altLang="en-US" dirty="0" smtClean="0"/>
              <a:t>：</a:t>
            </a:r>
            <a:r>
              <a:rPr lang="en-US" altLang="zh-TW" dirty="0" smtClean="0"/>
              <a:t>168.95.192.1</a:t>
            </a:r>
            <a:r>
              <a:rPr lang="zh-TW" altLang="en-US" dirty="0" smtClean="0"/>
              <a:t>與</a:t>
            </a:r>
            <a:r>
              <a:rPr lang="en-US" altLang="zh-TW" dirty="0" smtClean="0"/>
              <a:t>168.95.1.1</a:t>
            </a:r>
            <a:r>
              <a:rPr lang="zh-TW" altLang="en-US" dirty="0" smtClean="0"/>
              <a:t>，中華電信的</a:t>
            </a:r>
            <a:r>
              <a:rPr lang="en-US" altLang="zh-TW" dirty="0" smtClean="0"/>
              <a:t>DNS</a:t>
            </a:r>
            <a:r>
              <a:rPr lang="zh-TW" altLang="en-US" dirty="0" smtClean="0"/>
              <a:t>已經夠用。你也可以換成</a:t>
            </a:r>
            <a:r>
              <a:rPr lang="en-US" altLang="zh-TW" dirty="0" smtClean="0"/>
              <a:t>Google Public DNS</a:t>
            </a:r>
            <a:r>
              <a:rPr lang="zh-TW" altLang="en-US" dirty="0" smtClean="0"/>
              <a:t>，或許就能讓上網跑更快。</a:t>
            </a:r>
          </a:p>
          <a:p>
            <a:endParaRPr lang="zh-TW" altLang="en-US" dirty="0" smtClean="0"/>
          </a:p>
          <a:p>
            <a:r>
              <a:rPr lang="zh-TW" altLang="en-US" dirty="0" smtClean="0"/>
              <a:t>●</a:t>
            </a:r>
            <a:r>
              <a:rPr lang="en-US" altLang="zh-TW" dirty="0" smtClean="0"/>
              <a:t>Google Public DNS IPv4</a:t>
            </a:r>
            <a:r>
              <a:rPr lang="zh-TW" altLang="en-US" dirty="0" smtClean="0"/>
              <a:t>設定</a:t>
            </a:r>
            <a:r>
              <a:rPr lang="en-US" altLang="zh-TW" dirty="0" smtClean="0"/>
              <a:t>(1)</a:t>
            </a:r>
            <a:r>
              <a:rPr lang="zh-TW" altLang="en-US" dirty="0" smtClean="0"/>
              <a:t>：</a:t>
            </a:r>
            <a:r>
              <a:rPr lang="en-US" altLang="zh-TW" dirty="0" smtClean="0"/>
              <a:t>8.8.8.8</a:t>
            </a:r>
          </a:p>
          <a:p>
            <a:r>
              <a:rPr lang="en-US" altLang="zh-TW" dirty="0" smtClean="0"/>
              <a:t>●Google Public DNS IPv4</a:t>
            </a:r>
            <a:r>
              <a:rPr lang="zh-TW" altLang="en-US" dirty="0" smtClean="0"/>
              <a:t>設定</a:t>
            </a:r>
            <a:r>
              <a:rPr lang="en-US" altLang="zh-TW" dirty="0" smtClean="0"/>
              <a:t>(2)</a:t>
            </a:r>
            <a:r>
              <a:rPr lang="zh-TW" altLang="en-US" dirty="0" smtClean="0"/>
              <a:t>：</a:t>
            </a:r>
            <a:r>
              <a:rPr lang="en-US" altLang="zh-TW" dirty="0" smtClean="0"/>
              <a:t>8.8.4.4</a:t>
            </a:r>
          </a:p>
          <a:p>
            <a:endParaRPr lang="en-US" altLang="zh-TW" dirty="0" smtClean="0"/>
          </a:p>
          <a:p>
            <a:r>
              <a:rPr lang="zh-TW" altLang="en-US" dirty="0" smtClean="0"/>
              <a:t>用戶端的話，</a:t>
            </a:r>
            <a:r>
              <a:rPr lang="en-US" altLang="zh-TW" dirty="0" smtClean="0"/>
              <a:t>Google Public DNS</a:t>
            </a:r>
            <a:r>
              <a:rPr lang="zh-TW" altLang="en-US" dirty="0" smtClean="0"/>
              <a:t>上網跑更快，</a:t>
            </a:r>
            <a:r>
              <a:rPr lang="en-US" altLang="zh-TW" dirty="0" smtClean="0"/>
              <a:t>IPv6 DNS</a:t>
            </a:r>
            <a:r>
              <a:rPr lang="zh-TW" altLang="en-US" dirty="0" smtClean="0"/>
              <a:t>更改成：</a:t>
            </a:r>
            <a:r>
              <a:rPr lang="en-US" altLang="zh-TW" dirty="0" smtClean="0"/>
              <a:t>2001:4860:4860::8888</a:t>
            </a:r>
            <a:r>
              <a:rPr lang="zh-TW" altLang="en-US" dirty="0" smtClean="0"/>
              <a:t>與</a:t>
            </a:r>
            <a:r>
              <a:rPr lang="en-US" altLang="zh-TW" dirty="0" smtClean="0"/>
              <a:t>2001:4860:4860::8844</a:t>
            </a:r>
          </a:p>
          <a:p>
            <a:r>
              <a:rPr lang="zh-TW" altLang="en-US" dirty="0" smtClean="0"/>
              <a:t>用戶端的話，</a:t>
            </a:r>
            <a:r>
              <a:rPr lang="en-US" altLang="zh-TW" dirty="0" smtClean="0"/>
              <a:t>Google Public DNS</a:t>
            </a:r>
            <a:r>
              <a:rPr lang="zh-TW" altLang="en-US" dirty="0" smtClean="0"/>
              <a:t>上網跑更快，</a:t>
            </a:r>
            <a:r>
              <a:rPr lang="en-US" altLang="zh-TW" dirty="0" smtClean="0"/>
              <a:t>IPv4 DNS</a:t>
            </a:r>
            <a:r>
              <a:rPr lang="zh-TW" altLang="en-US" dirty="0" smtClean="0"/>
              <a:t>更改成：</a:t>
            </a:r>
            <a:r>
              <a:rPr lang="en-US" altLang="zh-TW" dirty="0" smtClean="0"/>
              <a:t>8.8.8.8</a:t>
            </a:r>
            <a:r>
              <a:rPr lang="zh-TW" altLang="en-US" dirty="0" smtClean="0"/>
              <a:t>與</a:t>
            </a:r>
            <a:r>
              <a:rPr lang="en-US" altLang="zh-TW" dirty="0" smtClean="0"/>
              <a:t>8.8.4.4</a:t>
            </a:r>
          </a:p>
          <a:p>
            <a:endParaRPr lang="en-US" altLang="zh-TW" dirty="0" smtClean="0"/>
          </a:p>
          <a:p>
            <a:r>
              <a:rPr lang="zh-TW" altLang="en-US" dirty="0" smtClean="0"/>
              <a:t>用戶端的</a:t>
            </a:r>
            <a:r>
              <a:rPr lang="en-US" altLang="zh-TW" dirty="0" smtClean="0"/>
              <a:t>DNS</a:t>
            </a:r>
            <a:r>
              <a:rPr lang="zh-TW" altLang="en-US" dirty="0" smtClean="0"/>
              <a:t>，預設是網際網路服務商（</a:t>
            </a:r>
            <a:r>
              <a:rPr lang="en-US" altLang="zh-TW" dirty="0" smtClean="0"/>
              <a:t>ISP</a:t>
            </a:r>
            <a:r>
              <a:rPr lang="zh-TW" altLang="en-US" dirty="0" smtClean="0"/>
              <a:t>）所提供的，用戶端預設為自動設定。若你使用的是台灣中華電信</a:t>
            </a:r>
            <a:r>
              <a:rPr lang="en-US" altLang="zh-TW" dirty="0" err="1" smtClean="0"/>
              <a:t>HiNet</a:t>
            </a:r>
            <a:r>
              <a:rPr lang="zh-TW" altLang="en-US" dirty="0" smtClean="0"/>
              <a:t>上網的話，目前有兩組</a:t>
            </a:r>
            <a:r>
              <a:rPr lang="en-US" altLang="zh-TW" dirty="0" smtClean="0"/>
              <a:t>DNS</a:t>
            </a:r>
            <a:r>
              <a:rPr lang="zh-TW" altLang="en-US" dirty="0" smtClean="0"/>
              <a:t>，</a:t>
            </a:r>
            <a:r>
              <a:rPr lang="en-US" altLang="zh-TW" dirty="0" err="1" smtClean="0"/>
              <a:t>HiNet</a:t>
            </a:r>
            <a:r>
              <a:rPr lang="en-US" altLang="zh-TW" dirty="0" smtClean="0"/>
              <a:t> DNS</a:t>
            </a:r>
            <a:r>
              <a:rPr lang="zh-TW" altLang="en-US" dirty="0" smtClean="0"/>
              <a:t>：</a:t>
            </a:r>
            <a:r>
              <a:rPr lang="en-US" altLang="zh-TW" dirty="0" smtClean="0"/>
              <a:t>168.95.192.1</a:t>
            </a:r>
            <a:r>
              <a:rPr lang="zh-TW" altLang="en-US" dirty="0" smtClean="0"/>
              <a:t>與</a:t>
            </a:r>
            <a:r>
              <a:rPr lang="en-US" altLang="zh-TW" dirty="0" smtClean="0"/>
              <a:t>168.95.1.1</a:t>
            </a:r>
            <a:r>
              <a:rPr lang="zh-TW" altLang="en-US" dirty="0" smtClean="0"/>
              <a:t>，中華電信的</a:t>
            </a:r>
            <a:r>
              <a:rPr lang="en-US" altLang="zh-TW" dirty="0" smtClean="0"/>
              <a:t>DNS</a:t>
            </a:r>
            <a:r>
              <a:rPr lang="zh-TW" altLang="en-US" dirty="0" smtClean="0"/>
              <a:t>已經夠用。你也可以換成</a:t>
            </a:r>
            <a:r>
              <a:rPr lang="en-US" altLang="zh-TW" dirty="0" smtClean="0"/>
              <a:t>Google Public DNS</a:t>
            </a:r>
            <a:r>
              <a:rPr lang="zh-TW" altLang="en-US" dirty="0" smtClean="0"/>
              <a:t>，或許就能讓上網跑更快。</a:t>
            </a:r>
          </a:p>
          <a:p>
            <a:endParaRPr lang="zh-TW" altLang="en-US" dirty="0" smtClean="0"/>
          </a:p>
          <a:p>
            <a:r>
              <a:rPr lang="zh-TW" altLang="en-US" dirty="0" smtClean="0"/>
              <a:t>●</a:t>
            </a:r>
            <a:r>
              <a:rPr lang="en-US" altLang="zh-TW" dirty="0" smtClean="0"/>
              <a:t>Google Public DNS IPv4</a:t>
            </a:r>
            <a:r>
              <a:rPr lang="zh-TW" altLang="en-US" dirty="0" smtClean="0"/>
              <a:t>設定</a:t>
            </a:r>
            <a:r>
              <a:rPr lang="en-US" altLang="zh-TW" dirty="0" smtClean="0"/>
              <a:t>(1)</a:t>
            </a:r>
            <a:r>
              <a:rPr lang="zh-TW" altLang="en-US" dirty="0" smtClean="0"/>
              <a:t>：</a:t>
            </a:r>
            <a:r>
              <a:rPr lang="en-US" altLang="zh-TW" dirty="0" smtClean="0"/>
              <a:t>8.8.8.8</a:t>
            </a:r>
          </a:p>
          <a:p>
            <a:r>
              <a:rPr lang="en-US" altLang="zh-TW" dirty="0" smtClean="0"/>
              <a:t>●Google Public DNS IPv4</a:t>
            </a:r>
            <a:r>
              <a:rPr lang="zh-TW" altLang="en-US" dirty="0" smtClean="0"/>
              <a:t>設定</a:t>
            </a:r>
            <a:r>
              <a:rPr lang="en-US" altLang="zh-TW" dirty="0" smtClean="0"/>
              <a:t>(2)</a:t>
            </a:r>
            <a:r>
              <a:rPr lang="zh-TW" altLang="en-US" dirty="0" smtClean="0"/>
              <a:t>：</a:t>
            </a:r>
            <a:r>
              <a:rPr lang="en-US" altLang="zh-TW" dirty="0" smtClean="0"/>
              <a:t>8.8.4.4</a:t>
            </a:r>
          </a:p>
          <a:p>
            <a:endParaRPr lang="en-US" altLang="zh-TW" dirty="0" smtClean="0"/>
          </a:p>
          <a:p>
            <a:r>
              <a:rPr lang="en-US" altLang="zh-TW" dirty="0" smtClean="0"/>
              <a:t>DNS</a:t>
            </a:r>
            <a:r>
              <a:rPr lang="zh-TW" altLang="en-US" dirty="0" smtClean="0"/>
              <a:t>，其實就是</a:t>
            </a:r>
            <a:r>
              <a:rPr lang="en-US" altLang="zh-TW" dirty="0" smtClean="0"/>
              <a:t>Domain Name Server</a:t>
            </a:r>
            <a:r>
              <a:rPr lang="zh-TW" altLang="en-US" dirty="0" smtClean="0"/>
              <a:t>的縮寫。在網際網路的世界裡，真實的位址，其實就是只有</a:t>
            </a:r>
            <a:r>
              <a:rPr lang="en-US" altLang="zh-TW" dirty="0" smtClean="0"/>
              <a:t>IPv4</a:t>
            </a:r>
            <a:r>
              <a:rPr lang="zh-TW" altLang="en-US" dirty="0" smtClean="0"/>
              <a:t>與</a:t>
            </a:r>
            <a:r>
              <a:rPr lang="en-US" altLang="zh-TW" dirty="0" smtClean="0"/>
              <a:t>IPv6</a:t>
            </a:r>
            <a:r>
              <a:rPr lang="zh-TW" altLang="en-US" dirty="0" smtClean="0"/>
              <a:t>兩種位址，</a:t>
            </a:r>
            <a:r>
              <a:rPr lang="en-US" altLang="zh-TW" dirty="0" smtClean="0"/>
              <a:t>IPv4</a:t>
            </a:r>
            <a:r>
              <a:rPr lang="zh-TW" altLang="en-US" dirty="0" smtClean="0"/>
              <a:t>是四串數字，</a:t>
            </a:r>
            <a:r>
              <a:rPr lang="en-US" altLang="zh-TW" dirty="0" smtClean="0"/>
              <a:t>IPv6</a:t>
            </a:r>
            <a:r>
              <a:rPr lang="zh-TW" altLang="en-US" dirty="0" smtClean="0"/>
              <a:t>是更長串的數字，這種真實網路位置不容易也不方便記住。</a:t>
            </a:r>
          </a:p>
          <a:p>
            <a:r>
              <a:rPr lang="zh-TW" altLang="en-US" dirty="0" smtClean="0"/>
              <a:t>如果網站是架設放在雲端伺服器的話，比方是使用網站代管（</a:t>
            </a:r>
            <a:r>
              <a:rPr lang="en-US" altLang="zh-TW" dirty="0" smtClean="0"/>
              <a:t>Web Hosting</a:t>
            </a:r>
            <a:r>
              <a:rPr lang="zh-TW" altLang="en-US" dirty="0" smtClean="0"/>
              <a:t>），使用虛擬主機（</a:t>
            </a:r>
            <a:r>
              <a:rPr lang="en-US" altLang="zh-TW" dirty="0" smtClean="0"/>
              <a:t>Virtual Server</a:t>
            </a:r>
            <a:r>
              <a:rPr lang="zh-TW" altLang="en-US" dirty="0" smtClean="0"/>
              <a:t>）、虛擬專屬主機（</a:t>
            </a:r>
            <a:r>
              <a:rPr lang="en-US" altLang="zh-TW" dirty="0" smtClean="0"/>
              <a:t>Virtual Private Server</a:t>
            </a:r>
            <a:r>
              <a:rPr lang="zh-TW" altLang="en-US" dirty="0" smtClean="0"/>
              <a:t>，</a:t>
            </a:r>
            <a:r>
              <a:rPr lang="en-US" altLang="zh-TW" dirty="0" smtClean="0"/>
              <a:t>VPS</a:t>
            </a:r>
            <a:r>
              <a:rPr lang="zh-TW" altLang="en-US" dirty="0" smtClean="0"/>
              <a:t>）或主機代管（</a:t>
            </a:r>
            <a:r>
              <a:rPr lang="en-US" altLang="zh-TW" dirty="0" smtClean="0"/>
              <a:t>Co-Location</a:t>
            </a:r>
            <a:r>
              <a:rPr lang="zh-TW" altLang="en-US" dirty="0" smtClean="0"/>
              <a:t>），更換伺服器，更換同一家網站代管業者的機房，或者更換網站代管業者，這時候也會更換</a:t>
            </a:r>
            <a:r>
              <a:rPr lang="en-US" altLang="zh-TW" dirty="0" smtClean="0"/>
              <a:t>DNS</a:t>
            </a:r>
            <a:r>
              <a:rPr lang="zh-TW" altLang="en-US" dirty="0" smtClean="0"/>
              <a:t>。</a:t>
            </a:r>
          </a:p>
          <a:p>
            <a:endParaRPr lang="zh-TW" altLang="en-US" dirty="0" smtClean="0"/>
          </a:p>
          <a:p>
            <a:r>
              <a:rPr lang="zh-TW" altLang="en-US" dirty="0" smtClean="0"/>
              <a:t>不過，更換了</a:t>
            </a:r>
            <a:r>
              <a:rPr lang="en-US" altLang="zh-TW" dirty="0" smtClean="0"/>
              <a:t>DNS</a:t>
            </a:r>
            <a:r>
              <a:rPr lang="zh-TW" altLang="en-US" dirty="0" smtClean="0"/>
              <a:t>之後，要等到全世界數以萬計的</a:t>
            </a:r>
            <a:r>
              <a:rPr lang="en-US" altLang="zh-TW" dirty="0" smtClean="0"/>
              <a:t>DNS</a:t>
            </a:r>
            <a:r>
              <a:rPr lang="zh-TW" altLang="en-US" dirty="0" smtClean="0"/>
              <a:t>，同步完成知道網站真實的網址，</a:t>
            </a:r>
            <a:r>
              <a:rPr lang="en-US" altLang="zh-TW" dirty="0" smtClean="0"/>
              <a:t>DNS</a:t>
            </a:r>
            <a:r>
              <a:rPr lang="zh-TW" altLang="en-US" dirty="0" smtClean="0"/>
              <a:t>的修改大約需要</a:t>
            </a:r>
            <a:r>
              <a:rPr lang="en-US" altLang="zh-TW" dirty="0" smtClean="0"/>
              <a:t>12</a:t>
            </a:r>
            <a:r>
              <a:rPr lang="zh-TW" altLang="en-US" dirty="0" smtClean="0"/>
              <a:t>～</a:t>
            </a:r>
            <a:r>
              <a:rPr lang="en-US" altLang="zh-TW" dirty="0" smtClean="0"/>
              <a:t>48</a:t>
            </a:r>
            <a:r>
              <a:rPr lang="zh-TW" altLang="en-US" dirty="0" smtClean="0"/>
              <a:t>小時才有辦法生效，</a:t>
            </a:r>
            <a:r>
              <a:rPr lang="en-US" altLang="zh-TW" dirty="0" smtClean="0"/>
              <a:t>DNS TTL</a:t>
            </a:r>
            <a:r>
              <a:rPr lang="zh-TW" altLang="en-US" dirty="0" smtClean="0"/>
              <a:t>一般是設定</a:t>
            </a:r>
            <a:r>
              <a:rPr lang="en-US" altLang="zh-TW" dirty="0" smtClean="0"/>
              <a:t>24</a:t>
            </a:r>
            <a:r>
              <a:rPr lang="zh-TW" altLang="en-US" dirty="0" smtClean="0"/>
              <a:t>小時，最久的話會需要</a:t>
            </a:r>
            <a:r>
              <a:rPr lang="en-US" altLang="zh-TW" dirty="0" smtClean="0"/>
              <a:t>48</a:t>
            </a:r>
            <a:r>
              <a:rPr lang="zh-TW" altLang="en-US" dirty="0" smtClean="0"/>
              <a:t>小時，等於網站搬家的話，常常會有個半天到一天的空窗期，如果算工作天的話，網站搬家等於會有一天到兩天無法正常使用，最常的話會延遲到兩天時間。</a:t>
            </a:r>
            <a:endParaRPr lang="en-US" altLang="zh-TW" dirty="0" smtClean="0"/>
          </a:p>
          <a:p>
            <a:r>
              <a:rPr lang="en-US" altLang="zh-TW" dirty="0" smtClean="0"/>
              <a:t>====</a:t>
            </a:r>
          </a:p>
          <a:p>
            <a:endParaRPr lang="en-US" altLang="zh-TW" dirty="0" smtClean="0"/>
          </a:p>
          <a:p>
            <a:r>
              <a:rPr lang="zh-TW" altLang="en-US" dirty="0" smtClean="0"/>
              <a:t>常用網路設定方式可歸納成三種，分別是「</a:t>
            </a:r>
            <a:r>
              <a:rPr lang="en-US" altLang="zh-TW" dirty="0" smtClean="0"/>
              <a:t>DHCP</a:t>
            </a:r>
            <a:r>
              <a:rPr lang="zh-TW" altLang="en-US" dirty="0" smtClean="0"/>
              <a:t>動態取得」、「固定</a:t>
            </a:r>
            <a:r>
              <a:rPr lang="en-US" altLang="zh-TW" dirty="0" smtClean="0"/>
              <a:t>IP</a:t>
            </a:r>
            <a:r>
              <a:rPr lang="zh-TW" altLang="en-US" dirty="0" smtClean="0"/>
              <a:t>設定」以及「</a:t>
            </a:r>
            <a:r>
              <a:rPr lang="en-US" altLang="zh-TW" dirty="0" err="1" smtClean="0"/>
              <a:t>PPPoE</a:t>
            </a:r>
            <a:r>
              <a:rPr lang="zh-TW" altLang="en-US" dirty="0" smtClean="0"/>
              <a:t>」</a:t>
            </a:r>
          </a:p>
          <a:p>
            <a:r>
              <a:rPr lang="en-US" altLang="zh-TW" dirty="0" smtClean="0"/>
              <a:t>https://www.netadmin.com.tw/netadmin/zh-tw/technology/37A084FD474E441DAF303999587B5D56</a:t>
            </a:r>
          </a:p>
          <a:p>
            <a:r>
              <a:rPr lang="en-US" altLang="zh-TW" dirty="0" smtClean="0"/>
              <a:t>DHCP</a:t>
            </a:r>
            <a:r>
              <a:rPr lang="zh-TW" altLang="en-US" dirty="0" smtClean="0"/>
              <a:t>動態取得</a:t>
            </a:r>
          </a:p>
          <a:p>
            <a:endParaRPr lang="zh-TW" altLang="en-US" dirty="0" smtClean="0"/>
          </a:p>
          <a:p>
            <a:r>
              <a:rPr lang="zh-TW" altLang="en-US" dirty="0" smtClean="0"/>
              <a:t>使用</a:t>
            </a:r>
            <a:r>
              <a:rPr lang="en-US" altLang="zh-TW" dirty="0" smtClean="0"/>
              <a:t>DHCP</a:t>
            </a:r>
            <a:r>
              <a:rPr lang="zh-TW" altLang="en-US" dirty="0" smtClean="0"/>
              <a:t>動態取得網路設定有著簡單方便的優勢，在</a:t>
            </a:r>
            <a:r>
              <a:rPr lang="en-US" altLang="zh-TW" dirty="0" smtClean="0"/>
              <a:t>Linux</a:t>
            </a:r>
            <a:r>
              <a:rPr lang="zh-TW" altLang="en-US" dirty="0" smtClean="0"/>
              <a:t>上通常使用</a:t>
            </a:r>
            <a:r>
              <a:rPr lang="en-US" altLang="zh-TW" dirty="0" err="1" smtClean="0"/>
              <a:t>dhclient</a:t>
            </a:r>
            <a:r>
              <a:rPr lang="zh-TW" altLang="en-US" dirty="0" smtClean="0"/>
              <a:t>來當作</a:t>
            </a:r>
            <a:r>
              <a:rPr lang="en-US" altLang="zh-TW" dirty="0" smtClean="0"/>
              <a:t>DHCP</a:t>
            </a:r>
            <a:r>
              <a:rPr lang="zh-TW" altLang="en-US" dirty="0" smtClean="0"/>
              <a:t>客戶端程式，從名稱</a:t>
            </a:r>
            <a:r>
              <a:rPr lang="en-US" altLang="zh-TW" dirty="0" err="1" smtClean="0"/>
              <a:t>dhclient</a:t>
            </a:r>
            <a:r>
              <a:rPr lang="zh-TW" altLang="en-US" dirty="0" smtClean="0"/>
              <a:t>上就可以看得出來它是使用於</a:t>
            </a:r>
            <a:r>
              <a:rPr lang="en-US" altLang="zh-TW" dirty="0" smtClean="0"/>
              <a:t>DHCP Client</a:t>
            </a:r>
            <a:r>
              <a:rPr lang="zh-TW" altLang="en-US" dirty="0" smtClean="0"/>
              <a:t>端的程式，可以利用「</a:t>
            </a:r>
            <a:r>
              <a:rPr lang="en-US" altLang="zh-TW" dirty="0" err="1" smtClean="0"/>
              <a:t>ps</a:t>
            </a:r>
            <a:r>
              <a:rPr lang="en-US" altLang="zh-TW" dirty="0" smtClean="0"/>
              <a:t> ax | </a:t>
            </a:r>
            <a:r>
              <a:rPr lang="en-US" altLang="zh-TW" dirty="0" err="1" smtClean="0"/>
              <a:t>grep</a:t>
            </a:r>
            <a:r>
              <a:rPr lang="en-US" altLang="zh-TW" dirty="0" smtClean="0"/>
              <a:t> </a:t>
            </a:r>
            <a:r>
              <a:rPr lang="en-US" altLang="zh-TW" dirty="0" err="1" smtClean="0"/>
              <a:t>dhc</a:t>
            </a:r>
            <a:r>
              <a:rPr lang="zh-TW" altLang="en-US" dirty="0" smtClean="0"/>
              <a:t>」一類的指令，來觀察目前是否正在執行</a:t>
            </a:r>
            <a:r>
              <a:rPr lang="en-US" altLang="zh-TW" dirty="0" err="1" smtClean="0"/>
              <a:t>dhclient</a:t>
            </a:r>
            <a:r>
              <a:rPr lang="zh-TW" altLang="en-US" dirty="0" smtClean="0"/>
              <a:t>程式。</a:t>
            </a:r>
          </a:p>
          <a:p>
            <a:endParaRPr lang="zh-TW" altLang="en-US" dirty="0" smtClean="0"/>
          </a:p>
          <a:p>
            <a:endParaRPr lang="zh-TW" altLang="en-US" dirty="0" smtClean="0"/>
          </a:p>
          <a:p>
            <a:r>
              <a:rPr lang="zh-TW" altLang="en-US" dirty="0" smtClean="0"/>
              <a:t>在</a:t>
            </a:r>
            <a:r>
              <a:rPr lang="en-US" altLang="zh-TW" dirty="0" smtClean="0"/>
              <a:t>Red Hat Enterprise Linux</a:t>
            </a:r>
            <a:r>
              <a:rPr lang="zh-TW" altLang="en-US" dirty="0" smtClean="0"/>
              <a:t>設定網路的配套措施中，使用「</a:t>
            </a:r>
            <a:r>
              <a:rPr lang="en-US" altLang="zh-TW" dirty="0" smtClean="0"/>
              <a:t>setup</a:t>
            </a:r>
            <a:r>
              <a:rPr lang="zh-TW" altLang="en-US" dirty="0" smtClean="0"/>
              <a:t>」指令來使用</a:t>
            </a:r>
            <a:r>
              <a:rPr lang="en-US" altLang="zh-TW" dirty="0" smtClean="0"/>
              <a:t>DHCP</a:t>
            </a:r>
            <a:r>
              <a:rPr lang="zh-TW" altLang="en-US" dirty="0" smtClean="0"/>
              <a:t>動態取得網路設定相當簡便。在依序按下</a:t>
            </a:r>
            <a:r>
              <a:rPr lang="en-US" altLang="zh-TW" dirty="0" smtClean="0"/>
              <a:t>〔setup〕→〔Network configuration〕</a:t>
            </a:r>
            <a:r>
              <a:rPr lang="zh-TW" altLang="en-US" dirty="0" smtClean="0"/>
              <a:t>（網路設定）並勾選網路介面「</a:t>
            </a:r>
            <a:r>
              <a:rPr lang="en-US" altLang="zh-TW" dirty="0" smtClean="0"/>
              <a:t>Use DHCP</a:t>
            </a:r>
            <a:r>
              <a:rPr lang="zh-TW" altLang="en-US" dirty="0" smtClean="0"/>
              <a:t>」後，回到指令介面重新啟動網路即可。此時，透過網路重新啟動的「</a:t>
            </a:r>
            <a:r>
              <a:rPr lang="en-US" altLang="zh-TW" dirty="0" smtClean="0"/>
              <a:t>/</a:t>
            </a:r>
            <a:r>
              <a:rPr lang="en-US" altLang="zh-TW" dirty="0" err="1" smtClean="0"/>
              <a:t>etc</a:t>
            </a:r>
            <a:r>
              <a:rPr lang="en-US" altLang="zh-TW" dirty="0" smtClean="0"/>
              <a:t>/</a:t>
            </a:r>
            <a:r>
              <a:rPr lang="en-US" altLang="zh-TW" dirty="0" err="1" smtClean="0"/>
              <a:t>init.d</a:t>
            </a:r>
            <a:r>
              <a:rPr lang="en-US" altLang="zh-TW" dirty="0" smtClean="0"/>
              <a:t>/network restart</a:t>
            </a:r>
            <a:r>
              <a:rPr lang="zh-TW" altLang="en-US" dirty="0" smtClean="0"/>
              <a:t>」</a:t>
            </a:r>
            <a:r>
              <a:rPr lang="en-US" altLang="zh-TW" dirty="0" smtClean="0"/>
              <a:t>script</a:t>
            </a:r>
            <a:r>
              <a:rPr lang="zh-TW" altLang="en-US" dirty="0" smtClean="0"/>
              <a:t>呼叫</a:t>
            </a:r>
            <a:r>
              <a:rPr lang="en-US" altLang="zh-TW" dirty="0" err="1" smtClean="0"/>
              <a:t>dhclient</a:t>
            </a:r>
            <a:r>
              <a:rPr lang="zh-TW" altLang="en-US" dirty="0" smtClean="0"/>
              <a:t>程式，而動態取得網路設定。</a:t>
            </a:r>
          </a:p>
          <a:p>
            <a:endParaRPr lang="zh-TW" altLang="en-US" dirty="0" smtClean="0"/>
          </a:p>
          <a:p>
            <a:r>
              <a:rPr lang="zh-TW" altLang="en-US" dirty="0" smtClean="0"/>
              <a:t>上述設定主要是異動「</a:t>
            </a:r>
            <a:r>
              <a:rPr lang="en-US" altLang="zh-TW" dirty="0" smtClean="0"/>
              <a:t>/</a:t>
            </a:r>
            <a:r>
              <a:rPr lang="en-US" altLang="zh-TW" dirty="0" err="1" smtClean="0"/>
              <a:t>etc</a:t>
            </a:r>
            <a:r>
              <a:rPr lang="en-US" altLang="zh-TW" dirty="0" smtClean="0"/>
              <a:t>/</a:t>
            </a:r>
            <a:r>
              <a:rPr lang="en-US" altLang="zh-TW" dirty="0" err="1" smtClean="0"/>
              <a:t>sysconfig</a:t>
            </a:r>
            <a:r>
              <a:rPr lang="en-US" altLang="zh-TW" dirty="0" smtClean="0"/>
              <a:t>/network-scripts/ifcfg-eth0</a:t>
            </a:r>
            <a:r>
              <a:rPr lang="zh-TW" altLang="en-US" dirty="0" smtClean="0"/>
              <a:t>」檔案內容中「</a:t>
            </a:r>
            <a:r>
              <a:rPr lang="en-US" altLang="zh-TW" dirty="0" smtClean="0"/>
              <a:t>BOOTPROTO=</a:t>
            </a:r>
            <a:r>
              <a:rPr lang="en-US" altLang="zh-TW" dirty="0" err="1" smtClean="0"/>
              <a:t>dhcp</a:t>
            </a:r>
            <a:r>
              <a:rPr lang="zh-TW" altLang="en-US" dirty="0" smtClean="0"/>
              <a:t>」這一行。</a:t>
            </a:r>
          </a:p>
          <a:p>
            <a:endParaRPr lang="zh-TW" altLang="en-US" dirty="0" smtClean="0"/>
          </a:p>
          <a:p>
            <a:r>
              <a:rPr lang="zh-TW" altLang="en-US" dirty="0" smtClean="0"/>
              <a:t>固定</a:t>
            </a:r>
            <a:r>
              <a:rPr lang="en-US" altLang="zh-TW" dirty="0" smtClean="0"/>
              <a:t>IP</a:t>
            </a:r>
            <a:r>
              <a:rPr lang="zh-TW" altLang="en-US" dirty="0" smtClean="0"/>
              <a:t>設定</a:t>
            </a:r>
          </a:p>
          <a:p>
            <a:r>
              <a:rPr lang="zh-TW" altLang="en-US" dirty="0" smtClean="0"/>
              <a:t>固定（</a:t>
            </a:r>
            <a:r>
              <a:rPr lang="en-US" altLang="zh-TW" dirty="0" smtClean="0"/>
              <a:t>Static</a:t>
            </a:r>
            <a:r>
              <a:rPr lang="zh-TW" altLang="en-US" dirty="0" smtClean="0"/>
              <a:t>）</a:t>
            </a:r>
            <a:r>
              <a:rPr lang="en-US" altLang="zh-TW" dirty="0" smtClean="0"/>
              <a:t>IP</a:t>
            </a:r>
            <a:r>
              <a:rPr lang="zh-TW" altLang="en-US" dirty="0" smtClean="0"/>
              <a:t>方式會提供設定所需的資訊，像是</a:t>
            </a:r>
            <a:r>
              <a:rPr lang="en-US" altLang="zh-TW" dirty="0" smtClean="0"/>
              <a:t>IP/</a:t>
            </a:r>
            <a:r>
              <a:rPr lang="zh-TW" altLang="en-US" dirty="0" smtClean="0"/>
              <a:t>網路遮罩（</a:t>
            </a:r>
            <a:r>
              <a:rPr lang="en-US" altLang="zh-TW" dirty="0" err="1" smtClean="0"/>
              <a:t>Netmask</a:t>
            </a:r>
            <a:r>
              <a:rPr lang="zh-TW" altLang="en-US" dirty="0" smtClean="0"/>
              <a:t>）、預設閘道（</a:t>
            </a:r>
            <a:r>
              <a:rPr lang="en-US" altLang="zh-TW" dirty="0" smtClean="0"/>
              <a:t>Default Gateway</a:t>
            </a:r>
            <a:r>
              <a:rPr lang="zh-TW" altLang="en-US" dirty="0" smtClean="0"/>
              <a:t>）與名稱解析伺服器（</a:t>
            </a:r>
            <a:r>
              <a:rPr lang="en-US" altLang="zh-TW" dirty="0" smtClean="0"/>
              <a:t>Name Server</a:t>
            </a:r>
            <a:r>
              <a:rPr lang="zh-TW" altLang="en-US" dirty="0" smtClean="0"/>
              <a:t>）等等，在直接對外的公開（</a:t>
            </a:r>
            <a:r>
              <a:rPr lang="en-US" altLang="zh-TW" dirty="0" smtClean="0"/>
              <a:t>Public</a:t>
            </a:r>
            <a:r>
              <a:rPr lang="zh-TW" altLang="en-US" dirty="0" smtClean="0"/>
              <a:t>）</a:t>
            </a:r>
            <a:r>
              <a:rPr lang="en-US" altLang="zh-TW" dirty="0" smtClean="0"/>
              <a:t>IP</a:t>
            </a:r>
            <a:r>
              <a:rPr lang="zh-TW" altLang="en-US" dirty="0" smtClean="0"/>
              <a:t>主機設定網路即是一例，以下資訊由</a:t>
            </a:r>
            <a:r>
              <a:rPr lang="en-US" altLang="zh-TW" dirty="0" smtClean="0"/>
              <a:t>ISP</a:t>
            </a:r>
            <a:r>
              <a:rPr lang="zh-TW" altLang="en-US" dirty="0" smtClean="0"/>
              <a:t>業者提供：</a:t>
            </a:r>
          </a:p>
          <a:p>
            <a:endParaRPr lang="zh-TW" altLang="en-US" dirty="0" smtClean="0"/>
          </a:p>
          <a:p>
            <a:r>
              <a:rPr lang="en-US" altLang="zh-TW" dirty="0" smtClean="0"/>
              <a:t>IP/</a:t>
            </a:r>
            <a:r>
              <a:rPr lang="zh-TW" altLang="en-US" dirty="0" smtClean="0"/>
              <a:t>網路遮罩	</a:t>
            </a:r>
            <a:r>
              <a:rPr lang="en-US" altLang="zh-TW" dirty="0" smtClean="0"/>
              <a:t>60.250.207.96/255.255.255.0</a:t>
            </a:r>
          </a:p>
          <a:p>
            <a:r>
              <a:rPr lang="zh-TW" altLang="en-US" dirty="0" smtClean="0"/>
              <a:t>預設閘道	</a:t>
            </a:r>
            <a:r>
              <a:rPr lang="en-US" altLang="zh-TW" dirty="0" smtClean="0"/>
              <a:t>60.250.207.254</a:t>
            </a:r>
          </a:p>
          <a:p>
            <a:r>
              <a:rPr lang="zh-TW" altLang="en-US" dirty="0" smtClean="0"/>
              <a:t>名稱解析伺服器一	</a:t>
            </a:r>
            <a:r>
              <a:rPr lang="en-US" altLang="zh-TW" dirty="0" smtClean="0"/>
              <a:t>168.95.1.1</a:t>
            </a:r>
          </a:p>
          <a:p>
            <a:r>
              <a:rPr lang="zh-TW" altLang="en-US" dirty="0" smtClean="0"/>
              <a:t>名稱解析伺服器二	</a:t>
            </a:r>
            <a:r>
              <a:rPr lang="en-US" altLang="zh-TW" dirty="0" smtClean="0"/>
              <a:t>168.95.192.1</a:t>
            </a:r>
          </a:p>
          <a:p>
            <a:r>
              <a:rPr lang="zh-TW" altLang="en-US" dirty="0" smtClean="0"/>
              <a:t>在</a:t>
            </a:r>
            <a:r>
              <a:rPr lang="en-US" altLang="zh-TW" dirty="0" smtClean="0"/>
              <a:t>Red Hat Enterprise Linux</a:t>
            </a:r>
            <a:r>
              <a:rPr lang="zh-TW" altLang="en-US" dirty="0" smtClean="0"/>
              <a:t>中的「</a:t>
            </a:r>
            <a:r>
              <a:rPr lang="en-US" altLang="zh-TW" dirty="0" smtClean="0"/>
              <a:t>IP/</a:t>
            </a:r>
            <a:r>
              <a:rPr lang="zh-TW" altLang="en-US" dirty="0" smtClean="0"/>
              <a:t>網路遮罩及預設閘道」設定，使用先前介紹的「</a:t>
            </a:r>
            <a:r>
              <a:rPr lang="en-US" altLang="zh-TW" dirty="0" smtClean="0"/>
              <a:t>setup</a:t>
            </a:r>
            <a:r>
              <a:rPr lang="zh-TW" altLang="en-US" dirty="0" smtClean="0"/>
              <a:t>」指令即可辦到，取消網路介面「</a:t>
            </a:r>
            <a:r>
              <a:rPr lang="en-US" altLang="zh-TW" dirty="0" smtClean="0"/>
              <a:t>Use DHCP</a:t>
            </a:r>
            <a:r>
              <a:rPr lang="zh-TW" altLang="en-US" dirty="0" smtClean="0"/>
              <a:t>」的勾選後，底下的方框輸入上述的相關設定。</a:t>
            </a:r>
          </a:p>
          <a:p>
            <a:endParaRPr lang="zh-TW" altLang="en-US" dirty="0" smtClean="0"/>
          </a:p>
          <a:p>
            <a:endParaRPr lang="zh-TW" altLang="en-US" dirty="0" smtClean="0"/>
          </a:p>
          <a:p>
            <a:r>
              <a:rPr lang="zh-TW" altLang="en-US" dirty="0" smtClean="0"/>
              <a:t>上述設定同樣也是異動「</a:t>
            </a:r>
            <a:r>
              <a:rPr lang="en-US" altLang="zh-TW" dirty="0" smtClean="0"/>
              <a:t>/</a:t>
            </a:r>
            <a:r>
              <a:rPr lang="en-US" altLang="zh-TW" dirty="0" err="1" smtClean="0"/>
              <a:t>etc</a:t>
            </a:r>
            <a:r>
              <a:rPr lang="en-US" altLang="zh-TW" dirty="0" smtClean="0"/>
              <a:t>/</a:t>
            </a:r>
            <a:r>
              <a:rPr lang="en-US" altLang="zh-TW" dirty="0" err="1" smtClean="0"/>
              <a:t>sysconfig</a:t>
            </a:r>
            <a:r>
              <a:rPr lang="en-US" altLang="zh-TW" dirty="0" smtClean="0"/>
              <a:t>/network-scripts/ifcfg-eth0</a:t>
            </a:r>
            <a:r>
              <a:rPr lang="zh-TW" altLang="en-US" dirty="0" smtClean="0"/>
              <a:t>」檔案的內容。</a:t>
            </a:r>
          </a:p>
          <a:p>
            <a:endParaRPr lang="zh-TW" altLang="en-US" dirty="0" smtClean="0"/>
          </a:p>
          <a:p>
            <a:r>
              <a:rPr lang="zh-TW" altLang="en-US" dirty="0" smtClean="0"/>
              <a:t>而在名稱解析的部分，則是開啟「</a:t>
            </a:r>
            <a:r>
              <a:rPr lang="en-US" altLang="zh-TW" dirty="0" smtClean="0"/>
              <a:t>/</a:t>
            </a:r>
            <a:r>
              <a:rPr lang="en-US" altLang="zh-TW" dirty="0" err="1" smtClean="0"/>
              <a:t>etc</a:t>
            </a:r>
            <a:r>
              <a:rPr lang="en-US" altLang="zh-TW" dirty="0" smtClean="0"/>
              <a:t>/</a:t>
            </a:r>
            <a:r>
              <a:rPr lang="en-US" altLang="zh-TW" dirty="0" err="1" smtClean="0"/>
              <a:t>resolv.conf</a:t>
            </a:r>
            <a:r>
              <a:rPr lang="zh-TW" altLang="en-US" dirty="0" smtClean="0"/>
              <a:t>」檔案，編寫內容如下。它的關鍵字是「</a:t>
            </a:r>
            <a:r>
              <a:rPr lang="en-US" altLang="zh-TW" dirty="0" err="1" smtClean="0"/>
              <a:t>nameserver</a:t>
            </a:r>
            <a:r>
              <a:rPr lang="zh-TW" altLang="en-US" dirty="0" smtClean="0"/>
              <a:t>」，後面接著是名稱解析伺服器的</a:t>
            </a:r>
            <a:r>
              <a:rPr lang="en-US" altLang="zh-TW" dirty="0" smtClean="0"/>
              <a:t>IP</a:t>
            </a:r>
            <a:r>
              <a:rPr lang="zh-TW" altLang="en-US" dirty="0" smtClean="0"/>
              <a:t>，詳細說明請參考指令「</a:t>
            </a:r>
            <a:r>
              <a:rPr lang="en-US" altLang="zh-TW" dirty="0" smtClean="0"/>
              <a:t>man </a:t>
            </a:r>
            <a:r>
              <a:rPr lang="en-US" altLang="zh-TW" dirty="0" err="1" smtClean="0"/>
              <a:t>resolv.conf</a:t>
            </a:r>
            <a:r>
              <a:rPr lang="zh-TW" altLang="en-US" dirty="0" smtClean="0"/>
              <a:t>」。</a:t>
            </a:r>
          </a:p>
          <a:p>
            <a:r>
              <a:rPr lang="en-US" altLang="zh-TW" dirty="0" err="1" smtClean="0"/>
              <a:t>nameserver</a:t>
            </a:r>
            <a:r>
              <a:rPr lang="en-US" altLang="zh-TW" dirty="0" smtClean="0"/>
              <a:t> 168.95.1.1</a:t>
            </a:r>
          </a:p>
          <a:p>
            <a:r>
              <a:rPr lang="en-US" altLang="zh-TW" dirty="0" err="1" smtClean="0"/>
              <a:t>nameserver</a:t>
            </a:r>
            <a:r>
              <a:rPr lang="en-US" altLang="zh-TW" dirty="0" smtClean="0"/>
              <a:t> 168.95.192.1</a:t>
            </a:r>
          </a:p>
          <a:p>
            <a:endParaRPr lang="en-US" altLang="zh-TW" dirty="0" smtClean="0"/>
          </a:p>
          <a:p>
            <a:r>
              <a:rPr lang="zh-TW" altLang="en-US" dirty="0" smtClean="0"/>
              <a:t>對照微軟網路設定內容，「自動取得</a:t>
            </a:r>
            <a:r>
              <a:rPr lang="en-US" altLang="zh-TW" dirty="0" smtClean="0"/>
              <a:t>IP</a:t>
            </a:r>
            <a:r>
              <a:rPr lang="zh-TW" altLang="en-US" dirty="0" smtClean="0"/>
              <a:t>」對應的是</a:t>
            </a:r>
            <a:r>
              <a:rPr lang="en-US" altLang="zh-TW" dirty="0" smtClean="0"/>
              <a:t>DHCP</a:t>
            </a:r>
            <a:r>
              <a:rPr lang="zh-TW" altLang="en-US" dirty="0" smtClean="0"/>
              <a:t>方式；手動設定的上方框是對應到「</a:t>
            </a:r>
            <a:r>
              <a:rPr lang="en-US" altLang="zh-TW" dirty="0" smtClean="0"/>
              <a:t>setup</a:t>
            </a:r>
            <a:r>
              <a:rPr lang="zh-TW" altLang="en-US" dirty="0" smtClean="0"/>
              <a:t>」指令的設定；下方框部分則必須編輯「</a:t>
            </a:r>
            <a:r>
              <a:rPr lang="en-US" altLang="zh-TW" dirty="0" smtClean="0"/>
              <a:t>/</a:t>
            </a:r>
            <a:r>
              <a:rPr lang="en-US" altLang="zh-TW" dirty="0" err="1" smtClean="0"/>
              <a:t>etc</a:t>
            </a:r>
            <a:r>
              <a:rPr lang="en-US" altLang="zh-TW" dirty="0" smtClean="0"/>
              <a:t>/</a:t>
            </a:r>
            <a:r>
              <a:rPr lang="en-US" altLang="zh-TW" dirty="0" err="1" smtClean="0"/>
              <a:t>resolv.conf</a:t>
            </a:r>
            <a:r>
              <a:rPr lang="zh-TW" altLang="en-US" dirty="0" smtClean="0"/>
              <a:t>」檔案內容。</a:t>
            </a:r>
          </a:p>
          <a:p>
            <a:endParaRPr lang="zh-TW" altLang="en-US" dirty="0" smtClean="0"/>
          </a:p>
          <a:p>
            <a:r>
              <a:rPr lang="en-US" altLang="zh-TW" dirty="0" err="1" smtClean="0"/>
              <a:t>PPPoE</a:t>
            </a:r>
            <a:endParaRPr lang="en-US" altLang="zh-TW" dirty="0" smtClean="0"/>
          </a:p>
          <a:p>
            <a:r>
              <a:rPr lang="zh-TW" altLang="en-US" dirty="0" smtClean="0"/>
              <a:t>第三種常用的設定是</a:t>
            </a:r>
            <a:r>
              <a:rPr lang="en-US" altLang="zh-TW" dirty="0" err="1" smtClean="0"/>
              <a:t>PPPoE</a:t>
            </a:r>
            <a:r>
              <a:rPr lang="zh-TW" altLang="en-US" dirty="0" smtClean="0"/>
              <a:t>（</a:t>
            </a:r>
            <a:r>
              <a:rPr lang="en-US" altLang="zh-TW" dirty="0" smtClean="0"/>
              <a:t>Point-to-Point Protocol over Ethernet</a:t>
            </a:r>
            <a:r>
              <a:rPr lang="zh-TW" altLang="en-US" dirty="0" smtClean="0"/>
              <a:t>），顧名思義，它是一種運用在乙太網路上的點對點通訊協定，常應用於</a:t>
            </a:r>
            <a:r>
              <a:rPr lang="en-US" altLang="zh-TW" dirty="0" smtClean="0"/>
              <a:t>ADSL Router</a:t>
            </a:r>
            <a:r>
              <a:rPr lang="zh-TW" altLang="en-US" dirty="0" smtClean="0"/>
              <a:t>連線，需要一組帳號密碼來做身分驗證，連線成功後會出現</a:t>
            </a:r>
            <a:r>
              <a:rPr lang="en-US" altLang="zh-TW" dirty="0" smtClean="0"/>
              <a:t>PPP</a:t>
            </a:r>
            <a:r>
              <a:rPr lang="zh-TW" altLang="en-US" dirty="0" smtClean="0"/>
              <a:t>的網路介面（例如</a:t>
            </a:r>
            <a:r>
              <a:rPr lang="en-US" altLang="zh-TW" dirty="0" smtClean="0"/>
              <a:t>ppp0</a:t>
            </a:r>
            <a:r>
              <a:rPr lang="zh-TW" altLang="en-US" dirty="0" smtClean="0"/>
              <a:t>）。</a:t>
            </a:r>
          </a:p>
          <a:p>
            <a:endParaRPr lang="zh-TW" altLang="en-US" dirty="0" smtClean="0"/>
          </a:p>
          <a:p>
            <a:r>
              <a:rPr lang="en-US" altLang="zh-TW" dirty="0" smtClean="0"/>
              <a:t>Red Hat Enterprise Linux</a:t>
            </a:r>
            <a:r>
              <a:rPr lang="zh-TW" altLang="en-US" dirty="0" smtClean="0"/>
              <a:t>使用一系列「</a:t>
            </a:r>
            <a:r>
              <a:rPr lang="en-US" altLang="zh-TW" dirty="0" err="1" smtClean="0"/>
              <a:t>adsl</a:t>
            </a:r>
            <a:r>
              <a:rPr lang="en-US" altLang="zh-TW" dirty="0" smtClean="0"/>
              <a:t>-*</a:t>
            </a:r>
            <a:r>
              <a:rPr lang="zh-TW" altLang="en-US" dirty="0" smtClean="0"/>
              <a:t>」指令進行</a:t>
            </a:r>
            <a:r>
              <a:rPr lang="en-US" altLang="zh-TW" dirty="0" err="1" smtClean="0"/>
              <a:t>PPPoE</a:t>
            </a:r>
            <a:r>
              <a:rPr lang="zh-TW" altLang="en-US" dirty="0" smtClean="0"/>
              <a:t>的設定與應用，如「</a:t>
            </a:r>
            <a:r>
              <a:rPr lang="en-US" altLang="zh-TW" dirty="0" err="1" smtClean="0"/>
              <a:t>adsl</a:t>
            </a:r>
            <a:r>
              <a:rPr lang="en-US" altLang="zh-TW" dirty="0" smtClean="0"/>
              <a:t>-setup</a:t>
            </a:r>
            <a:r>
              <a:rPr lang="zh-TW" altLang="en-US" dirty="0" smtClean="0"/>
              <a:t>」。設定完成後，帳號密碼主要寫到「</a:t>
            </a:r>
            <a:r>
              <a:rPr lang="en-US" altLang="zh-TW" dirty="0" smtClean="0"/>
              <a:t>/</a:t>
            </a:r>
            <a:r>
              <a:rPr lang="en-US" altLang="zh-TW" dirty="0" err="1" smtClean="0"/>
              <a:t>etc</a:t>
            </a:r>
            <a:r>
              <a:rPr lang="en-US" altLang="zh-TW" dirty="0" smtClean="0"/>
              <a:t>/</a:t>
            </a:r>
            <a:r>
              <a:rPr lang="en-US" altLang="zh-TW" dirty="0" err="1" smtClean="0"/>
              <a:t>ppp</a:t>
            </a:r>
            <a:r>
              <a:rPr lang="en-US" altLang="zh-TW" dirty="0" smtClean="0"/>
              <a:t>/</a:t>
            </a:r>
            <a:r>
              <a:rPr lang="zh-TW" altLang="en-US" dirty="0" smtClean="0"/>
              <a:t>」目錄下的</a:t>
            </a:r>
            <a:r>
              <a:rPr lang="en-US" altLang="zh-TW" dirty="0" smtClean="0"/>
              <a:t>pap-secrets</a:t>
            </a:r>
            <a:r>
              <a:rPr lang="zh-TW" altLang="en-US" dirty="0" smtClean="0"/>
              <a:t>與</a:t>
            </a:r>
            <a:r>
              <a:rPr lang="en-US" altLang="zh-TW" dirty="0" smtClean="0"/>
              <a:t>chap-secrets</a:t>
            </a:r>
            <a:r>
              <a:rPr lang="zh-TW" altLang="en-US" dirty="0" smtClean="0"/>
              <a:t>這兩個檔案；其他部分若有更動，則是配合</a:t>
            </a:r>
            <a:r>
              <a:rPr lang="en-US" altLang="zh-TW" dirty="0" smtClean="0"/>
              <a:t>Red Hat Linux</a:t>
            </a:r>
            <a:r>
              <a:rPr lang="zh-TW" altLang="en-US" dirty="0" smtClean="0"/>
              <a:t>網路設定「</a:t>
            </a:r>
            <a:r>
              <a:rPr lang="en-US" altLang="zh-TW" dirty="0" smtClean="0"/>
              <a:t>/</a:t>
            </a:r>
            <a:r>
              <a:rPr lang="en-US" altLang="zh-TW" dirty="0" err="1" smtClean="0"/>
              <a:t>etc</a:t>
            </a:r>
            <a:r>
              <a:rPr lang="en-US" altLang="zh-TW" dirty="0" smtClean="0"/>
              <a:t>/</a:t>
            </a:r>
            <a:r>
              <a:rPr lang="en-US" altLang="zh-TW" dirty="0" err="1" smtClean="0"/>
              <a:t>sysconfig</a:t>
            </a:r>
            <a:r>
              <a:rPr lang="en-US" altLang="zh-TW" dirty="0" smtClean="0"/>
              <a:t>/network-scripts/ifcfg-ppp0</a:t>
            </a:r>
            <a:r>
              <a:rPr lang="zh-TW" altLang="en-US" dirty="0" smtClean="0"/>
              <a:t>」檔案。</a:t>
            </a:r>
          </a:p>
          <a:p>
            <a:endParaRPr lang="zh-TW" altLang="en-US" dirty="0" smtClean="0"/>
          </a:p>
          <a:p>
            <a:r>
              <a:rPr lang="zh-TW" altLang="en-US" dirty="0" smtClean="0"/>
              <a:t> </a:t>
            </a:r>
          </a:p>
          <a:p>
            <a:r>
              <a:rPr lang="zh-TW" altLang="en-US" dirty="0" smtClean="0"/>
              <a:t>以下是執行「</a:t>
            </a:r>
            <a:r>
              <a:rPr lang="en-US" altLang="zh-TW" dirty="0" err="1" smtClean="0"/>
              <a:t>adsl</a:t>
            </a:r>
            <a:r>
              <a:rPr lang="en-US" altLang="zh-TW" dirty="0" smtClean="0"/>
              <a:t>-setup</a:t>
            </a:r>
            <a:r>
              <a:rPr lang="zh-TW" altLang="en-US" dirty="0" smtClean="0"/>
              <a:t>」指令的畫面，設定期間系統詢問的問題雖然很多但都不難回答，除了帳號密碼這兩個部分特別重要之外，其他大多直接按下</a:t>
            </a:r>
            <a:r>
              <a:rPr lang="en-US" altLang="zh-TW" dirty="0" smtClean="0"/>
              <a:t>Enter</a:t>
            </a:r>
            <a:r>
              <a:rPr lang="zh-TW" altLang="en-US" dirty="0" smtClean="0"/>
              <a:t>就行。</a:t>
            </a:r>
          </a:p>
          <a:p>
            <a:endParaRPr lang="zh-TW" altLang="en-US" dirty="0" smtClean="0"/>
          </a:p>
          <a:p>
            <a:endParaRPr lang="zh-TW" altLang="en-US" dirty="0" smtClean="0"/>
          </a:p>
          <a:p>
            <a:r>
              <a:rPr lang="en-US" altLang="zh-TW" dirty="0" smtClean="0"/>
              <a:t>STEP1→</a:t>
            </a:r>
            <a:r>
              <a:rPr lang="zh-TW" altLang="en-US" dirty="0" smtClean="0"/>
              <a:t>此為重點步驟，一開始出現「</a:t>
            </a:r>
            <a:r>
              <a:rPr lang="en-US" altLang="zh-TW" dirty="0" smtClean="0"/>
              <a:t>LOGIN NAME</a:t>
            </a:r>
            <a:r>
              <a:rPr lang="zh-TW" altLang="en-US" dirty="0" smtClean="0"/>
              <a:t>」，要求輸入「使用者名稱」，本例鍵入「</a:t>
            </a:r>
            <a:r>
              <a:rPr lang="en-US" altLang="zh-TW" dirty="0" smtClean="0"/>
              <a:t>12345678@msa.hinet.net</a:t>
            </a:r>
            <a:r>
              <a:rPr lang="zh-TW" altLang="en-US" dirty="0" smtClean="0"/>
              <a:t>」。</a:t>
            </a:r>
          </a:p>
          <a:p>
            <a:endParaRPr lang="zh-TW" altLang="en-US" dirty="0" smtClean="0"/>
          </a:p>
          <a:p>
            <a:endParaRPr lang="zh-TW" altLang="en-US" dirty="0" smtClean="0"/>
          </a:p>
          <a:p>
            <a:r>
              <a:rPr lang="en-US" altLang="zh-TW" dirty="0" smtClean="0"/>
              <a:t>STEP2→</a:t>
            </a:r>
            <a:r>
              <a:rPr lang="zh-TW" altLang="en-US" dirty="0" smtClean="0"/>
              <a:t>進入</a:t>
            </a:r>
            <a:r>
              <a:rPr lang="en-US" altLang="zh-TW" dirty="0" smtClean="0"/>
              <a:t>INTERFACE</a:t>
            </a:r>
            <a:r>
              <a:rPr lang="zh-TW" altLang="en-US" dirty="0" smtClean="0"/>
              <a:t>的部分，直接按下即可。除非有兩張以上的網路卡，而且</a:t>
            </a:r>
            <a:r>
              <a:rPr lang="en-US" altLang="zh-TW" dirty="0" err="1" smtClean="0"/>
              <a:t>PPPoE</a:t>
            </a:r>
            <a:r>
              <a:rPr lang="zh-TW" altLang="en-US" dirty="0" smtClean="0"/>
              <a:t>不是在</a:t>
            </a:r>
            <a:r>
              <a:rPr lang="en-US" altLang="zh-TW" dirty="0" smtClean="0"/>
              <a:t>eth0</a:t>
            </a:r>
            <a:r>
              <a:rPr lang="zh-TW" altLang="en-US" dirty="0" smtClean="0"/>
              <a:t>上執行，則必須填入正確的網路卡代號，例如</a:t>
            </a:r>
            <a:r>
              <a:rPr lang="en-US" altLang="zh-TW" dirty="0" smtClean="0"/>
              <a:t>eth1</a:t>
            </a:r>
            <a:r>
              <a:rPr lang="zh-TW" altLang="en-US" dirty="0" smtClean="0"/>
              <a:t>或</a:t>
            </a:r>
            <a:r>
              <a:rPr lang="en-US" altLang="zh-TW" dirty="0" smtClean="0"/>
              <a:t>eth2</a:t>
            </a:r>
            <a:r>
              <a:rPr lang="zh-TW" altLang="en-US" dirty="0" smtClean="0"/>
              <a:t>等等。</a:t>
            </a:r>
          </a:p>
          <a:p>
            <a:r>
              <a:rPr lang="en-US" altLang="zh-TW" dirty="0" smtClean="0"/>
              <a:t>STEP3→</a:t>
            </a:r>
            <a:r>
              <a:rPr lang="zh-TW" altLang="en-US" dirty="0" smtClean="0"/>
              <a:t>接下來看到一堆的英文，大概的意思是詢問設定者要不要持續連線（</a:t>
            </a:r>
            <a:r>
              <a:rPr lang="en-US" altLang="zh-TW" dirty="0" smtClean="0"/>
              <a:t>link continuously</a:t>
            </a:r>
            <a:r>
              <a:rPr lang="zh-TW" altLang="en-US" dirty="0" smtClean="0"/>
              <a:t>）或是一段時間後自動斷線，直接按下</a:t>
            </a:r>
            <a:r>
              <a:rPr lang="en-US" altLang="zh-TW" dirty="0" smtClean="0"/>
              <a:t>Enter</a:t>
            </a:r>
            <a:r>
              <a:rPr lang="zh-TW" altLang="en-US" dirty="0" smtClean="0"/>
              <a:t>就可以。</a:t>
            </a:r>
          </a:p>
          <a:p>
            <a:endParaRPr lang="zh-TW" altLang="en-US" dirty="0" smtClean="0"/>
          </a:p>
          <a:p>
            <a:r>
              <a:rPr lang="en-US" altLang="zh-TW" dirty="0" smtClean="0"/>
              <a:t>STEP4→</a:t>
            </a:r>
            <a:r>
              <a:rPr lang="zh-TW" altLang="en-US" dirty="0" smtClean="0"/>
              <a:t>在</a:t>
            </a:r>
            <a:r>
              <a:rPr lang="en-US" altLang="zh-TW" dirty="0" smtClean="0"/>
              <a:t>DNS</a:t>
            </a:r>
            <a:r>
              <a:rPr lang="zh-TW" altLang="en-US" dirty="0" smtClean="0"/>
              <a:t>部分，通常按下即可。若有需要，請自行開啟「</a:t>
            </a:r>
            <a:r>
              <a:rPr lang="en-US" altLang="zh-TW" dirty="0" smtClean="0"/>
              <a:t>/</a:t>
            </a:r>
            <a:r>
              <a:rPr lang="en-US" altLang="zh-TW" dirty="0" err="1" smtClean="0"/>
              <a:t>etc</a:t>
            </a:r>
            <a:r>
              <a:rPr lang="en-US" altLang="zh-TW" dirty="0" smtClean="0"/>
              <a:t>/</a:t>
            </a:r>
            <a:r>
              <a:rPr lang="en-US" altLang="zh-TW" dirty="0" err="1" smtClean="0"/>
              <a:t>resolv.conf</a:t>
            </a:r>
            <a:r>
              <a:rPr lang="zh-TW" altLang="en-US" dirty="0" smtClean="0"/>
              <a:t>」檔案，然後輸入</a:t>
            </a:r>
            <a:r>
              <a:rPr lang="en-US" altLang="zh-TW" dirty="0" err="1" smtClean="0"/>
              <a:t>nameserver</a:t>
            </a:r>
            <a:r>
              <a:rPr lang="zh-TW" altLang="en-US" dirty="0" smtClean="0"/>
              <a:t>相關資訊。</a:t>
            </a:r>
          </a:p>
          <a:p>
            <a:endParaRPr lang="zh-TW" altLang="en-US" dirty="0" smtClean="0"/>
          </a:p>
          <a:p>
            <a:r>
              <a:rPr lang="en-US" altLang="zh-TW" dirty="0" smtClean="0"/>
              <a:t>STEP5→</a:t>
            </a:r>
            <a:r>
              <a:rPr lang="zh-TW" altLang="en-US" dirty="0" smtClean="0"/>
              <a:t>此為重點步驟，開始設定</a:t>
            </a:r>
            <a:r>
              <a:rPr lang="en-US" altLang="zh-TW" dirty="0" smtClean="0"/>
              <a:t>PASSWORD</a:t>
            </a:r>
            <a:r>
              <a:rPr lang="zh-TW" altLang="en-US" dirty="0" smtClean="0"/>
              <a:t>，請重複輸入兩次</a:t>
            </a:r>
            <a:r>
              <a:rPr lang="en-US" altLang="zh-TW" dirty="0" err="1" smtClean="0"/>
              <a:t>PPPoE</a:t>
            </a:r>
            <a:r>
              <a:rPr lang="zh-TW" altLang="en-US" dirty="0" smtClean="0"/>
              <a:t>密碼。</a:t>
            </a:r>
          </a:p>
          <a:p>
            <a:endParaRPr lang="zh-TW" altLang="en-US" dirty="0" smtClean="0"/>
          </a:p>
          <a:p>
            <a:endParaRPr lang="zh-TW" altLang="en-US" dirty="0" smtClean="0"/>
          </a:p>
          <a:p>
            <a:r>
              <a:rPr lang="en-US" altLang="zh-TW" dirty="0" smtClean="0"/>
              <a:t>STEP6→</a:t>
            </a:r>
            <a:r>
              <a:rPr lang="zh-TW" altLang="en-US" dirty="0" smtClean="0"/>
              <a:t>進入</a:t>
            </a:r>
            <a:r>
              <a:rPr lang="en-US" altLang="zh-TW" dirty="0" smtClean="0"/>
              <a:t>USERCTRL</a:t>
            </a:r>
            <a:r>
              <a:rPr lang="zh-TW" altLang="en-US" dirty="0" smtClean="0"/>
              <a:t>部分，意思為「是否允許一般使用者啟停此介面」，筆者回答「</a:t>
            </a:r>
            <a:r>
              <a:rPr lang="en-US" altLang="zh-TW" dirty="0" smtClean="0"/>
              <a:t>NO</a:t>
            </a:r>
            <a:r>
              <a:rPr lang="zh-TW" altLang="en-US" dirty="0" smtClean="0"/>
              <a:t>」（不允許）。</a:t>
            </a:r>
          </a:p>
          <a:p>
            <a:r>
              <a:rPr lang="en-US" altLang="zh-TW" dirty="0" smtClean="0"/>
              <a:t>STEP7→FIREWALLING</a:t>
            </a:r>
            <a:r>
              <a:rPr lang="zh-TW" altLang="en-US" dirty="0" smtClean="0"/>
              <a:t>部分，筆者選擇「</a:t>
            </a:r>
            <a:r>
              <a:rPr lang="en-US" altLang="zh-TW" dirty="0" smtClean="0"/>
              <a:t>0</a:t>
            </a:r>
            <a:r>
              <a:rPr lang="zh-TW" altLang="en-US" dirty="0" smtClean="0"/>
              <a:t>」之後再自行調整防火牆設定。相關設定如下：</a:t>
            </a:r>
          </a:p>
          <a:p>
            <a:r>
              <a:rPr lang="en-US" altLang="zh-TW" dirty="0" smtClean="0"/>
              <a:t>0 - NONE</a:t>
            </a:r>
            <a:r>
              <a:rPr lang="zh-TW" altLang="en-US" dirty="0" smtClean="0"/>
              <a:t>（無設定）</a:t>
            </a:r>
          </a:p>
          <a:p>
            <a:r>
              <a:rPr lang="en-US" altLang="zh-TW" dirty="0" smtClean="0"/>
              <a:t>1 - STANDALONE</a:t>
            </a:r>
            <a:r>
              <a:rPr lang="zh-TW" altLang="en-US" dirty="0" smtClean="0"/>
              <a:t>（一般防火牆方式）</a:t>
            </a:r>
          </a:p>
          <a:p>
            <a:r>
              <a:rPr lang="en-US" altLang="zh-TW" dirty="0" smtClean="0"/>
              <a:t>2 - MASQUERADE</a:t>
            </a:r>
            <a:r>
              <a:rPr lang="zh-TW" altLang="en-US" dirty="0" smtClean="0"/>
              <a:t>（防火牆採</a:t>
            </a:r>
            <a:r>
              <a:rPr lang="en-US" altLang="zh-TW" dirty="0" smtClean="0"/>
              <a:t>NAT</a:t>
            </a:r>
            <a:r>
              <a:rPr lang="zh-TW" altLang="en-US" dirty="0" smtClean="0"/>
              <a:t>模式）</a:t>
            </a:r>
          </a:p>
          <a:p>
            <a:endParaRPr lang="zh-TW" altLang="en-US" dirty="0" smtClean="0"/>
          </a:p>
          <a:p>
            <a:r>
              <a:rPr lang="en-US" altLang="zh-TW" dirty="0" smtClean="0"/>
              <a:t>STEP8→</a:t>
            </a:r>
            <a:r>
              <a:rPr lang="zh-TW" altLang="en-US" dirty="0" smtClean="0"/>
              <a:t>詢問開機是否啟動此</a:t>
            </a:r>
            <a:r>
              <a:rPr lang="en-US" altLang="zh-TW" dirty="0" smtClean="0"/>
              <a:t>PPP</a:t>
            </a:r>
            <a:r>
              <a:rPr lang="zh-TW" altLang="en-US" dirty="0" smtClean="0"/>
              <a:t>連線（</a:t>
            </a:r>
            <a:r>
              <a:rPr lang="en-US" altLang="zh-TW" dirty="0" smtClean="0"/>
              <a:t>start at boot time</a:t>
            </a:r>
            <a:r>
              <a:rPr lang="zh-TW" altLang="en-US" dirty="0" smtClean="0"/>
              <a:t>），本例選擇「</a:t>
            </a:r>
            <a:r>
              <a:rPr lang="en-US" altLang="zh-TW" dirty="0" smtClean="0"/>
              <a:t>yes</a:t>
            </a:r>
            <a:r>
              <a:rPr lang="zh-TW" altLang="en-US" dirty="0" smtClean="0"/>
              <a:t>」，開機即連線。</a:t>
            </a:r>
          </a:p>
          <a:p>
            <a:endParaRPr lang="zh-TW" altLang="en-US" dirty="0" smtClean="0"/>
          </a:p>
          <a:p>
            <a:r>
              <a:rPr lang="en-US" altLang="zh-TW" dirty="0" smtClean="0"/>
              <a:t>STEP9→</a:t>
            </a:r>
            <a:r>
              <a:rPr lang="zh-TW" altLang="en-US" dirty="0" smtClean="0"/>
              <a:t>詢問是否寫入設定（</a:t>
            </a:r>
            <a:r>
              <a:rPr lang="en-US" altLang="zh-TW" dirty="0" smtClean="0"/>
              <a:t>adjust configuration</a:t>
            </a:r>
            <a:r>
              <a:rPr lang="zh-TW" altLang="en-US" dirty="0" smtClean="0"/>
              <a:t>），選擇「</a:t>
            </a:r>
            <a:r>
              <a:rPr lang="en-US" altLang="zh-TW" dirty="0" smtClean="0"/>
              <a:t>y</a:t>
            </a:r>
            <a:r>
              <a:rPr lang="zh-TW" altLang="en-US" dirty="0" smtClean="0"/>
              <a:t>」。</a:t>
            </a:r>
          </a:p>
          <a:p>
            <a:endParaRPr lang="zh-TW" altLang="en-US" dirty="0" smtClean="0"/>
          </a:p>
          <a:p>
            <a:r>
              <a:rPr lang="zh-TW" altLang="en-US" dirty="0" smtClean="0"/>
              <a:t>之後使用網路啟停的</a:t>
            </a:r>
            <a:r>
              <a:rPr lang="en-US" altLang="zh-TW" dirty="0" smtClean="0"/>
              <a:t>script</a:t>
            </a:r>
            <a:r>
              <a:rPr lang="zh-TW" altLang="en-US" dirty="0" smtClean="0"/>
              <a:t>，如「</a:t>
            </a:r>
            <a:r>
              <a:rPr lang="en-US" altLang="zh-TW" dirty="0" smtClean="0"/>
              <a:t>/</a:t>
            </a:r>
            <a:r>
              <a:rPr lang="en-US" altLang="zh-TW" dirty="0" err="1" smtClean="0"/>
              <a:t>etc</a:t>
            </a:r>
            <a:r>
              <a:rPr lang="en-US" altLang="zh-TW" dirty="0" smtClean="0"/>
              <a:t>/</a:t>
            </a:r>
            <a:r>
              <a:rPr lang="en-US" altLang="zh-TW" dirty="0" err="1" smtClean="0"/>
              <a:t>init.d</a:t>
            </a:r>
            <a:r>
              <a:rPr lang="en-US" altLang="zh-TW" dirty="0" smtClean="0"/>
              <a:t>/network restart</a:t>
            </a:r>
            <a:r>
              <a:rPr lang="zh-TW" altLang="en-US" dirty="0" smtClean="0"/>
              <a:t>」，若是按照以上筆者的設定，</a:t>
            </a:r>
            <a:r>
              <a:rPr lang="en-US" altLang="zh-TW" dirty="0" smtClean="0"/>
              <a:t>ifcfg-ppp0</a:t>
            </a:r>
            <a:r>
              <a:rPr lang="zh-TW" altLang="en-US" dirty="0" smtClean="0"/>
              <a:t>檔案的內容將會是「</a:t>
            </a:r>
            <a:r>
              <a:rPr lang="en-US" altLang="zh-TW" dirty="0" smtClean="0"/>
              <a:t>ONBOOT=yes</a:t>
            </a:r>
            <a:r>
              <a:rPr lang="zh-TW" altLang="en-US" dirty="0" smtClean="0"/>
              <a:t>」，亦即自動啟動</a:t>
            </a:r>
            <a:r>
              <a:rPr lang="en-US" altLang="zh-TW" dirty="0" smtClean="0"/>
              <a:t>ppp0</a:t>
            </a:r>
            <a:r>
              <a:rPr lang="zh-TW" altLang="en-US" dirty="0" smtClean="0"/>
              <a:t>介面。</a:t>
            </a:r>
          </a:p>
          <a:p>
            <a:endParaRPr lang="zh-TW" altLang="en-US" dirty="0" smtClean="0"/>
          </a:p>
          <a:p>
            <a:endParaRPr lang="zh-TW" altLang="en-US" dirty="0" smtClean="0"/>
          </a:p>
          <a:p>
            <a:r>
              <a:rPr lang="zh-TW" altLang="en-US" dirty="0" smtClean="0"/>
              <a:t>之後使用「</a:t>
            </a:r>
            <a:r>
              <a:rPr lang="en-US" altLang="zh-TW" dirty="0" err="1" smtClean="0"/>
              <a:t>ip</a:t>
            </a:r>
            <a:r>
              <a:rPr lang="en-US" altLang="zh-TW" dirty="0" smtClean="0"/>
              <a:t> a</a:t>
            </a:r>
            <a:r>
              <a:rPr lang="zh-TW" altLang="en-US" dirty="0" smtClean="0"/>
              <a:t>」或「</a:t>
            </a:r>
            <a:r>
              <a:rPr lang="en-US" altLang="zh-TW" dirty="0" err="1" smtClean="0"/>
              <a:t>ifconfig</a:t>
            </a:r>
            <a:r>
              <a:rPr lang="en-US" altLang="zh-TW" dirty="0" smtClean="0"/>
              <a:t> ppp0</a:t>
            </a:r>
            <a:r>
              <a:rPr lang="zh-TW" altLang="en-US" dirty="0" smtClean="0"/>
              <a:t>」指令，就可以看到</a:t>
            </a:r>
            <a:r>
              <a:rPr lang="en-US" altLang="zh-TW" dirty="0" smtClean="0"/>
              <a:t>ppp0</a:t>
            </a:r>
            <a:r>
              <a:rPr lang="zh-TW" altLang="en-US" dirty="0" smtClean="0"/>
              <a:t>介面以及它所使用的</a:t>
            </a:r>
            <a:r>
              <a:rPr lang="en-US" altLang="zh-TW" dirty="0" smtClean="0"/>
              <a:t>IP</a:t>
            </a:r>
            <a:r>
              <a:rPr lang="zh-TW" altLang="en-US" dirty="0" smtClean="0"/>
              <a:t>位址。</a:t>
            </a:r>
          </a:p>
          <a:p>
            <a:r>
              <a:rPr lang="zh-TW" altLang="en-US" dirty="0" smtClean="0"/>
              <a:t>如果此時</a:t>
            </a:r>
            <a:r>
              <a:rPr lang="en-US" altLang="zh-TW" dirty="0" smtClean="0"/>
              <a:t>TCP/IP</a:t>
            </a:r>
            <a:r>
              <a:rPr lang="zh-TW" altLang="en-US" dirty="0" smtClean="0"/>
              <a:t>連線正常，但是「名稱解析」不正常，請記得自行編輯「</a:t>
            </a:r>
            <a:r>
              <a:rPr lang="en-US" altLang="zh-TW" dirty="0" smtClean="0"/>
              <a:t>/</a:t>
            </a:r>
            <a:r>
              <a:rPr lang="en-US" altLang="zh-TW" dirty="0" err="1" smtClean="0"/>
              <a:t>etc</a:t>
            </a:r>
            <a:r>
              <a:rPr lang="en-US" altLang="zh-TW" dirty="0" smtClean="0"/>
              <a:t>/</a:t>
            </a:r>
            <a:r>
              <a:rPr lang="en-US" altLang="zh-TW" dirty="0" err="1" smtClean="0"/>
              <a:t>resolv.conf</a:t>
            </a:r>
            <a:r>
              <a:rPr lang="zh-TW" altLang="en-US" dirty="0" smtClean="0"/>
              <a:t>」來設定</a:t>
            </a:r>
            <a:r>
              <a:rPr lang="en-US" altLang="zh-TW" dirty="0" smtClean="0"/>
              <a:t>DNS</a:t>
            </a:r>
            <a:r>
              <a:rPr lang="zh-TW" altLang="en-US" dirty="0" smtClean="0"/>
              <a:t>解析。</a:t>
            </a:r>
          </a:p>
          <a:p>
            <a:endParaRPr lang="zh-TW" altLang="en-US" dirty="0" smtClean="0"/>
          </a:p>
          <a:p>
            <a:r>
              <a:rPr lang="en-US" altLang="zh-TW" dirty="0" smtClean="0"/>
              <a:t>https://www.netadmin.com.tw/netadmin/zh-tw/technology/37A084FD474E441DAF303999587B5D56</a:t>
            </a:r>
          </a:p>
          <a:p>
            <a:endParaRPr lang="en-US" altLang="zh-TW" dirty="0" smtClean="0"/>
          </a:p>
          <a:p>
            <a:r>
              <a:rPr lang="en-US" altLang="zh-TW" dirty="0" smtClean="0"/>
              <a:t> </a:t>
            </a:r>
          </a:p>
          <a:p>
            <a:endParaRPr lang="en-US" altLang="zh-TW" dirty="0" smtClean="0"/>
          </a:p>
          <a:p>
            <a:endParaRPr lang="en-US" altLang="zh-TW" dirty="0" smtClean="0"/>
          </a:p>
          <a:p>
            <a:r>
              <a:rPr lang="en-US" altLang="zh-TW" dirty="0" smtClean="0"/>
              <a:t>====</a:t>
            </a:r>
            <a:endParaRPr lang="zh-TW" altLang="en-US" dirty="0" smtClean="0"/>
          </a:p>
          <a:p>
            <a:r>
              <a:rPr lang="zh-TW" altLang="en-US" dirty="0" smtClean="0"/>
              <a:t>一組合理的網路設定需要哪些資料呢？</a:t>
            </a:r>
          </a:p>
          <a:p>
            <a:r>
              <a:rPr lang="en-US" altLang="zh-TW" dirty="0" smtClean="0"/>
              <a:t>IP</a:t>
            </a:r>
          </a:p>
          <a:p>
            <a:r>
              <a:rPr lang="en-US" altLang="zh-TW" dirty="0" err="1" smtClean="0"/>
              <a:t>Netmask</a:t>
            </a:r>
            <a:endParaRPr lang="en-US" altLang="zh-TW" dirty="0" smtClean="0"/>
          </a:p>
          <a:p>
            <a:r>
              <a:rPr lang="en-US" altLang="zh-TW" dirty="0" smtClean="0"/>
              <a:t>Network</a:t>
            </a:r>
          </a:p>
          <a:p>
            <a:r>
              <a:rPr lang="en-US" altLang="zh-TW" dirty="0" smtClean="0"/>
              <a:t>Broadcast</a:t>
            </a:r>
          </a:p>
          <a:p>
            <a:r>
              <a:rPr lang="en-US" altLang="zh-TW" dirty="0" smtClean="0"/>
              <a:t>Gateway</a:t>
            </a:r>
          </a:p>
          <a:p>
            <a:r>
              <a:rPr lang="en-US" altLang="zh-TW" dirty="0" smtClean="0"/>
              <a:t>DNS</a:t>
            </a:r>
          </a:p>
          <a:p>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120</a:t>
            </a:fld>
            <a:endParaRPr lang="zh-TW" altLang="en-US"/>
          </a:p>
        </p:txBody>
      </p:sp>
    </p:spTree>
    <p:extLst>
      <p:ext uri="{BB962C8B-B14F-4D97-AF65-F5344CB8AC3E}">
        <p14:creationId xmlns:p14="http://schemas.microsoft.com/office/powerpoint/2010/main" val="5804621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a:p>
            <a:endParaRPr lang="en-US" altLang="zh-TW" dirty="0" smtClean="0"/>
          </a:p>
          <a:p>
            <a:endParaRPr lang="en-US" altLang="zh-TW" dirty="0" smtClean="0"/>
          </a:p>
          <a:p>
            <a:endParaRPr lang="en-US" altLang="zh-TW" dirty="0" smtClean="0"/>
          </a:p>
          <a:p>
            <a:r>
              <a:rPr lang="en-US" altLang="zh-TW" dirty="0" smtClean="0"/>
              <a:t>bigred@us1804s-4:~$ </a:t>
            </a:r>
            <a:r>
              <a:rPr lang="en-US" altLang="zh-TW" dirty="0" err="1" smtClean="0"/>
              <a:t>sudo</a:t>
            </a:r>
            <a:r>
              <a:rPr lang="en-US" altLang="zh-TW" dirty="0" smtClean="0"/>
              <a:t> </a:t>
            </a:r>
            <a:r>
              <a:rPr lang="en-US" altLang="zh-TW" dirty="0" err="1" smtClean="0"/>
              <a:t>systemctl</a:t>
            </a:r>
            <a:r>
              <a:rPr lang="en-US" altLang="zh-TW" dirty="0" smtClean="0"/>
              <a:t> stop </a:t>
            </a:r>
            <a:r>
              <a:rPr lang="en-US" altLang="zh-TW" dirty="0" err="1" smtClean="0"/>
              <a:t>systemd-resolved.service</a:t>
            </a:r>
            <a:endParaRPr lang="en-US" altLang="zh-TW" dirty="0" smtClean="0"/>
          </a:p>
          <a:p>
            <a:r>
              <a:rPr lang="en-US" altLang="zh-TW" dirty="0" smtClean="0"/>
              <a:t>[</a:t>
            </a:r>
            <a:r>
              <a:rPr lang="en-US" altLang="zh-TW" dirty="0" err="1" smtClean="0"/>
              <a:t>sudo</a:t>
            </a:r>
            <a:r>
              <a:rPr lang="en-US" altLang="zh-TW" dirty="0" smtClean="0"/>
              <a:t>] password for </a:t>
            </a:r>
            <a:r>
              <a:rPr lang="en-US" altLang="zh-TW" dirty="0" err="1" smtClean="0"/>
              <a:t>bigred</a:t>
            </a:r>
            <a:r>
              <a:rPr lang="en-US" altLang="zh-TW" dirty="0" smtClean="0"/>
              <a:t>:</a:t>
            </a:r>
          </a:p>
          <a:p>
            <a:r>
              <a:rPr lang="en-US" altLang="zh-TW" dirty="0" smtClean="0"/>
              <a:t>bigred@us1804s-4:~$ </a:t>
            </a:r>
            <a:r>
              <a:rPr lang="en-US" altLang="zh-TW" dirty="0" err="1" smtClean="0"/>
              <a:t>sudo</a:t>
            </a:r>
            <a:r>
              <a:rPr lang="en-US" altLang="zh-TW" dirty="0" smtClean="0"/>
              <a:t> </a:t>
            </a:r>
            <a:r>
              <a:rPr lang="en-US" altLang="zh-TW" dirty="0" err="1" smtClean="0"/>
              <a:t>systemctl</a:t>
            </a:r>
            <a:r>
              <a:rPr lang="en-US" altLang="zh-TW" dirty="0" smtClean="0"/>
              <a:t> disable </a:t>
            </a:r>
            <a:r>
              <a:rPr lang="en-US" altLang="zh-TW" dirty="0" err="1" smtClean="0"/>
              <a:t>systemd-resolved.service</a:t>
            </a:r>
            <a:endParaRPr lang="en-US" altLang="zh-TW" dirty="0" smtClean="0"/>
          </a:p>
          <a:p>
            <a:r>
              <a:rPr lang="en-US" altLang="zh-TW" dirty="0" smtClean="0"/>
              <a:t>Removed /</a:t>
            </a:r>
            <a:r>
              <a:rPr lang="en-US" altLang="zh-TW" dirty="0" err="1" smtClean="0"/>
              <a:t>etc</a:t>
            </a:r>
            <a:r>
              <a:rPr lang="en-US" altLang="zh-TW" dirty="0" smtClean="0"/>
              <a:t>/</a:t>
            </a:r>
            <a:r>
              <a:rPr lang="en-US" altLang="zh-TW" dirty="0" err="1" smtClean="0"/>
              <a:t>systemd</a:t>
            </a:r>
            <a:r>
              <a:rPr lang="en-US" altLang="zh-TW" dirty="0" smtClean="0"/>
              <a:t>/system/dbus-org.freedesktop.resolve1.service.</a:t>
            </a:r>
          </a:p>
          <a:p>
            <a:r>
              <a:rPr lang="en-US" altLang="zh-TW" dirty="0" smtClean="0"/>
              <a:t>Removed /</a:t>
            </a:r>
            <a:r>
              <a:rPr lang="en-US" altLang="zh-TW" dirty="0" err="1" smtClean="0"/>
              <a:t>etc</a:t>
            </a:r>
            <a:r>
              <a:rPr lang="en-US" altLang="zh-TW" dirty="0" smtClean="0"/>
              <a:t>/</a:t>
            </a:r>
            <a:r>
              <a:rPr lang="en-US" altLang="zh-TW" dirty="0" err="1" smtClean="0"/>
              <a:t>systemd</a:t>
            </a:r>
            <a:r>
              <a:rPr lang="en-US" altLang="zh-TW" dirty="0" smtClean="0"/>
              <a:t>/system/multi-</a:t>
            </a:r>
            <a:r>
              <a:rPr lang="en-US" altLang="zh-TW" dirty="0" err="1" smtClean="0"/>
              <a:t>user.target.wants</a:t>
            </a:r>
            <a:r>
              <a:rPr lang="en-US" altLang="zh-TW" dirty="0" smtClean="0"/>
              <a:t>/</a:t>
            </a:r>
            <a:r>
              <a:rPr lang="en-US" altLang="zh-TW" dirty="0" err="1" smtClean="0"/>
              <a:t>systemd-resolved.service</a:t>
            </a:r>
            <a:r>
              <a:rPr lang="en-US" altLang="zh-TW" dirty="0" smtClean="0"/>
              <a:t>.</a:t>
            </a:r>
          </a:p>
          <a:p>
            <a:r>
              <a:rPr lang="en-US" altLang="zh-TW" dirty="0" smtClean="0"/>
              <a:t>bigred@us1804s-4:~$ </a:t>
            </a:r>
            <a:r>
              <a:rPr lang="en-US" altLang="zh-TW" dirty="0" err="1" smtClean="0"/>
              <a:t>sudo</a:t>
            </a:r>
            <a:r>
              <a:rPr lang="en-US" altLang="zh-TW" dirty="0" smtClean="0"/>
              <a:t> </a:t>
            </a:r>
            <a:r>
              <a:rPr lang="en-US" altLang="zh-TW" dirty="0" err="1" smtClean="0"/>
              <a:t>rm</a:t>
            </a:r>
            <a:r>
              <a:rPr lang="en-US" altLang="zh-TW" dirty="0" smtClean="0"/>
              <a:t> /</a:t>
            </a:r>
            <a:r>
              <a:rPr lang="en-US" altLang="zh-TW" dirty="0" err="1" smtClean="0"/>
              <a:t>etc</a:t>
            </a:r>
            <a:r>
              <a:rPr lang="en-US" altLang="zh-TW" dirty="0" smtClean="0"/>
              <a:t>/</a:t>
            </a:r>
            <a:r>
              <a:rPr lang="en-US" altLang="zh-TW" dirty="0" err="1" smtClean="0"/>
              <a:t>resolv.conf</a:t>
            </a:r>
            <a:endParaRPr lang="en-US" altLang="zh-TW" dirty="0" smtClean="0"/>
          </a:p>
          <a:p>
            <a:r>
              <a:rPr lang="en-US" altLang="zh-TW" dirty="0" smtClean="0"/>
              <a:t>bigred@us1804s-4:~$ </a:t>
            </a:r>
            <a:r>
              <a:rPr lang="en-US" altLang="zh-TW" dirty="0" err="1" smtClean="0"/>
              <a:t>sudo</a:t>
            </a:r>
            <a:r>
              <a:rPr lang="en-US" altLang="zh-TW" dirty="0" smtClean="0"/>
              <a:t> </a:t>
            </a:r>
            <a:r>
              <a:rPr lang="en-US" altLang="zh-TW" dirty="0" err="1" smtClean="0"/>
              <a:t>nano</a:t>
            </a:r>
            <a:r>
              <a:rPr lang="en-US" altLang="zh-TW" dirty="0" smtClean="0"/>
              <a:t> /</a:t>
            </a:r>
            <a:r>
              <a:rPr lang="en-US" altLang="zh-TW" dirty="0" err="1" smtClean="0"/>
              <a:t>etc</a:t>
            </a:r>
            <a:r>
              <a:rPr lang="en-US" altLang="zh-TW" dirty="0" smtClean="0"/>
              <a:t>/</a:t>
            </a:r>
            <a:r>
              <a:rPr lang="en-US" altLang="zh-TW" dirty="0" err="1" smtClean="0"/>
              <a:t>resolv.conf</a:t>
            </a:r>
            <a:endParaRPr lang="en-US" altLang="zh-TW" dirty="0" smtClean="0"/>
          </a:p>
          <a:p>
            <a:r>
              <a:rPr lang="en-US" altLang="zh-TW" dirty="0" smtClean="0"/>
              <a:t>bigred@us1804s-4:~$ reboot</a:t>
            </a:r>
          </a:p>
          <a:p>
            <a:endParaRPr lang="en-US" altLang="zh-TW" dirty="0" smtClean="0"/>
          </a:p>
          <a:p>
            <a:r>
              <a:rPr lang="zh-TW" altLang="en-US" dirty="0" smtClean="0"/>
              <a:t>設 </a:t>
            </a:r>
            <a:r>
              <a:rPr lang="en-US" altLang="zh-TW" dirty="0" smtClean="0"/>
              <a:t>128 </a:t>
            </a:r>
            <a:r>
              <a:rPr lang="zh-TW" altLang="en-US" dirty="0" smtClean="0"/>
              <a:t>以後的位址</a:t>
            </a:r>
            <a:endParaRPr lang="en-US" altLang="zh-TW" dirty="0" smtClean="0"/>
          </a:p>
          <a:p>
            <a:r>
              <a:rPr lang="en-US" altLang="zh-TW" dirty="0" smtClean="0"/>
              <a:t>1O.3O.31.129</a:t>
            </a:r>
            <a:r>
              <a:rPr lang="zh-TW" altLang="en-US" dirty="0" smtClean="0"/>
              <a:t>開始</a:t>
            </a:r>
            <a:endParaRPr lang="en-US" altLang="zh-TW" dirty="0" smtClean="0"/>
          </a:p>
          <a:p>
            <a:r>
              <a:rPr lang="en-US" altLang="zh-TW" dirty="0" err="1" smtClean="0"/>
              <a:t>Sudo</a:t>
            </a:r>
            <a:r>
              <a:rPr lang="en-US" altLang="zh-TW" dirty="0" smtClean="0"/>
              <a:t> </a:t>
            </a:r>
            <a:r>
              <a:rPr lang="en-US" altLang="zh-TW" dirty="0" err="1" smtClean="0"/>
              <a:t>nano</a:t>
            </a:r>
            <a:r>
              <a:rPr lang="en-US" altLang="zh-TW" dirty="0" smtClean="0"/>
              <a:t>_/</a:t>
            </a:r>
            <a:r>
              <a:rPr lang="en-US" altLang="zh-TW" dirty="0" err="1" smtClean="0"/>
              <a:t>etc</a:t>
            </a:r>
            <a:r>
              <a:rPr lang="en-US" altLang="zh-TW" dirty="0" smtClean="0"/>
              <a:t>/</a:t>
            </a:r>
            <a:r>
              <a:rPr lang="en-US" altLang="zh-TW" dirty="0" err="1" smtClean="0"/>
              <a:t>netplan</a:t>
            </a:r>
            <a:r>
              <a:rPr lang="en-US" altLang="zh-TW" dirty="0" smtClean="0"/>
              <a:t>/01-netcfg.yaml</a:t>
            </a:r>
          </a:p>
          <a:p>
            <a:r>
              <a:rPr lang="en-US" altLang="zh-TW" dirty="0" smtClean="0"/>
              <a:t>enp1s0 </a:t>
            </a:r>
            <a:r>
              <a:rPr lang="zh-TW" altLang="en-US" dirty="0" smtClean="0"/>
              <a:t>前面少空格</a:t>
            </a:r>
          </a:p>
          <a:p>
            <a:r>
              <a:rPr lang="en-US" altLang="zh-TW" dirty="0" smtClean="0"/>
              <a:t>enp1s0 </a:t>
            </a:r>
            <a:r>
              <a:rPr lang="zh-TW" altLang="en-US" dirty="0" smtClean="0"/>
              <a:t>之後的參數，冒號後面都少空格</a:t>
            </a:r>
          </a:p>
          <a:p>
            <a:r>
              <a:rPr lang="en-US" altLang="zh-TW" dirty="0" smtClean="0"/>
              <a:t>address: [168.95.1.1, 8.8.8.8]</a:t>
            </a:r>
          </a:p>
          <a:p>
            <a:r>
              <a:rPr lang="zh-TW" altLang="en-US" dirty="0" smtClean="0"/>
              <a:t>不用打兩行</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123</a:t>
            </a:fld>
            <a:endParaRPr lang="zh-TW" altLang="en-US"/>
          </a:p>
        </p:txBody>
      </p:sp>
    </p:spTree>
    <p:extLst>
      <p:ext uri="{BB962C8B-B14F-4D97-AF65-F5344CB8AC3E}">
        <p14:creationId xmlns:p14="http://schemas.microsoft.com/office/powerpoint/2010/main" val="6344984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smtClean="0"/>
              <a:t>Netplan</a:t>
            </a:r>
            <a:r>
              <a:rPr lang="en-US" altLang="zh-TW" dirty="0" smtClean="0"/>
              <a:t> </a:t>
            </a:r>
            <a:r>
              <a:rPr lang="zh-TW" altLang="en-US" dirty="0" smtClean="0"/>
              <a:t>有命令可以檢查</a:t>
            </a:r>
          </a:p>
          <a:p>
            <a:r>
              <a:rPr lang="en-US" altLang="zh-TW" dirty="0" err="1" smtClean="0"/>
              <a:t>sudo</a:t>
            </a:r>
            <a:r>
              <a:rPr lang="en-US" altLang="zh-TW" dirty="0" smtClean="0"/>
              <a:t> </a:t>
            </a:r>
            <a:r>
              <a:rPr lang="en-US" altLang="zh-TW" dirty="0" err="1" smtClean="0"/>
              <a:t>netplan</a:t>
            </a:r>
            <a:r>
              <a:rPr lang="en-US" altLang="zh-TW" dirty="0" smtClean="0"/>
              <a:t> try</a:t>
            </a:r>
          </a:p>
          <a:p>
            <a:r>
              <a:rPr lang="zh-TW" altLang="en-US" dirty="0" smtClean="0"/>
              <a:t>這個命令會檢查設定是否正確，如果沒有任何錯誤，即可透過以下命令生效。</a:t>
            </a:r>
          </a:p>
          <a:p>
            <a:r>
              <a:rPr lang="en-US" altLang="zh-TW" dirty="0" err="1" smtClean="0"/>
              <a:t>sudo</a:t>
            </a:r>
            <a:r>
              <a:rPr lang="en-US" altLang="zh-TW" dirty="0" smtClean="0"/>
              <a:t> </a:t>
            </a:r>
            <a:r>
              <a:rPr lang="en-US" altLang="zh-TW" dirty="0" err="1" smtClean="0"/>
              <a:t>netplan</a:t>
            </a:r>
            <a:r>
              <a:rPr lang="en-US" altLang="zh-TW" dirty="0" smtClean="0"/>
              <a:t> apply</a:t>
            </a:r>
          </a:p>
          <a:p>
            <a:endParaRPr lang="en-US" altLang="zh-TW" dirty="0" smtClean="0"/>
          </a:p>
          <a:p>
            <a:r>
              <a:rPr lang="zh-TW" altLang="en-US" dirty="0" smtClean="0"/>
              <a:t>重新開機</a:t>
            </a:r>
            <a:r>
              <a:rPr lang="en-US" altLang="zh-TW" dirty="0" smtClean="0"/>
              <a:t>, </a:t>
            </a:r>
            <a:r>
              <a:rPr lang="zh-TW" altLang="en-US" dirty="0" smtClean="0"/>
              <a:t>執行 </a:t>
            </a:r>
            <a:r>
              <a:rPr lang="en-US" altLang="zh-TW" dirty="0" err="1" smtClean="0"/>
              <a:t>ifconfig</a:t>
            </a:r>
            <a:r>
              <a:rPr lang="en-US" altLang="zh-TW" dirty="0" smtClean="0"/>
              <a:t> </a:t>
            </a:r>
            <a:r>
              <a:rPr lang="zh-TW" altLang="en-US" dirty="0" smtClean="0"/>
              <a:t>網卡有 </a:t>
            </a:r>
            <a:r>
              <a:rPr lang="en-US" altLang="zh-TW" dirty="0" smtClean="0"/>
              <a:t>IP </a:t>
            </a:r>
            <a:r>
              <a:rPr lang="zh-TW" altLang="en-US" dirty="0" smtClean="0"/>
              <a:t>就 </a:t>
            </a:r>
            <a:r>
              <a:rPr lang="en-US" altLang="zh-TW" dirty="0" smtClean="0"/>
              <a:t>ok</a:t>
            </a:r>
          </a:p>
          <a:p>
            <a:endParaRPr lang="en-US" altLang="zh-TW" dirty="0" smtClean="0"/>
          </a:p>
          <a:p>
            <a:r>
              <a:rPr lang="zh-TW" altLang="en-US" dirty="0" smtClean="0"/>
              <a:t>修改後存檔後輸入以下命令：</a:t>
            </a:r>
          </a:p>
          <a:p>
            <a:endParaRPr lang="zh-TW" altLang="en-US" dirty="0" smtClean="0"/>
          </a:p>
          <a:p>
            <a:r>
              <a:rPr lang="en-US" altLang="zh-TW" dirty="0" err="1" smtClean="0"/>
              <a:t>sudo</a:t>
            </a:r>
            <a:r>
              <a:rPr lang="en-US" altLang="zh-TW" dirty="0" smtClean="0"/>
              <a:t> </a:t>
            </a:r>
            <a:r>
              <a:rPr lang="en-US" altLang="zh-TW" dirty="0" err="1" smtClean="0"/>
              <a:t>netplan</a:t>
            </a:r>
            <a:r>
              <a:rPr lang="en-US" altLang="zh-TW" dirty="0" smtClean="0"/>
              <a:t> try</a:t>
            </a:r>
          </a:p>
          <a:p>
            <a:endParaRPr lang="en-US" altLang="zh-TW" dirty="0" smtClean="0"/>
          </a:p>
          <a:p>
            <a:r>
              <a:rPr lang="zh-TW" altLang="en-US" dirty="0" smtClean="0"/>
              <a:t>這個命令執行後會檢查設定檔格式，如果正確的話就會套用，並且在 </a:t>
            </a:r>
            <a:r>
              <a:rPr lang="en-US" altLang="zh-TW" dirty="0" smtClean="0"/>
              <a:t>120 </a:t>
            </a:r>
            <a:r>
              <a:rPr lang="zh-TW" altLang="en-US" dirty="0" smtClean="0"/>
              <a:t>秒以後自動還原設定！</a:t>
            </a:r>
          </a:p>
          <a:p>
            <a:endParaRPr lang="zh-TW" altLang="en-US" dirty="0" smtClean="0"/>
          </a:p>
          <a:p>
            <a:r>
              <a:rPr lang="zh-TW" altLang="en-US" dirty="0" smtClean="0"/>
              <a:t>是不是很貼心？想必各位應該有過把遠端 </a:t>
            </a:r>
            <a:r>
              <a:rPr lang="en-US" altLang="zh-TW" dirty="0" smtClean="0"/>
              <a:t>Linux </a:t>
            </a:r>
            <a:r>
              <a:rPr lang="zh-TW" altLang="en-US" dirty="0" smtClean="0"/>
              <a:t>網路設定改錯 </a:t>
            </a:r>
            <a:r>
              <a:rPr lang="en-US" altLang="zh-TW" dirty="0" smtClean="0"/>
              <a:t>restart </a:t>
            </a:r>
            <a:r>
              <a:rPr lang="zh-TW" altLang="en-US" dirty="0" smtClean="0"/>
              <a:t>的痛吧，</a:t>
            </a:r>
            <a:endParaRPr lang="en-US" altLang="zh-TW" dirty="0" smtClean="0"/>
          </a:p>
          <a:p>
            <a:r>
              <a:rPr lang="en-US" altLang="zh-TW" dirty="0" smtClean="0"/>
              <a:t>putty </a:t>
            </a:r>
            <a:r>
              <a:rPr lang="zh-TW" altLang="en-US" dirty="0" smtClean="0"/>
              <a:t>用來連接 </a:t>
            </a:r>
            <a:r>
              <a:rPr lang="en-US" altLang="zh-TW" dirty="0" err="1" smtClean="0"/>
              <a:t>openssh</a:t>
            </a:r>
            <a:r>
              <a:rPr lang="en-US" altLang="zh-TW" dirty="0" smtClean="0"/>
              <a:t> server, </a:t>
            </a:r>
            <a:r>
              <a:rPr lang="en-US" altLang="zh-TW" dirty="0" err="1" smtClean="0"/>
              <a:t>openssh</a:t>
            </a:r>
            <a:r>
              <a:rPr lang="en-US" altLang="zh-TW" dirty="0" smtClean="0"/>
              <a:t> server </a:t>
            </a:r>
            <a:r>
              <a:rPr lang="zh-TW" altLang="en-US" dirty="0" smtClean="0"/>
              <a:t>每一部阿寶都有安裝</a:t>
            </a:r>
            <a:endParaRPr lang="en-US" altLang="zh-TW" dirty="0" smtClean="0"/>
          </a:p>
          <a:p>
            <a:r>
              <a:rPr lang="en-US" altLang="zh-TW" dirty="0" err="1" smtClean="0"/>
              <a:t>netPlan</a:t>
            </a:r>
            <a:r>
              <a:rPr lang="en-US" altLang="zh-TW" dirty="0" smtClean="0"/>
              <a:t> </a:t>
            </a:r>
            <a:r>
              <a:rPr lang="zh-TW" altLang="en-US" dirty="0" smtClean="0"/>
              <a:t>主要是告知</a:t>
            </a:r>
          </a:p>
          <a:p>
            <a:r>
              <a:rPr lang="zh-TW" altLang="en-US" dirty="0" smtClean="0"/>
              <a:t>此台</a:t>
            </a:r>
            <a:r>
              <a:rPr lang="en-US" altLang="zh-TW" dirty="0" smtClean="0"/>
              <a:t>Pc</a:t>
            </a:r>
            <a:r>
              <a:rPr lang="zh-TW" altLang="en-US" dirty="0" smtClean="0"/>
              <a:t>的</a:t>
            </a:r>
            <a:r>
              <a:rPr lang="en-US" altLang="zh-TW" dirty="0" smtClean="0"/>
              <a:t>IP</a:t>
            </a:r>
            <a:r>
              <a:rPr lang="zh-TW" altLang="en-US" dirty="0" smtClean="0"/>
              <a:t>為何</a:t>
            </a:r>
          </a:p>
          <a:p>
            <a:r>
              <a:rPr lang="zh-TW" altLang="en-US" dirty="0" smtClean="0"/>
              <a:t>若沒</a:t>
            </a:r>
            <a:r>
              <a:rPr lang="en-US" altLang="zh-TW" dirty="0" smtClean="0"/>
              <a:t>IP</a:t>
            </a:r>
            <a:r>
              <a:rPr lang="zh-TW" altLang="en-US" dirty="0" smtClean="0"/>
              <a:t>是否要主動給一個</a:t>
            </a:r>
            <a:r>
              <a:rPr lang="en-US" altLang="zh-TW" dirty="0" smtClean="0"/>
              <a:t>(DHCP)</a:t>
            </a:r>
          </a:p>
          <a:p>
            <a:r>
              <a:rPr lang="zh-TW" altLang="en-US" dirty="0" smtClean="0"/>
              <a:t>傳送封包非同網段送到那台機器（</a:t>
            </a:r>
            <a:r>
              <a:rPr lang="en-US" altLang="zh-TW" dirty="0" smtClean="0"/>
              <a:t>default gateway </a:t>
            </a:r>
            <a:r>
              <a:rPr lang="zh-TW" altLang="en-US" dirty="0" smtClean="0"/>
              <a:t>）</a:t>
            </a:r>
          </a:p>
          <a:p>
            <a:r>
              <a:rPr lang="en-US" altLang="zh-TW" dirty="0" err="1" smtClean="0"/>
              <a:t>ip</a:t>
            </a:r>
            <a:r>
              <a:rPr lang="zh-TW" altLang="en-US" dirty="0" smtClean="0"/>
              <a:t>若為域名，送到那在解析</a:t>
            </a:r>
            <a:r>
              <a:rPr lang="en-US" altLang="zh-TW" dirty="0" smtClean="0"/>
              <a:t>(DNS</a:t>
            </a:r>
            <a:r>
              <a:rPr lang="zh-TW" altLang="en-US" dirty="0" smtClean="0"/>
              <a:t>）</a:t>
            </a:r>
          </a:p>
          <a:p>
            <a:endParaRPr lang="zh-TW" altLang="en-US" dirty="0" smtClean="0"/>
          </a:p>
          <a:p>
            <a:r>
              <a:rPr lang="zh-TW" altLang="en-US" dirty="0" smtClean="0"/>
              <a:t>我這樣解釋可以嗎</a:t>
            </a:r>
            <a:r>
              <a:rPr lang="en-US" altLang="zh-TW" dirty="0" smtClean="0"/>
              <a:t>?</a:t>
            </a:r>
          </a:p>
          <a:p>
            <a:r>
              <a:rPr lang="en-US" altLang="zh-TW" dirty="0" err="1" smtClean="0"/>
              <a:t>dhcp</a:t>
            </a:r>
            <a:r>
              <a:rPr lang="en-US" altLang="zh-TW" dirty="0" smtClean="0"/>
              <a:t> </a:t>
            </a:r>
            <a:r>
              <a:rPr lang="zh-TW" altLang="en-US" dirty="0" smtClean="0"/>
              <a:t>是自動配發一個 </a:t>
            </a:r>
            <a:r>
              <a:rPr lang="en-US" altLang="zh-TW" dirty="0" smtClean="0"/>
              <a:t>IP </a:t>
            </a:r>
            <a:r>
              <a:rPr lang="zh-TW" altLang="en-US" dirty="0" smtClean="0"/>
              <a:t>給阿寶，</a:t>
            </a:r>
            <a:r>
              <a:rPr lang="en-US" altLang="zh-TW" dirty="0" err="1" smtClean="0"/>
              <a:t>dhcp</a:t>
            </a:r>
            <a:r>
              <a:rPr lang="en-US" altLang="zh-TW" dirty="0" smtClean="0"/>
              <a:t> server </a:t>
            </a:r>
            <a:r>
              <a:rPr lang="zh-TW" altLang="en-US" dirty="0" smtClean="0"/>
              <a:t>是安裝在 電算中心的一部 </a:t>
            </a:r>
            <a:r>
              <a:rPr lang="en-US" altLang="zh-TW" dirty="0" smtClean="0"/>
              <a:t>server, </a:t>
            </a:r>
            <a:r>
              <a:rPr lang="en-US" altLang="zh-TW" dirty="0" err="1" smtClean="0"/>
              <a:t>netplan</a:t>
            </a:r>
            <a:r>
              <a:rPr lang="en-US" altLang="zh-TW" dirty="0" smtClean="0"/>
              <a:t> </a:t>
            </a:r>
            <a:r>
              <a:rPr lang="zh-TW" altLang="en-US" dirty="0" smtClean="0"/>
              <a:t>是用來設定本機固定 </a:t>
            </a:r>
            <a:r>
              <a:rPr lang="en-US" altLang="zh-TW" dirty="0" smtClean="0"/>
              <a:t>IP</a:t>
            </a:r>
            <a:endParaRPr lang="zh-TW" altLang="en-US" smtClean="0"/>
          </a:p>
          <a:p>
            <a:endParaRPr lang="zh-TW" altLang="en-US"/>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124</a:t>
            </a:fld>
            <a:endParaRPr lang="zh-TW" altLang="en-US"/>
          </a:p>
        </p:txBody>
      </p:sp>
    </p:spTree>
    <p:extLst>
      <p:ext uri="{BB962C8B-B14F-4D97-AF65-F5344CB8AC3E}">
        <p14:creationId xmlns:p14="http://schemas.microsoft.com/office/powerpoint/2010/main" val="7266341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a:p>
            <a:r>
              <a:rPr lang="en-US" altLang="zh-TW" dirty="0" smtClean="0"/>
              <a:t>bigred@us1804s-4:~$ </a:t>
            </a:r>
            <a:r>
              <a:rPr lang="en-US" altLang="zh-TW" dirty="0" err="1" smtClean="0"/>
              <a:t>sudo</a:t>
            </a:r>
            <a:r>
              <a:rPr lang="en-US" altLang="zh-TW" dirty="0" smtClean="0"/>
              <a:t> </a:t>
            </a:r>
            <a:r>
              <a:rPr lang="en-US" altLang="zh-TW" dirty="0" err="1" smtClean="0"/>
              <a:t>systemctl</a:t>
            </a:r>
            <a:r>
              <a:rPr lang="en-US" altLang="zh-TW" dirty="0" smtClean="0"/>
              <a:t> stop </a:t>
            </a:r>
            <a:r>
              <a:rPr lang="en-US" altLang="zh-TW" dirty="0" err="1" smtClean="0"/>
              <a:t>systemd-resolved.service</a:t>
            </a:r>
            <a:endParaRPr lang="en-US" altLang="zh-TW" dirty="0" smtClean="0"/>
          </a:p>
          <a:p>
            <a:r>
              <a:rPr lang="en-US" altLang="zh-TW" dirty="0" smtClean="0"/>
              <a:t>[</a:t>
            </a:r>
            <a:r>
              <a:rPr lang="en-US" altLang="zh-TW" dirty="0" err="1" smtClean="0"/>
              <a:t>sudo</a:t>
            </a:r>
            <a:r>
              <a:rPr lang="en-US" altLang="zh-TW" dirty="0" smtClean="0"/>
              <a:t>] password for </a:t>
            </a:r>
            <a:r>
              <a:rPr lang="en-US" altLang="zh-TW" dirty="0" err="1" smtClean="0"/>
              <a:t>bigred</a:t>
            </a:r>
            <a:r>
              <a:rPr lang="en-US" altLang="zh-TW" dirty="0" smtClean="0"/>
              <a:t>:</a:t>
            </a:r>
          </a:p>
          <a:p>
            <a:r>
              <a:rPr lang="en-US" altLang="zh-TW" dirty="0" smtClean="0"/>
              <a:t>bigred@us1804s-4:~$ </a:t>
            </a:r>
            <a:r>
              <a:rPr lang="en-US" altLang="zh-TW" dirty="0" err="1" smtClean="0"/>
              <a:t>sudo</a:t>
            </a:r>
            <a:r>
              <a:rPr lang="en-US" altLang="zh-TW" dirty="0" smtClean="0"/>
              <a:t> </a:t>
            </a:r>
            <a:r>
              <a:rPr lang="en-US" altLang="zh-TW" dirty="0" err="1" smtClean="0"/>
              <a:t>systemctl</a:t>
            </a:r>
            <a:r>
              <a:rPr lang="en-US" altLang="zh-TW" dirty="0" smtClean="0"/>
              <a:t> disable </a:t>
            </a:r>
            <a:r>
              <a:rPr lang="en-US" altLang="zh-TW" dirty="0" err="1" smtClean="0"/>
              <a:t>systemd-resolved.service</a:t>
            </a:r>
            <a:endParaRPr lang="en-US" altLang="zh-TW" dirty="0" smtClean="0"/>
          </a:p>
          <a:p>
            <a:r>
              <a:rPr lang="en-US" altLang="zh-TW" dirty="0" smtClean="0"/>
              <a:t>Removed /</a:t>
            </a:r>
            <a:r>
              <a:rPr lang="en-US" altLang="zh-TW" dirty="0" err="1" smtClean="0"/>
              <a:t>etc</a:t>
            </a:r>
            <a:r>
              <a:rPr lang="en-US" altLang="zh-TW" dirty="0" smtClean="0"/>
              <a:t>/</a:t>
            </a:r>
            <a:r>
              <a:rPr lang="en-US" altLang="zh-TW" dirty="0" err="1" smtClean="0"/>
              <a:t>systemd</a:t>
            </a:r>
            <a:r>
              <a:rPr lang="en-US" altLang="zh-TW" dirty="0" smtClean="0"/>
              <a:t>/system/dbus-org.freedesktop.resolve1.service.</a:t>
            </a:r>
          </a:p>
          <a:p>
            <a:r>
              <a:rPr lang="en-US" altLang="zh-TW" dirty="0" smtClean="0"/>
              <a:t>Removed /</a:t>
            </a:r>
            <a:r>
              <a:rPr lang="en-US" altLang="zh-TW" dirty="0" err="1" smtClean="0"/>
              <a:t>etc</a:t>
            </a:r>
            <a:r>
              <a:rPr lang="en-US" altLang="zh-TW" dirty="0" smtClean="0"/>
              <a:t>/</a:t>
            </a:r>
            <a:r>
              <a:rPr lang="en-US" altLang="zh-TW" dirty="0" err="1" smtClean="0"/>
              <a:t>systemd</a:t>
            </a:r>
            <a:r>
              <a:rPr lang="en-US" altLang="zh-TW" dirty="0" smtClean="0"/>
              <a:t>/system/multi-</a:t>
            </a:r>
            <a:r>
              <a:rPr lang="en-US" altLang="zh-TW" dirty="0" err="1" smtClean="0"/>
              <a:t>user.target.wants</a:t>
            </a:r>
            <a:r>
              <a:rPr lang="en-US" altLang="zh-TW" dirty="0" smtClean="0"/>
              <a:t>/</a:t>
            </a:r>
            <a:r>
              <a:rPr lang="en-US" altLang="zh-TW" dirty="0" err="1" smtClean="0"/>
              <a:t>systemd-resolved.service</a:t>
            </a:r>
            <a:r>
              <a:rPr lang="en-US" altLang="zh-TW" dirty="0" smtClean="0"/>
              <a:t>.</a:t>
            </a:r>
          </a:p>
          <a:p>
            <a:r>
              <a:rPr lang="en-US" altLang="zh-TW" dirty="0" smtClean="0"/>
              <a:t>bigred@us1804s-4:~$ </a:t>
            </a:r>
            <a:r>
              <a:rPr lang="en-US" altLang="zh-TW" dirty="0" err="1" smtClean="0"/>
              <a:t>sudo</a:t>
            </a:r>
            <a:r>
              <a:rPr lang="en-US" altLang="zh-TW" dirty="0" smtClean="0"/>
              <a:t> </a:t>
            </a:r>
            <a:r>
              <a:rPr lang="en-US" altLang="zh-TW" dirty="0" err="1" smtClean="0"/>
              <a:t>rm</a:t>
            </a:r>
            <a:r>
              <a:rPr lang="en-US" altLang="zh-TW" dirty="0" smtClean="0"/>
              <a:t> /</a:t>
            </a:r>
            <a:r>
              <a:rPr lang="en-US" altLang="zh-TW" dirty="0" err="1" smtClean="0"/>
              <a:t>etc</a:t>
            </a:r>
            <a:r>
              <a:rPr lang="en-US" altLang="zh-TW" dirty="0" smtClean="0"/>
              <a:t>/</a:t>
            </a:r>
            <a:r>
              <a:rPr lang="en-US" altLang="zh-TW" dirty="0" err="1" smtClean="0"/>
              <a:t>resolv.conf</a:t>
            </a:r>
            <a:endParaRPr lang="en-US" altLang="zh-TW" dirty="0" smtClean="0"/>
          </a:p>
          <a:p>
            <a:r>
              <a:rPr lang="en-US" altLang="zh-TW" dirty="0" smtClean="0"/>
              <a:t>bigred@us1804s-4:~$ </a:t>
            </a:r>
            <a:r>
              <a:rPr lang="en-US" altLang="zh-TW" dirty="0" err="1" smtClean="0"/>
              <a:t>sudo</a:t>
            </a:r>
            <a:r>
              <a:rPr lang="en-US" altLang="zh-TW" dirty="0" smtClean="0"/>
              <a:t> </a:t>
            </a:r>
            <a:r>
              <a:rPr lang="en-US" altLang="zh-TW" dirty="0" err="1" smtClean="0"/>
              <a:t>nano</a:t>
            </a:r>
            <a:r>
              <a:rPr lang="en-US" altLang="zh-TW" dirty="0" smtClean="0"/>
              <a:t> /</a:t>
            </a:r>
            <a:r>
              <a:rPr lang="en-US" altLang="zh-TW" dirty="0" err="1" smtClean="0"/>
              <a:t>etc</a:t>
            </a:r>
            <a:r>
              <a:rPr lang="en-US" altLang="zh-TW" dirty="0" smtClean="0"/>
              <a:t>/</a:t>
            </a:r>
            <a:r>
              <a:rPr lang="en-US" altLang="zh-TW" dirty="0" err="1" smtClean="0"/>
              <a:t>resolv.conf</a:t>
            </a:r>
            <a:endParaRPr lang="en-US" altLang="zh-TW" dirty="0" smtClean="0"/>
          </a:p>
          <a:p>
            <a:r>
              <a:rPr lang="en-US" altLang="zh-TW" dirty="0" smtClean="0"/>
              <a:t>bigred@us1804s-4:~$ reboot</a:t>
            </a:r>
          </a:p>
          <a:p>
            <a:endParaRPr lang="en-US" altLang="zh-TW" dirty="0" smtClean="0"/>
          </a:p>
          <a:p>
            <a:endParaRPr lang="en-US" altLang="zh-TW" dirty="0" smtClean="0"/>
          </a:p>
          <a:p>
            <a:r>
              <a:rPr lang="en-US" altLang="zh-TW" dirty="0" err="1" smtClean="0"/>
              <a:t>linux</a:t>
            </a:r>
            <a:r>
              <a:rPr lang="en-US" altLang="zh-TW" dirty="0" smtClean="0"/>
              <a:t> YAML</a:t>
            </a:r>
            <a:r>
              <a:rPr lang="zh-TW" altLang="en-US" dirty="0" smtClean="0"/>
              <a:t>類型和語法</a:t>
            </a:r>
          </a:p>
          <a:p>
            <a:endParaRPr lang="zh-TW" altLang="en-US" dirty="0" smtClean="0"/>
          </a:p>
          <a:p>
            <a:r>
              <a:rPr lang="en-US" altLang="zh-TW" dirty="0" smtClean="0"/>
              <a:t>YAML</a:t>
            </a:r>
            <a:r>
              <a:rPr lang="zh-TW" altLang="en-US" dirty="0" smtClean="0"/>
              <a:t>是</a:t>
            </a:r>
            <a:r>
              <a:rPr lang="en-US" altLang="zh-TW" dirty="0" smtClean="0"/>
              <a:t>"YAML </a:t>
            </a:r>
            <a:r>
              <a:rPr lang="en-US" altLang="zh-TW" dirty="0" err="1" smtClean="0"/>
              <a:t>Ain't</a:t>
            </a:r>
            <a:r>
              <a:rPr lang="en-US" altLang="zh-TW" dirty="0" smtClean="0"/>
              <a:t> a Markup Language"</a:t>
            </a:r>
            <a:r>
              <a:rPr lang="zh-TW" altLang="en-US" dirty="0" smtClean="0"/>
              <a:t>（</a:t>
            </a:r>
            <a:r>
              <a:rPr lang="en-US" altLang="zh-TW" dirty="0" smtClean="0"/>
              <a:t>YAML</a:t>
            </a:r>
            <a:r>
              <a:rPr lang="zh-TW" altLang="en-US" dirty="0" smtClean="0"/>
              <a:t>不是一種標記語言）的遞迴縮寫。</a:t>
            </a:r>
          </a:p>
          <a:p>
            <a:r>
              <a:rPr lang="zh-TW" altLang="en-US" dirty="0" smtClean="0"/>
              <a:t>在開發的這種語言時，</a:t>
            </a:r>
            <a:r>
              <a:rPr lang="en-US" altLang="zh-TW" dirty="0" smtClean="0"/>
              <a:t>YAML </a:t>
            </a:r>
            <a:r>
              <a:rPr lang="zh-TW" altLang="en-US" dirty="0" smtClean="0"/>
              <a:t>的意思其實是：</a:t>
            </a:r>
          </a:p>
          <a:p>
            <a:r>
              <a:rPr lang="en-US" altLang="zh-TW" dirty="0" smtClean="0"/>
              <a:t>"Yet Another Markup Language"</a:t>
            </a:r>
            <a:r>
              <a:rPr lang="zh-TW" altLang="en-US" dirty="0" smtClean="0"/>
              <a:t>（仍是一種標記語言）</a:t>
            </a:r>
            <a:r>
              <a:rPr lang="en-US" altLang="zh-TW" dirty="0" smtClean="0"/>
              <a:t>[3]</a:t>
            </a:r>
            <a:r>
              <a:rPr lang="zh-TW" altLang="en-US" dirty="0" smtClean="0"/>
              <a:t>，</a:t>
            </a:r>
          </a:p>
          <a:p>
            <a:r>
              <a:rPr lang="zh-TW" altLang="en-US" dirty="0" smtClean="0"/>
              <a:t>但為了強調這種語言以資料做為中心，而不是以標記語言為重點，</a:t>
            </a:r>
          </a:p>
          <a:p>
            <a:r>
              <a:rPr lang="zh-TW" altLang="en-US" dirty="0" smtClean="0"/>
              <a:t>而用反向縮略語重新命名。</a:t>
            </a:r>
          </a:p>
          <a:p>
            <a:endParaRPr lang="zh-TW" altLang="en-US" dirty="0" smtClean="0"/>
          </a:p>
          <a:p>
            <a:r>
              <a:rPr lang="en-US" altLang="zh-TW" dirty="0" smtClean="0"/>
              <a:t>YAML</a:t>
            </a:r>
            <a:r>
              <a:rPr lang="zh-TW" altLang="en-US" dirty="0" smtClean="0"/>
              <a:t>中，字串不一定要用雙引號標示。</a:t>
            </a:r>
          </a:p>
          <a:p>
            <a:r>
              <a:rPr lang="zh-TW" altLang="en-US" dirty="0" smtClean="0"/>
              <a:t>另外，在縮排中空白字元的數目並不是非常重要，</a:t>
            </a:r>
          </a:p>
          <a:p>
            <a:r>
              <a:rPr lang="zh-TW" altLang="en-US" dirty="0" smtClean="0"/>
              <a:t>只要相同階層的元素左側對齊就可以了（不過不能使用</a:t>
            </a:r>
            <a:r>
              <a:rPr lang="en-US" altLang="zh-TW" dirty="0" smtClean="0"/>
              <a:t>TAB</a:t>
            </a:r>
            <a:r>
              <a:rPr lang="zh-TW" altLang="en-US" dirty="0" smtClean="0"/>
              <a:t>字元）</a:t>
            </a:r>
          </a:p>
          <a:p>
            <a:r>
              <a:rPr lang="zh-TW" altLang="en-US" dirty="0" smtClean="0"/>
              <a:t>鍵值和資料由冒號及空白字元分開</a:t>
            </a:r>
          </a:p>
          <a:p>
            <a:r>
              <a:rPr lang="en-US" altLang="zh-TW" dirty="0" smtClean="0"/>
              <a:t>YAML</a:t>
            </a:r>
            <a:r>
              <a:rPr lang="zh-TW" altLang="en-US" dirty="0" smtClean="0"/>
              <a:t>在使用逗號及冒號時，後面都必須接一個空白字元</a:t>
            </a:r>
          </a:p>
          <a:p>
            <a:r>
              <a:rPr lang="en-US" altLang="zh-TW" dirty="0" smtClean="0"/>
              <a:t>https://zh.wikipedia.org/wiki/YAML</a:t>
            </a:r>
          </a:p>
          <a:p>
            <a:endParaRPr lang="en-US" altLang="zh-TW" dirty="0" smtClean="0"/>
          </a:p>
          <a:p>
            <a:r>
              <a:rPr lang="zh-TW" altLang="en-US" dirty="0" smtClean="0"/>
              <a:t>區塊形式（常使用與</a:t>
            </a:r>
            <a:r>
              <a:rPr lang="en-US" altLang="zh-TW" dirty="0" smtClean="0"/>
              <a:t>YAML</a:t>
            </a:r>
            <a:r>
              <a:rPr lang="zh-TW" altLang="en-US" dirty="0" smtClean="0"/>
              <a:t>資料文件中）使用縮進和換行符分隔</a:t>
            </a:r>
            <a:r>
              <a:rPr lang="en-US" altLang="zh-TW" dirty="0" smtClean="0"/>
              <a:t>key: value</a:t>
            </a:r>
            <a:r>
              <a:rPr lang="zh-TW" altLang="en-US" dirty="0" smtClean="0"/>
              <a:t>對。</a:t>
            </a:r>
          </a:p>
          <a:p>
            <a:r>
              <a:rPr lang="zh-TW" altLang="en-US" dirty="0" smtClean="0"/>
              <a:t>內置形式（常使用與</a:t>
            </a:r>
            <a:r>
              <a:rPr lang="en-US" altLang="zh-TW" dirty="0" smtClean="0"/>
              <a:t>YAML</a:t>
            </a:r>
            <a:r>
              <a:rPr lang="zh-TW" altLang="en-US" dirty="0" smtClean="0"/>
              <a:t>資料串流中）在大括號中使用逗號</a:t>
            </a:r>
            <a:r>
              <a:rPr lang="en-US" altLang="zh-TW" dirty="0" smtClean="0"/>
              <a:t>+</a:t>
            </a:r>
            <a:r>
              <a:rPr lang="zh-TW" altLang="en-US" dirty="0" smtClean="0"/>
              <a:t>空白字元分隔</a:t>
            </a:r>
            <a:r>
              <a:rPr lang="en-US" altLang="zh-TW" dirty="0" smtClean="0"/>
              <a:t>key: value</a:t>
            </a:r>
            <a:r>
              <a:rPr lang="zh-TW" altLang="en-US" dirty="0" smtClean="0"/>
              <a:t>對。</a:t>
            </a:r>
          </a:p>
          <a:p>
            <a:endParaRPr lang="zh-TW" altLang="en-US" dirty="0" smtClean="0"/>
          </a:p>
          <a:p>
            <a:r>
              <a:rPr lang="en-US" altLang="zh-TW" dirty="0" smtClean="0"/>
              <a:t>--- # </a:t>
            </a:r>
            <a:r>
              <a:rPr lang="zh-TW" altLang="en-US" dirty="0" smtClean="0"/>
              <a:t>區塊形式</a:t>
            </a:r>
          </a:p>
          <a:p>
            <a:r>
              <a:rPr lang="zh-TW" altLang="en-US" dirty="0" smtClean="0"/>
              <a:t>   </a:t>
            </a:r>
            <a:r>
              <a:rPr lang="en-US" altLang="zh-TW" dirty="0" smtClean="0"/>
              <a:t>name: John Smith</a:t>
            </a:r>
          </a:p>
          <a:p>
            <a:r>
              <a:rPr lang="en-US" altLang="zh-TW" dirty="0" smtClean="0"/>
              <a:t>   age: 33</a:t>
            </a:r>
          </a:p>
          <a:p>
            <a:r>
              <a:rPr lang="en-US" altLang="zh-TW" dirty="0" smtClean="0"/>
              <a:t> --- # </a:t>
            </a:r>
            <a:r>
              <a:rPr lang="zh-TW" altLang="en-US" dirty="0" smtClean="0"/>
              <a:t>內置形式</a:t>
            </a:r>
          </a:p>
          <a:p>
            <a:r>
              <a:rPr lang="zh-TW" altLang="en-US" dirty="0" smtClean="0"/>
              <a:t> </a:t>
            </a:r>
            <a:r>
              <a:rPr lang="en-US" altLang="zh-TW" dirty="0" smtClean="0"/>
              <a:t>{name: John Smith, age: 33}</a:t>
            </a:r>
          </a:p>
          <a:p>
            <a:endParaRPr lang="en-US" altLang="zh-TW" dirty="0" smtClean="0"/>
          </a:p>
          <a:p>
            <a:r>
              <a:rPr lang="zh-TW" altLang="en-US" dirty="0" smtClean="0"/>
              <a:t>區塊的字元</a:t>
            </a:r>
          </a:p>
          <a:p>
            <a:r>
              <a:rPr lang="zh-TW" altLang="en-US" dirty="0" smtClean="0"/>
              <a:t>再次強調，字串不需要包在引號之內。</a:t>
            </a:r>
          </a:p>
          <a:p>
            <a:r>
              <a:rPr lang="zh-TW" altLang="en-US" dirty="0" smtClean="0"/>
              <a:t>根據預設，每行開頭的縮排（以首行為基準）</a:t>
            </a:r>
          </a:p>
          <a:p>
            <a:r>
              <a:rPr lang="zh-TW" altLang="en-US" dirty="0" smtClean="0"/>
              <a:t>和行末空白會被去除，而不同的縮排會保留差異</a:t>
            </a:r>
          </a:p>
          <a:p>
            <a:endParaRPr lang="zh-TW" altLang="en-US" dirty="0" smtClean="0"/>
          </a:p>
          <a:p>
            <a:r>
              <a:rPr lang="zh-TW" altLang="en-US" dirty="0" smtClean="0"/>
              <a:t>還有一種內置格式（</a:t>
            </a:r>
            <a:r>
              <a:rPr lang="en-US" altLang="zh-TW" dirty="0" smtClean="0"/>
              <a:t>inline format</a:t>
            </a:r>
            <a:r>
              <a:rPr lang="zh-TW" altLang="en-US" dirty="0" smtClean="0"/>
              <a:t>）可以選擇──</a:t>
            </a:r>
          </a:p>
          <a:p>
            <a:r>
              <a:rPr lang="zh-TW" altLang="en-US" dirty="0" smtClean="0"/>
              <a:t>用方括號圍住，並用逗號</a:t>
            </a:r>
            <a:r>
              <a:rPr lang="en-US" altLang="zh-TW" dirty="0" smtClean="0"/>
              <a:t>+</a:t>
            </a:r>
            <a:r>
              <a:rPr lang="zh-TW" altLang="en-US" dirty="0" smtClean="0"/>
              <a:t>空白區隔（類似</a:t>
            </a:r>
            <a:r>
              <a:rPr lang="en-US" altLang="zh-TW" dirty="0" smtClean="0"/>
              <a:t>JSON</a:t>
            </a:r>
            <a:r>
              <a:rPr lang="zh-TW" altLang="en-US" dirty="0" smtClean="0"/>
              <a:t>的語法）。</a:t>
            </a:r>
            <a:r>
              <a:rPr lang="en-US" altLang="zh-TW" dirty="0" smtClean="0"/>
              <a:t>[6]</a:t>
            </a:r>
          </a:p>
          <a:p>
            <a:endParaRPr lang="en-US" altLang="zh-TW" dirty="0" smtClean="0"/>
          </a:p>
          <a:p>
            <a:r>
              <a:rPr lang="en-US" altLang="zh-TW" dirty="0" smtClean="0"/>
              <a:t> --- # </a:t>
            </a:r>
            <a:r>
              <a:rPr lang="zh-TW" altLang="en-US" dirty="0" smtClean="0"/>
              <a:t>購物清單 </a:t>
            </a:r>
          </a:p>
          <a:p>
            <a:r>
              <a:rPr lang="zh-TW" altLang="en-US" dirty="0" smtClean="0"/>
              <a:t> </a:t>
            </a:r>
            <a:r>
              <a:rPr lang="en-US" altLang="zh-TW" dirty="0" smtClean="0"/>
              <a:t>[milk, pumpkin pie, eggs, juice]</a:t>
            </a:r>
          </a:p>
          <a:p>
            <a:endParaRPr lang="en-US" altLang="zh-TW" dirty="0" smtClean="0"/>
          </a:p>
          <a:p>
            <a:r>
              <a:rPr lang="zh-TW" altLang="en-US" dirty="0" smtClean="0"/>
              <a:t>雜湊表</a:t>
            </a:r>
          </a:p>
          <a:p>
            <a:r>
              <a:rPr lang="zh-TW" altLang="en-US" dirty="0" smtClean="0"/>
              <a:t>鍵值和資料由冒號及空白字元分開。</a:t>
            </a:r>
          </a:p>
          <a:p>
            <a:endParaRPr lang="zh-TW" altLang="en-US" dirty="0" smtClean="0"/>
          </a:p>
          <a:p>
            <a:endParaRPr lang="zh-TW" altLang="en-US" dirty="0" smtClean="0"/>
          </a:p>
          <a:p>
            <a:r>
              <a:rPr lang="en-US" altLang="zh-TW" dirty="0" smtClean="0"/>
              <a:t>YAML</a:t>
            </a:r>
            <a:r>
              <a:rPr lang="zh-TW" altLang="en-US" dirty="0" smtClean="0"/>
              <a:t>語法</a:t>
            </a:r>
          </a:p>
          <a:p>
            <a:r>
              <a:rPr lang="en-US" altLang="zh-TW" dirty="0" smtClean="0"/>
              <a:t>YAML</a:t>
            </a:r>
            <a:r>
              <a:rPr lang="zh-TW" altLang="en-US" dirty="0" smtClean="0"/>
              <a:t>使用可列印的</a:t>
            </a:r>
            <a:r>
              <a:rPr lang="en-US" altLang="zh-TW" dirty="0" smtClean="0"/>
              <a:t>Unicode</a:t>
            </a:r>
            <a:r>
              <a:rPr lang="zh-TW" altLang="en-US" dirty="0" smtClean="0"/>
              <a:t>字元，可使用</a:t>
            </a:r>
            <a:r>
              <a:rPr lang="en-US" altLang="zh-TW" dirty="0" smtClean="0"/>
              <a:t>UTF-8</a:t>
            </a:r>
            <a:r>
              <a:rPr lang="zh-TW" altLang="en-US" dirty="0" smtClean="0"/>
              <a:t>或</a:t>
            </a:r>
            <a:r>
              <a:rPr lang="en-US" altLang="zh-TW" dirty="0" smtClean="0"/>
              <a:t>UTF-16</a:t>
            </a:r>
            <a:r>
              <a:rPr lang="zh-TW" altLang="en-US" dirty="0" smtClean="0"/>
              <a:t>。</a:t>
            </a:r>
          </a:p>
          <a:p>
            <a:r>
              <a:rPr lang="zh-TW" altLang="en-US" dirty="0" smtClean="0"/>
              <a:t>使用空白字元為檔案縮排來表示結構；不過不能使用跳格字元</a:t>
            </a:r>
            <a:r>
              <a:rPr lang="en-US" altLang="zh-TW" dirty="0" smtClean="0"/>
              <a:t>(TAB)</a:t>
            </a:r>
            <a:r>
              <a:rPr lang="zh-TW" altLang="en-US" dirty="0" smtClean="0"/>
              <a:t>。</a:t>
            </a:r>
          </a:p>
          <a:p>
            <a:r>
              <a:rPr lang="zh-TW" altLang="en-US" dirty="0" smtClean="0"/>
              <a:t>註解由井字號（ </a:t>
            </a:r>
            <a:r>
              <a:rPr lang="en-US" altLang="zh-TW" dirty="0" smtClean="0"/>
              <a:t># </a:t>
            </a:r>
            <a:r>
              <a:rPr lang="zh-TW" altLang="en-US" dirty="0" smtClean="0"/>
              <a:t>）開始，可以出現在一行中的任何位置，而且範圍只有一行（也就是一般所謂的單行註解）</a:t>
            </a:r>
          </a:p>
          <a:p>
            <a:r>
              <a:rPr lang="zh-TW" altLang="en-US" dirty="0" smtClean="0"/>
              <a:t>每個清單成員以單行表示，並用短槓</a:t>
            </a:r>
            <a:r>
              <a:rPr lang="en-US" altLang="zh-TW" dirty="0" smtClean="0"/>
              <a:t>+</a:t>
            </a:r>
            <a:r>
              <a:rPr lang="zh-TW" altLang="en-US" dirty="0" smtClean="0"/>
              <a:t>空白（ </a:t>
            </a:r>
            <a:r>
              <a:rPr lang="en-US" altLang="zh-TW" dirty="0" smtClean="0"/>
              <a:t>-   </a:t>
            </a:r>
            <a:r>
              <a:rPr lang="zh-TW" altLang="en-US" dirty="0" smtClean="0"/>
              <a:t>）起始。或使用方括號（ </a:t>
            </a:r>
            <a:r>
              <a:rPr lang="en-US" altLang="zh-TW" dirty="0" smtClean="0"/>
              <a:t>[ ] </a:t>
            </a:r>
            <a:r>
              <a:rPr lang="zh-TW" altLang="en-US" dirty="0" smtClean="0"/>
              <a:t>），並用逗號</a:t>
            </a:r>
            <a:r>
              <a:rPr lang="en-US" altLang="zh-TW" dirty="0" smtClean="0"/>
              <a:t>+</a:t>
            </a:r>
            <a:r>
              <a:rPr lang="zh-TW" altLang="en-US" dirty="0" smtClean="0"/>
              <a:t>空白（ </a:t>
            </a:r>
            <a:r>
              <a:rPr lang="en-US" altLang="zh-TW" dirty="0" smtClean="0"/>
              <a:t>,   </a:t>
            </a:r>
            <a:r>
              <a:rPr lang="zh-TW" altLang="en-US" dirty="0" smtClean="0"/>
              <a:t>）分開成員。</a:t>
            </a:r>
          </a:p>
          <a:p>
            <a:r>
              <a:rPr lang="zh-TW" altLang="en-US" dirty="0" smtClean="0"/>
              <a:t>每個雜湊表的成員用冒號</a:t>
            </a:r>
            <a:r>
              <a:rPr lang="en-US" altLang="zh-TW" dirty="0" smtClean="0"/>
              <a:t>+</a:t>
            </a:r>
            <a:r>
              <a:rPr lang="zh-TW" altLang="en-US" dirty="0" smtClean="0"/>
              <a:t>空白（ </a:t>
            </a:r>
            <a:r>
              <a:rPr lang="en-US" altLang="zh-TW" dirty="0" smtClean="0"/>
              <a:t>:   </a:t>
            </a:r>
            <a:r>
              <a:rPr lang="zh-TW" altLang="en-US" dirty="0" smtClean="0"/>
              <a:t>）分開鍵值和內容。或使用大括號（ </a:t>
            </a:r>
            <a:r>
              <a:rPr lang="en-US" altLang="zh-TW" dirty="0" smtClean="0"/>
              <a:t>{   } </a:t>
            </a:r>
            <a:r>
              <a:rPr lang="zh-TW" altLang="en-US" dirty="0" smtClean="0"/>
              <a:t>），並用逗號</a:t>
            </a:r>
            <a:r>
              <a:rPr lang="en-US" altLang="zh-TW" dirty="0" smtClean="0"/>
              <a:t>+</a:t>
            </a:r>
            <a:r>
              <a:rPr lang="zh-TW" altLang="en-US" dirty="0" smtClean="0"/>
              <a:t>空白（ </a:t>
            </a:r>
            <a:r>
              <a:rPr lang="en-US" altLang="zh-TW" dirty="0" smtClean="0"/>
              <a:t>,   </a:t>
            </a:r>
            <a:r>
              <a:rPr lang="zh-TW" altLang="en-US" dirty="0" smtClean="0"/>
              <a:t>）分開。</a:t>
            </a:r>
          </a:p>
          <a:p>
            <a:r>
              <a:rPr lang="zh-TW" altLang="en-US" dirty="0" smtClean="0"/>
              <a:t>雜湊表的鍵值可以用問號 </a:t>
            </a:r>
            <a:r>
              <a:rPr lang="en-US" altLang="zh-TW" dirty="0" smtClean="0"/>
              <a:t>( ? )</a:t>
            </a:r>
            <a:r>
              <a:rPr lang="zh-TW" altLang="en-US" dirty="0" smtClean="0"/>
              <a:t>起始，用來明確的表示多個詞彙組成的鍵值。</a:t>
            </a:r>
          </a:p>
          <a:p>
            <a:r>
              <a:rPr lang="zh-TW" altLang="en-US" dirty="0" smtClean="0"/>
              <a:t>字串平常並不使用引號，但必要的時候可以用雙引號 </a:t>
            </a:r>
            <a:r>
              <a:rPr lang="en-US" altLang="zh-TW" dirty="0" smtClean="0"/>
              <a:t>( " )</a:t>
            </a:r>
            <a:r>
              <a:rPr lang="zh-TW" altLang="en-US" dirty="0" smtClean="0"/>
              <a:t>或單引號 </a:t>
            </a:r>
            <a:r>
              <a:rPr lang="en-US" altLang="zh-TW" dirty="0" smtClean="0"/>
              <a:t>( ' )</a:t>
            </a:r>
            <a:r>
              <a:rPr lang="zh-TW" altLang="en-US" dirty="0" smtClean="0"/>
              <a:t>框住。</a:t>
            </a:r>
          </a:p>
          <a:p>
            <a:r>
              <a:rPr lang="zh-TW" altLang="en-US" dirty="0" smtClean="0"/>
              <a:t>使用雙引號表示字串時，可用倒斜線（ </a:t>
            </a:r>
            <a:r>
              <a:rPr lang="en-US" altLang="zh-TW" dirty="0" smtClean="0"/>
              <a:t>\ </a:t>
            </a:r>
            <a:r>
              <a:rPr lang="zh-TW" altLang="en-US" dirty="0" smtClean="0"/>
              <a:t>）開始的跳脫字元（這跟</a:t>
            </a:r>
            <a:r>
              <a:rPr lang="en-US" altLang="zh-TW" dirty="0" smtClean="0"/>
              <a:t>C</a:t>
            </a:r>
            <a:r>
              <a:rPr lang="zh-TW" altLang="en-US" dirty="0" smtClean="0"/>
              <a:t>語言類似）表示特殊字元。</a:t>
            </a:r>
          </a:p>
          <a:p>
            <a:r>
              <a:rPr lang="zh-TW" altLang="en-US" dirty="0" smtClean="0"/>
              <a:t>區塊的字串用縮排和修飾詞（非必要）來和其他資料分隔，有新行保留（</a:t>
            </a:r>
            <a:r>
              <a:rPr lang="en-US" altLang="zh-TW" dirty="0" smtClean="0"/>
              <a:t>preserve</a:t>
            </a:r>
            <a:r>
              <a:rPr lang="zh-TW" altLang="en-US" dirty="0" smtClean="0"/>
              <a:t>）（使用符號 </a:t>
            </a:r>
            <a:r>
              <a:rPr lang="en-US" altLang="zh-TW" dirty="0" smtClean="0"/>
              <a:t>| </a:t>
            </a:r>
            <a:r>
              <a:rPr lang="zh-TW" altLang="en-US" dirty="0" smtClean="0"/>
              <a:t>）或新行摺疊（</a:t>
            </a:r>
            <a:r>
              <a:rPr lang="en-US" altLang="zh-TW" dirty="0" err="1" smtClean="0"/>
              <a:t>flod</a:t>
            </a:r>
            <a:r>
              <a:rPr lang="zh-TW" altLang="en-US" dirty="0" smtClean="0"/>
              <a:t>）（使用符號 </a:t>
            </a:r>
            <a:r>
              <a:rPr lang="en-US" altLang="zh-TW" dirty="0" smtClean="0"/>
              <a:t>&gt; </a:t>
            </a:r>
            <a:r>
              <a:rPr lang="zh-TW" altLang="en-US" dirty="0" smtClean="0"/>
              <a:t>）兩種方式。</a:t>
            </a:r>
          </a:p>
          <a:p>
            <a:r>
              <a:rPr lang="zh-TW" altLang="en-US" dirty="0" smtClean="0"/>
              <a:t>在單一檔案中，可用連續三個連字號（</a:t>
            </a:r>
            <a:r>
              <a:rPr lang="en-US" altLang="zh-TW" dirty="0" smtClean="0"/>
              <a:t>---</a:t>
            </a:r>
            <a:r>
              <a:rPr lang="zh-TW" altLang="en-US" dirty="0" smtClean="0"/>
              <a:t>）區分多個檔案。</a:t>
            </a:r>
          </a:p>
          <a:p>
            <a:r>
              <a:rPr lang="zh-TW" altLang="en-US" dirty="0" smtClean="0"/>
              <a:t>另外，還有選擇性的連續三個點號（ </a:t>
            </a:r>
            <a:r>
              <a:rPr lang="en-US" altLang="zh-TW" dirty="0" smtClean="0"/>
              <a:t>... </a:t>
            </a:r>
            <a:r>
              <a:rPr lang="zh-TW" altLang="en-US" dirty="0" smtClean="0"/>
              <a:t>）用來表示檔案結尾。</a:t>
            </a:r>
          </a:p>
          <a:p>
            <a:r>
              <a:rPr lang="zh-TW" altLang="en-US" dirty="0" smtClean="0"/>
              <a:t>重複的內容可使從參考標記星號 </a:t>
            </a:r>
            <a:r>
              <a:rPr lang="en-US" altLang="zh-TW" dirty="0" smtClean="0"/>
              <a:t>( * )</a:t>
            </a:r>
            <a:r>
              <a:rPr lang="zh-TW" altLang="en-US" dirty="0" smtClean="0"/>
              <a:t>複製到錨點標記（ </a:t>
            </a:r>
            <a:r>
              <a:rPr lang="en-US" altLang="zh-TW" dirty="0" smtClean="0"/>
              <a:t>&amp; </a:t>
            </a:r>
            <a:r>
              <a:rPr lang="zh-TW" altLang="en-US" dirty="0" smtClean="0"/>
              <a:t>）。</a:t>
            </a:r>
          </a:p>
          <a:p>
            <a:r>
              <a:rPr lang="zh-TW" altLang="en-US" dirty="0" smtClean="0"/>
              <a:t>指定格式可以使用兩個驚嘆號 </a:t>
            </a:r>
            <a:r>
              <a:rPr lang="en-US" altLang="zh-TW" dirty="0" smtClean="0"/>
              <a:t>( !! )</a:t>
            </a:r>
            <a:r>
              <a:rPr lang="zh-TW" altLang="en-US" dirty="0" smtClean="0"/>
              <a:t>，後面接上名稱。</a:t>
            </a:r>
          </a:p>
          <a:p>
            <a:r>
              <a:rPr lang="zh-TW" altLang="en-US" dirty="0" smtClean="0"/>
              <a:t>檔案中的單一檔案可以使用指導指令，使用方法是百分比符號</a:t>
            </a:r>
            <a:r>
              <a:rPr lang="en-US" altLang="zh-TW" dirty="0" smtClean="0"/>
              <a:t>( % )</a:t>
            </a:r>
            <a:r>
              <a:rPr lang="zh-TW" altLang="en-US" dirty="0" smtClean="0"/>
              <a:t>。有兩個指導指令在</a:t>
            </a:r>
            <a:r>
              <a:rPr lang="en-US" altLang="zh-TW" dirty="0" smtClean="0"/>
              <a:t>YAML1.1</a:t>
            </a:r>
            <a:r>
              <a:rPr lang="zh-TW" altLang="en-US" dirty="0" smtClean="0"/>
              <a:t>版中被定義：</a:t>
            </a:r>
          </a:p>
          <a:p>
            <a:r>
              <a:rPr lang="en-US" altLang="zh-TW" dirty="0" smtClean="0"/>
              <a:t>%YAML </a:t>
            </a:r>
            <a:r>
              <a:rPr lang="zh-TW" altLang="en-US" dirty="0" smtClean="0"/>
              <a:t>指導指令，用來識別檔案的</a:t>
            </a:r>
            <a:r>
              <a:rPr lang="en-US" altLang="zh-TW" dirty="0" smtClean="0"/>
              <a:t>YAML</a:t>
            </a:r>
            <a:r>
              <a:rPr lang="zh-TW" altLang="en-US" dirty="0" smtClean="0"/>
              <a:t>版本。</a:t>
            </a:r>
          </a:p>
          <a:p>
            <a:r>
              <a:rPr lang="en-US" altLang="zh-TW" dirty="0" smtClean="0"/>
              <a:t>%TAG </a:t>
            </a:r>
            <a:r>
              <a:rPr lang="zh-TW" altLang="en-US" dirty="0" smtClean="0"/>
              <a:t>指導指令，被用在</a:t>
            </a:r>
            <a:r>
              <a:rPr lang="en-US" altLang="zh-TW" dirty="0" smtClean="0"/>
              <a:t>URI</a:t>
            </a:r>
            <a:r>
              <a:rPr lang="zh-TW" altLang="en-US" dirty="0" smtClean="0"/>
              <a:t>的字首標記。這個方法在標記節點的型態時相當有用。</a:t>
            </a:r>
          </a:p>
          <a:p>
            <a:r>
              <a:rPr lang="en-US" altLang="zh-TW" dirty="0" smtClean="0"/>
              <a:t>YAML</a:t>
            </a:r>
            <a:r>
              <a:rPr lang="zh-TW" altLang="en-US" dirty="0" smtClean="0"/>
              <a:t>在使用逗號及冒號時，後面都必須接一個空白字元，所以可以在字串或數值中自由加入分隔符號（例如：</a:t>
            </a:r>
            <a:r>
              <a:rPr lang="en-US" altLang="zh-TW" dirty="0" smtClean="0"/>
              <a:t>5,280</a:t>
            </a:r>
            <a:r>
              <a:rPr lang="zh-TW" altLang="en-US" dirty="0" smtClean="0"/>
              <a:t>或</a:t>
            </a:r>
            <a:r>
              <a:rPr lang="en-US" altLang="zh-TW" dirty="0" smtClean="0"/>
              <a:t>http://www.wikipedia.org</a:t>
            </a:r>
            <a:r>
              <a:rPr lang="zh-TW" altLang="en-US" dirty="0" smtClean="0"/>
              <a:t>）而不需要使用引號。</a:t>
            </a:r>
          </a:p>
          <a:p>
            <a:endParaRPr lang="zh-TW" altLang="en-US" dirty="0" smtClean="0"/>
          </a:p>
          <a:p>
            <a:r>
              <a:rPr lang="zh-TW" altLang="en-US" dirty="0" smtClean="0"/>
              <a:t>另外還有兩個特殊符號在</a:t>
            </a:r>
            <a:r>
              <a:rPr lang="en-US" altLang="zh-TW" dirty="0" smtClean="0"/>
              <a:t>YAML</a:t>
            </a:r>
            <a:r>
              <a:rPr lang="zh-TW" altLang="en-US" dirty="0" smtClean="0"/>
              <a:t>中被保留，有可能在未來的版本被使用</a:t>
            </a:r>
            <a:r>
              <a:rPr lang="en-US" altLang="zh-TW" dirty="0" smtClean="0"/>
              <a:t>--</a:t>
            </a:r>
            <a:r>
              <a:rPr lang="zh-TW" altLang="en-US" dirty="0" smtClean="0"/>
              <a:t>（ </a:t>
            </a:r>
            <a:r>
              <a:rPr lang="en-US" altLang="zh-TW" dirty="0" smtClean="0"/>
              <a:t>@ </a:t>
            </a:r>
            <a:r>
              <a:rPr lang="zh-TW" altLang="en-US" dirty="0" smtClean="0"/>
              <a:t>）和（ </a:t>
            </a:r>
            <a:r>
              <a:rPr lang="en-US" altLang="zh-TW" dirty="0" smtClean="0"/>
              <a:t>` </a:t>
            </a:r>
            <a:r>
              <a:rPr lang="zh-TW" altLang="en-US" dirty="0" smtClean="0"/>
              <a:t>）。</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125</a:t>
            </a:fld>
            <a:endParaRPr lang="zh-TW" altLang="en-US"/>
          </a:p>
        </p:txBody>
      </p:sp>
    </p:spTree>
    <p:extLst>
      <p:ext uri="{BB962C8B-B14F-4D97-AF65-F5344CB8AC3E}">
        <p14:creationId xmlns:p14="http://schemas.microsoft.com/office/powerpoint/2010/main" val="33886163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設 </a:t>
            </a:r>
            <a:r>
              <a:rPr lang="en-US" altLang="zh-TW" dirty="0" smtClean="0"/>
              <a:t>128 </a:t>
            </a:r>
            <a:r>
              <a:rPr lang="zh-TW" altLang="en-US" dirty="0" smtClean="0"/>
              <a:t>以後的位址</a:t>
            </a:r>
            <a:endParaRPr lang="en-US" altLang="zh-TW" dirty="0" smtClean="0"/>
          </a:p>
          <a:p>
            <a:r>
              <a:rPr lang="en-US" altLang="zh-TW" dirty="0" smtClean="0"/>
              <a:t>1O.3O.31.129</a:t>
            </a:r>
            <a:r>
              <a:rPr lang="zh-TW" altLang="en-US" dirty="0" smtClean="0"/>
              <a:t>開始</a:t>
            </a:r>
            <a:endParaRPr lang="en-US" altLang="zh-TW" dirty="0" smtClean="0"/>
          </a:p>
          <a:p>
            <a:r>
              <a:rPr lang="en-US" altLang="zh-TW" dirty="0" err="1" smtClean="0"/>
              <a:t>Sudo</a:t>
            </a:r>
            <a:r>
              <a:rPr lang="en-US" altLang="zh-TW" dirty="0" smtClean="0"/>
              <a:t> </a:t>
            </a:r>
            <a:r>
              <a:rPr lang="en-US" altLang="zh-TW" dirty="0" err="1" smtClean="0"/>
              <a:t>nano</a:t>
            </a:r>
            <a:r>
              <a:rPr lang="en-US" altLang="zh-TW" dirty="0" smtClean="0"/>
              <a:t>_/</a:t>
            </a:r>
            <a:r>
              <a:rPr lang="en-US" altLang="zh-TW" dirty="0" err="1" smtClean="0"/>
              <a:t>etc</a:t>
            </a:r>
            <a:r>
              <a:rPr lang="en-US" altLang="zh-TW" dirty="0" smtClean="0"/>
              <a:t>/</a:t>
            </a:r>
            <a:r>
              <a:rPr lang="en-US" altLang="zh-TW" dirty="0" err="1" smtClean="0"/>
              <a:t>netplan</a:t>
            </a:r>
            <a:r>
              <a:rPr lang="en-US" altLang="zh-TW" dirty="0" smtClean="0"/>
              <a:t>/01-netcfg.yaml</a:t>
            </a:r>
          </a:p>
          <a:p>
            <a:r>
              <a:rPr lang="en-US" altLang="zh-TW" dirty="0" smtClean="0"/>
              <a:t>enp1s0 </a:t>
            </a:r>
            <a:r>
              <a:rPr lang="zh-TW" altLang="en-US" dirty="0" smtClean="0"/>
              <a:t>前面少空格</a:t>
            </a:r>
          </a:p>
          <a:p>
            <a:r>
              <a:rPr lang="en-US" altLang="zh-TW" dirty="0" smtClean="0"/>
              <a:t>enp1s0 </a:t>
            </a:r>
            <a:r>
              <a:rPr lang="zh-TW" altLang="en-US" dirty="0" smtClean="0"/>
              <a:t>之後的參數，冒號後面都少空格</a:t>
            </a:r>
          </a:p>
          <a:p>
            <a:r>
              <a:rPr lang="en-US" altLang="zh-TW" dirty="0" smtClean="0"/>
              <a:t>address: [168.95.1.1, 8.8.8.8]</a:t>
            </a:r>
          </a:p>
          <a:p>
            <a:r>
              <a:rPr lang="zh-TW" altLang="en-US" dirty="0" smtClean="0"/>
              <a:t>不用打兩行</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126</a:t>
            </a:fld>
            <a:endParaRPr lang="zh-TW" altLang="en-US"/>
          </a:p>
        </p:txBody>
      </p:sp>
    </p:spTree>
    <p:extLst>
      <p:ext uri="{BB962C8B-B14F-4D97-AF65-F5344CB8AC3E}">
        <p14:creationId xmlns:p14="http://schemas.microsoft.com/office/powerpoint/2010/main" val="10960614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127</a:t>
            </a:fld>
            <a:endParaRPr lang="zh-TW" altLang="en-US"/>
          </a:p>
        </p:txBody>
      </p:sp>
    </p:spTree>
    <p:extLst>
      <p:ext uri="{BB962C8B-B14F-4D97-AF65-F5344CB8AC3E}">
        <p14:creationId xmlns:p14="http://schemas.microsoft.com/office/powerpoint/2010/main" val="2803186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2^32=4,294,967,296</a:t>
            </a:r>
            <a:r>
              <a:rPr lang="zh-TW" altLang="en-US" dirty="0" smtClean="0"/>
              <a:t>約</a:t>
            </a:r>
            <a:r>
              <a:rPr lang="en-US" altLang="zh-TW" dirty="0" smtClean="0"/>
              <a:t>42</a:t>
            </a:r>
            <a:r>
              <a:rPr lang="zh-TW" altLang="en-US" dirty="0" smtClean="0"/>
              <a:t>億</a:t>
            </a:r>
            <a:r>
              <a:rPr lang="en-US" altLang="zh-TW" dirty="0" smtClean="0"/>
              <a:t>9</a:t>
            </a:r>
          </a:p>
          <a:p>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10</a:t>
            </a:fld>
            <a:endParaRPr lang="zh-TW" altLang="en-US"/>
          </a:p>
        </p:txBody>
      </p:sp>
    </p:spTree>
    <p:extLst>
      <p:ext uri="{BB962C8B-B14F-4D97-AF65-F5344CB8AC3E}">
        <p14:creationId xmlns:p14="http://schemas.microsoft.com/office/powerpoint/2010/main" val="34438838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我嘗試 不</a:t>
            </a:r>
            <a:r>
              <a:rPr lang="en-US" altLang="zh-TW" dirty="0" smtClean="0"/>
              <a:t>logout  </a:t>
            </a:r>
            <a:r>
              <a:rPr lang="zh-TW" altLang="en-US" dirty="0" smtClean="0"/>
              <a:t>或 </a:t>
            </a:r>
            <a:r>
              <a:rPr lang="en-US" altLang="zh-TW" dirty="0" smtClean="0"/>
              <a:t>reboot </a:t>
            </a:r>
            <a:r>
              <a:rPr lang="zh-TW" altLang="en-US" dirty="0" smtClean="0"/>
              <a:t>寫一 </a:t>
            </a:r>
            <a:r>
              <a:rPr lang="en-US" altLang="zh-TW" dirty="0" smtClean="0"/>
              <a:t>bash script </a:t>
            </a:r>
            <a:r>
              <a:rPr lang="zh-TW" altLang="en-US" dirty="0" smtClean="0"/>
              <a:t>直接改 </a:t>
            </a:r>
            <a:r>
              <a:rPr lang="en-US" altLang="zh-TW" dirty="0" err="1" smtClean="0"/>
              <a:t>ip,subnet</a:t>
            </a:r>
            <a:r>
              <a:rPr lang="en-US" altLang="zh-TW" dirty="0" smtClean="0"/>
              <a:t> </a:t>
            </a:r>
            <a:r>
              <a:rPr lang="en-US" altLang="zh-TW" dirty="0" err="1" smtClean="0"/>
              <a:t>mask,gateway,nameserver</a:t>
            </a:r>
            <a:endParaRPr lang="en-US" altLang="zh-TW" dirty="0" smtClean="0"/>
          </a:p>
          <a:p>
            <a:r>
              <a:rPr lang="en-US" altLang="zh-TW" dirty="0" smtClean="0"/>
              <a:t>====</a:t>
            </a:r>
          </a:p>
          <a:p>
            <a:r>
              <a:rPr lang="zh-TW" altLang="en-US" dirty="0" smtClean="0"/>
              <a:t>目前  </a:t>
            </a:r>
          </a:p>
          <a:p>
            <a:r>
              <a:rPr lang="en-US" altLang="zh-TW" dirty="0" err="1" smtClean="0"/>
              <a:t>sudo</a:t>
            </a:r>
            <a:r>
              <a:rPr lang="en-US" altLang="zh-TW" dirty="0" smtClean="0"/>
              <a:t> </a:t>
            </a:r>
            <a:r>
              <a:rPr lang="en-US" altLang="zh-TW" dirty="0" err="1" smtClean="0"/>
              <a:t>ifconfig</a:t>
            </a:r>
            <a:r>
              <a:rPr lang="en-US" altLang="zh-TW" dirty="0" smtClean="0"/>
              <a:t> enp1s0 </a:t>
            </a:r>
            <a:r>
              <a:rPr lang="en-US" altLang="zh-TW" dirty="0" err="1" smtClean="0"/>
              <a:t>ip</a:t>
            </a:r>
            <a:r>
              <a:rPr lang="en-US" altLang="zh-TW" dirty="0" smtClean="0"/>
              <a:t>  </a:t>
            </a:r>
            <a:r>
              <a:rPr lang="en-US" altLang="zh-TW" dirty="0" err="1" smtClean="0"/>
              <a:t>netmask</a:t>
            </a:r>
            <a:r>
              <a:rPr lang="en-US" altLang="zh-TW" dirty="0" smtClean="0"/>
              <a:t>  </a:t>
            </a:r>
            <a:r>
              <a:rPr lang="en-US" altLang="zh-TW" dirty="0" err="1" smtClean="0"/>
              <a:t>ip</a:t>
            </a:r>
            <a:endParaRPr lang="en-US" altLang="zh-TW" dirty="0" smtClean="0"/>
          </a:p>
          <a:p>
            <a:r>
              <a:rPr lang="en-US" altLang="zh-TW" dirty="0" err="1" smtClean="0"/>
              <a:t>sudo</a:t>
            </a:r>
            <a:r>
              <a:rPr lang="en-US" altLang="zh-TW" dirty="0" smtClean="0"/>
              <a:t> route add default </a:t>
            </a:r>
            <a:r>
              <a:rPr lang="en-US" altLang="zh-TW" dirty="0" err="1" smtClean="0"/>
              <a:t>gw</a:t>
            </a:r>
            <a:r>
              <a:rPr lang="en-US" altLang="zh-TW" dirty="0" smtClean="0"/>
              <a:t>  </a:t>
            </a:r>
            <a:r>
              <a:rPr lang="en-US" altLang="zh-TW" dirty="0" err="1" smtClean="0"/>
              <a:t>ip</a:t>
            </a:r>
            <a:endParaRPr lang="en-US" altLang="zh-TW" dirty="0" smtClean="0"/>
          </a:p>
          <a:p>
            <a:endParaRPr lang="en-US" altLang="zh-TW" dirty="0" smtClean="0"/>
          </a:p>
          <a:p>
            <a:endParaRPr lang="en-US" altLang="zh-TW" dirty="0" smtClean="0"/>
          </a:p>
          <a:p>
            <a:r>
              <a:rPr lang="en-US" altLang="zh-TW" dirty="0" smtClean="0"/>
              <a:t>-----</a:t>
            </a:r>
          </a:p>
          <a:p>
            <a:r>
              <a:rPr lang="zh-TW" altLang="en-US" dirty="0" smtClean="0"/>
              <a:t>並 先</a:t>
            </a:r>
            <a:r>
              <a:rPr lang="en-US" altLang="zh-TW" dirty="0" err="1" smtClean="0"/>
              <a:t>sudo</a:t>
            </a:r>
            <a:r>
              <a:rPr lang="en-US" altLang="zh-TW" dirty="0" smtClean="0"/>
              <a:t> </a:t>
            </a:r>
            <a:r>
              <a:rPr lang="en-US" altLang="zh-TW" dirty="0" err="1" smtClean="0"/>
              <a:t>nano</a:t>
            </a:r>
            <a:r>
              <a:rPr lang="en-US" altLang="zh-TW" dirty="0" smtClean="0"/>
              <a:t> /</a:t>
            </a:r>
            <a:r>
              <a:rPr lang="en-US" altLang="zh-TW" dirty="0" err="1" smtClean="0"/>
              <a:t>etc</a:t>
            </a:r>
            <a:r>
              <a:rPr lang="en-US" altLang="zh-TW" dirty="0" smtClean="0"/>
              <a:t>/</a:t>
            </a:r>
            <a:r>
              <a:rPr lang="en-US" altLang="zh-TW" dirty="0" err="1" smtClean="0"/>
              <a:t>sudoers</a:t>
            </a:r>
            <a:endParaRPr lang="en-US" altLang="zh-TW" dirty="0" smtClean="0"/>
          </a:p>
          <a:p>
            <a:r>
              <a:rPr lang="en-US" altLang="zh-TW" dirty="0" smtClean="0"/>
              <a:t>%</a:t>
            </a:r>
            <a:r>
              <a:rPr lang="en-US" altLang="zh-TW" dirty="0" err="1" smtClean="0"/>
              <a:t>sudo</a:t>
            </a:r>
            <a:r>
              <a:rPr lang="en-US" altLang="zh-TW" dirty="0" smtClean="0"/>
              <a:t>     PASSWORD:ALL</a:t>
            </a:r>
          </a:p>
          <a:p>
            <a:r>
              <a:rPr lang="en-US" altLang="zh-TW" dirty="0" smtClean="0"/>
              <a:t>======</a:t>
            </a:r>
          </a:p>
          <a:p>
            <a:r>
              <a:rPr lang="zh-TW" altLang="en-US" dirty="0" smtClean="0"/>
              <a:t>這篇文章對嗎</a:t>
            </a:r>
            <a:r>
              <a:rPr lang="en-US" altLang="zh-TW" dirty="0" smtClean="0"/>
              <a:t>?</a:t>
            </a:r>
          </a:p>
          <a:p>
            <a:r>
              <a:rPr lang="en-US" altLang="zh-TW" dirty="0" smtClean="0"/>
              <a:t>https://www.cnblogs.com/kerrycode/p/5407635.html</a:t>
            </a:r>
          </a:p>
          <a:p>
            <a:r>
              <a:rPr lang="zh-TW" altLang="en-US" dirty="0" smtClean="0"/>
              <a:t>修改</a:t>
            </a:r>
            <a:r>
              <a:rPr lang="en-US" altLang="zh-TW" dirty="0" smtClean="0"/>
              <a:t>DNS</a:t>
            </a:r>
            <a:r>
              <a:rPr lang="zh-TW" altLang="en-US" dirty="0" smtClean="0"/>
              <a:t>伺服器非常簡單，只需要修改</a:t>
            </a:r>
            <a:r>
              <a:rPr lang="en-US" altLang="zh-TW" dirty="0" smtClean="0"/>
              <a:t>/</a:t>
            </a:r>
            <a:r>
              <a:rPr lang="en-US" altLang="zh-TW" dirty="0" err="1" smtClean="0"/>
              <a:t>etc</a:t>
            </a:r>
            <a:r>
              <a:rPr lang="en-US" altLang="zh-TW" dirty="0" smtClean="0"/>
              <a:t>/</a:t>
            </a:r>
            <a:r>
              <a:rPr lang="en-US" altLang="zh-TW" dirty="0" err="1" smtClean="0"/>
              <a:t>resolv.conf</a:t>
            </a:r>
            <a:r>
              <a:rPr lang="zh-TW" altLang="en-US" dirty="0" smtClean="0"/>
              <a:t>設定檔即可。那麼修改</a:t>
            </a:r>
            <a:r>
              <a:rPr lang="en-US" altLang="zh-TW" dirty="0" smtClean="0"/>
              <a:t>DNS</a:t>
            </a:r>
            <a:r>
              <a:rPr lang="zh-TW" altLang="en-US" dirty="0" smtClean="0"/>
              <a:t>是否需要重啟某些服務，答案是不需要。修改後會立即生效，不需做任何額外處理。</a:t>
            </a:r>
          </a:p>
          <a:p>
            <a:r>
              <a:rPr lang="zh-TW" altLang="en-US" dirty="0" smtClean="0"/>
              <a:t>這句話對嗎</a:t>
            </a:r>
            <a:r>
              <a:rPr lang="en-US" altLang="zh-TW" dirty="0" smtClean="0"/>
              <a:t>?</a:t>
            </a:r>
            <a:r>
              <a:rPr lang="zh-TW" altLang="en-US" dirty="0" smtClean="0"/>
              <a:t>不需要 </a:t>
            </a:r>
            <a:r>
              <a:rPr lang="en-US" altLang="zh-TW" dirty="0" smtClean="0"/>
              <a:t>reboot</a:t>
            </a:r>
            <a:r>
              <a:rPr lang="zh-TW" altLang="en-US" dirty="0" smtClean="0"/>
              <a:t>或</a:t>
            </a:r>
            <a:r>
              <a:rPr lang="en-US" altLang="zh-TW" dirty="0" smtClean="0"/>
              <a:t>logout</a:t>
            </a:r>
            <a:r>
              <a:rPr lang="zh-TW" altLang="en-US" dirty="0" smtClean="0"/>
              <a:t>嗎</a:t>
            </a:r>
            <a:r>
              <a:rPr lang="en-US" altLang="zh-TW" dirty="0" smtClean="0"/>
              <a:t>?</a:t>
            </a:r>
          </a:p>
          <a:p>
            <a:r>
              <a:rPr lang="zh-TW" altLang="en-US" dirty="0" smtClean="0"/>
              <a:t>若正確</a:t>
            </a:r>
          </a:p>
          <a:p>
            <a:r>
              <a:rPr lang="en-US" altLang="zh-TW" dirty="0" smtClean="0"/>
              <a:t>$ </a:t>
            </a:r>
            <a:r>
              <a:rPr lang="en-US" altLang="zh-TW" dirty="0" err="1" smtClean="0"/>
              <a:t>sudo</a:t>
            </a:r>
            <a:r>
              <a:rPr lang="en-US" altLang="zh-TW" dirty="0" smtClean="0"/>
              <a:t> </a:t>
            </a:r>
            <a:r>
              <a:rPr lang="en-US" altLang="zh-TW" dirty="0" err="1" smtClean="0"/>
              <a:t>systemctl</a:t>
            </a:r>
            <a:r>
              <a:rPr lang="en-US" altLang="zh-TW" dirty="0" smtClean="0"/>
              <a:t> stop </a:t>
            </a:r>
            <a:r>
              <a:rPr lang="en-US" altLang="zh-TW" dirty="0" err="1" smtClean="0"/>
              <a:t>systemd-resolved.service</a:t>
            </a:r>
            <a:endParaRPr lang="en-US" altLang="zh-TW" dirty="0" smtClean="0"/>
          </a:p>
          <a:p>
            <a:r>
              <a:rPr lang="en-US" altLang="zh-TW" dirty="0" smtClean="0"/>
              <a:t>$ </a:t>
            </a:r>
            <a:r>
              <a:rPr lang="en-US" altLang="zh-TW" dirty="0" err="1" smtClean="0"/>
              <a:t>sudo</a:t>
            </a:r>
            <a:r>
              <a:rPr lang="en-US" altLang="zh-TW" dirty="0" smtClean="0"/>
              <a:t> </a:t>
            </a:r>
            <a:r>
              <a:rPr lang="en-US" altLang="zh-TW" dirty="0" err="1" smtClean="0"/>
              <a:t>systemctl</a:t>
            </a:r>
            <a:r>
              <a:rPr lang="en-US" altLang="zh-TW" dirty="0" smtClean="0"/>
              <a:t> disable </a:t>
            </a:r>
            <a:r>
              <a:rPr lang="en-US" altLang="zh-TW" dirty="0" err="1" smtClean="0"/>
              <a:t>systemd-resolved.service</a:t>
            </a:r>
            <a:endParaRPr lang="en-US" altLang="zh-TW" dirty="0" smtClean="0"/>
          </a:p>
          <a:p>
            <a:r>
              <a:rPr lang="en-US" altLang="zh-TW" dirty="0" smtClean="0"/>
              <a:t>$ </a:t>
            </a:r>
            <a:r>
              <a:rPr lang="en-US" altLang="zh-TW" dirty="0" err="1" smtClean="0"/>
              <a:t>sudo</a:t>
            </a:r>
            <a:r>
              <a:rPr lang="en-US" altLang="zh-TW" dirty="0" smtClean="0"/>
              <a:t> </a:t>
            </a:r>
            <a:r>
              <a:rPr lang="en-US" altLang="zh-TW" dirty="0" err="1" smtClean="0"/>
              <a:t>rm</a:t>
            </a:r>
            <a:r>
              <a:rPr lang="en-US" altLang="zh-TW" dirty="0" smtClean="0"/>
              <a:t> /</a:t>
            </a:r>
            <a:r>
              <a:rPr lang="en-US" altLang="zh-TW" dirty="0" err="1" smtClean="0"/>
              <a:t>etc</a:t>
            </a:r>
            <a:r>
              <a:rPr lang="en-US" altLang="zh-TW" dirty="0" smtClean="0"/>
              <a:t>/</a:t>
            </a:r>
            <a:r>
              <a:rPr lang="en-US" altLang="zh-TW" dirty="0" err="1" smtClean="0"/>
              <a:t>resolv.conf</a:t>
            </a:r>
            <a:endParaRPr lang="en-US" altLang="zh-TW" dirty="0" smtClean="0"/>
          </a:p>
          <a:p>
            <a:r>
              <a:rPr lang="zh-TW" altLang="en-US" dirty="0" smtClean="0"/>
              <a:t>的命令就可利用</a:t>
            </a:r>
          </a:p>
          <a:p>
            <a:r>
              <a:rPr lang="zh-TW" altLang="en-US" dirty="0" smtClean="0"/>
              <a:t>先刪了</a:t>
            </a:r>
            <a:r>
              <a:rPr lang="en-US" altLang="zh-TW" dirty="0" smtClean="0"/>
              <a:t>/</a:t>
            </a:r>
            <a:r>
              <a:rPr lang="en-US" altLang="zh-TW" dirty="0" err="1" smtClean="0"/>
              <a:t>etc</a:t>
            </a:r>
            <a:r>
              <a:rPr lang="en-US" altLang="zh-TW" dirty="0" smtClean="0"/>
              <a:t>/</a:t>
            </a:r>
            <a:r>
              <a:rPr lang="en-US" altLang="zh-TW" dirty="0" err="1" smtClean="0"/>
              <a:t>resolv.conf</a:t>
            </a:r>
            <a:endParaRPr lang="en-US" altLang="zh-TW" dirty="0" smtClean="0"/>
          </a:p>
          <a:p>
            <a:r>
              <a:rPr lang="zh-TW" altLang="en-US" dirty="0" smtClean="0"/>
              <a:t>再用</a:t>
            </a:r>
            <a:r>
              <a:rPr lang="en-US" altLang="zh-TW" dirty="0" err="1" smtClean="0"/>
              <a:t>sudo</a:t>
            </a:r>
            <a:r>
              <a:rPr lang="en-US" altLang="zh-TW" dirty="0" smtClean="0"/>
              <a:t> echo </a:t>
            </a:r>
            <a:r>
              <a:rPr lang="en-US" altLang="zh-TW" dirty="0" err="1" smtClean="0"/>
              <a:t>nameserver:ip</a:t>
            </a:r>
            <a:r>
              <a:rPr lang="en-US" altLang="zh-TW" dirty="0" smtClean="0"/>
              <a:t> &gt; /</a:t>
            </a:r>
            <a:r>
              <a:rPr lang="en-US" altLang="zh-TW" dirty="0" err="1" smtClean="0"/>
              <a:t>etc</a:t>
            </a:r>
            <a:r>
              <a:rPr lang="en-US" altLang="zh-TW" dirty="0" smtClean="0"/>
              <a:t>/</a:t>
            </a:r>
            <a:r>
              <a:rPr lang="en-US" altLang="zh-TW" dirty="0" err="1" smtClean="0"/>
              <a:t>resolv.conf</a:t>
            </a:r>
            <a:r>
              <a:rPr lang="zh-TW" altLang="en-US" dirty="0" smtClean="0"/>
              <a:t>產生此檔</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129</a:t>
            </a:fld>
            <a:endParaRPr lang="zh-TW" altLang="en-US"/>
          </a:p>
        </p:txBody>
      </p:sp>
    </p:spTree>
    <p:extLst>
      <p:ext uri="{BB962C8B-B14F-4D97-AF65-F5344CB8AC3E}">
        <p14:creationId xmlns:p14="http://schemas.microsoft.com/office/powerpoint/2010/main" val="5403917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Google Public DNS</a:t>
            </a:r>
          </a:p>
          <a:p>
            <a:endParaRPr lang="en-US" altLang="zh-TW" dirty="0" smtClean="0"/>
          </a:p>
          <a:p>
            <a:r>
              <a:rPr lang="en-US" altLang="zh-TW" dirty="0" smtClean="0"/>
              <a:t>Google Public DNS</a:t>
            </a:r>
            <a:r>
              <a:rPr lang="zh-TW" altLang="en-US" dirty="0" smtClean="0"/>
              <a:t>，不只提供了</a:t>
            </a:r>
            <a:r>
              <a:rPr lang="en-US" altLang="zh-TW" dirty="0" smtClean="0"/>
              <a:t>IPv4 DNS</a:t>
            </a:r>
            <a:r>
              <a:rPr lang="zh-TW" altLang="en-US" dirty="0" smtClean="0"/>
              <a:t>，也有</a:t>
            </a:r>
            <a:r>
              <a:rPr lang="en-US" altLang="zh-TW" dirty="0" smtClean="0"/>
              <a:t>IPv6 DNS</a:t>
            </a:r>
            <a:r>
              <a:rPr lang="zh-TW" altLang="en-US" dirty="0" smtClean="0"/>
              <a:t>，這邊也可以調整做設定。</a:t>
            </a:r>
          </a:p>
          <a:p>
            <a:endParaRPr lang="zh-TW" altLang="en-US" dirty="0" smtClean="0"/>
          </a:p>
          <a:p>
            <a:r>
              <a:rPr lang="zh-TW" altLang="en-US" dirty="0" smtClean="0"/>
              <a:t>●</a:t>
            </a:r>
            <a:r>
              <a:rPr lang="en-US" altLang="zh-TW" dirty="0" smtClean="0"/>
              <a:t>Google Public DNS IPv6</a:t>
            </a:r>
            <a:r>
              <a:rPr lang="zh-TW" altLang="en-US" dirty="0" smtClean="0"/>
              <a:t>設定</a:t>
            </a:r>
            <a:r>
              <a:rPr lang="en-US" altLang="zh-TW" dirty="0" smtClean="0"/>
              <a:t>(1)</a:t>
            </a:r>
            <a:r>
              <a:rPr lang="zh-TW" altLang="en-US" dirty="0" smtClean="0"/>
              <a:t>：</a:t>
            </a:r>
            <a:r>
              <a:rPr lang="en-US" altLang="zh-TW" dirty="0" smtClean="0"/>
              <a:t>2001:4860:4860::8888</a:t>
            </a:r>
          </a:p>
          <a:p>
            <a:r>
              <a:rPr lang="en-US" altLang="zh-TW" dirty="0" smtClean="0"/>
              <a:t>●Google Public DNS IPv6</a:t>
            </a:r>
            <a:r>
              <a:rPr lang="zh-TW" altLang="en-US" dirty="0" smtClean="0"/>
              <a:t>設定</a:t>
            </a:r>
            <a:r>
              <a:rPr lang="en-US" altLang="zh-TW" dirty="0" smtClean="0"/>
              <a:t>(2)</a:t>
            </a:r>
            <a:r>
              <a:rPr lang="zh-TW" altLang="en-US" dirty="0" smtClean="0"/>
              <a:t>：</a:t>
            </a:r>
            <a:r>
              <a:rPr lang="en-US" altLang="zh-TW" dirty="0" smtClean="0"/>
              <a:t>2001:4860:4860::8844</a:t>
            </a:r>
          </a:p>
          <a:p>
            <a:endParaRPr lang="en-US" altLang="zh-TW" dirty="0" smtClean="0"/>
          </a:p>
          <a:p>
            <a:r>
              <a:rPr lang="zh-TW" altLang="en-US" dirty="0" smtClean="0"/>
              <a:t>用戶端的</a:t>
            </a:r>
            <a:r>
              <a:rPr lang="en-US" altLang="zh-TW" dirty="0" smtClean="0"/>
              <a:t>DNS</a:t>
            </a:r>
            <a:r>
              <a:rPr lang="zh-TW" altLang="en-US" dirty="0" smtClean="0"/>
              <a:t>，預設是網際網路服務商（</a:t>
            </a:r>
            <a:r>
              <a:rPr lang="en-US" altLang="zh-TW" dirty="0" smtClean="0"/>
              <a:t>ISP</a:t>
            </a:r>
            <a:r>
              <a:rPr lang="zh-TW" altLang="en-US" dirty="0" smtClean="0"/>
              <a:t>）所提供的，用戶端預設為自動設定。若你使用的是台灣中華電信</a:t>
            </a:r>
            <a:r>
              <a:rPr lang="en-US" altLang="zh-TW" dirty="0" err="1" smtClean="0"/>
              <a:t>HiNet</a:t>
            </a:r>
            <a:r>
              <a:rPr lang="zh-TW" altLang="en-US" dirty="0" smtClean="0"/>
              <a:t>上網的話，目前有兩組</a:t>
            </a:r>
            <a:r>
              <a:rPr lang="en-US" altLang="zh-TW" dirty="0" smtClean="0"/>
              <a:t>DNS</a:t>
            </a:r>
            <a:r>
              <a:rPr lang="zh-TW" altLang="en-US" dirty="0" smtClean="0"/>
              <a:t>，</a:t>
            </a:r>
            <a:r>
              <a:rPr lang="en-US" altLang="zh-TW" dirty="0" err="1" smtClean="0"/>
              <a:t>HiNet</a:t>
            </a:r>
            <a:r>
              <a:rPr lang="en-US" altLang="zh-TW" dirty="0" smtClean="0"/>
              <a:t> DNS</a:t>
            </a:r>
            <a:r>
              <a:rPr lang="zh-TW" altLang="en-US" dirty="0" smtClean="0"/>
              <a:t>：</a:t>
            </a:r>
            <a:r>
              <a:rPr lang="en-US" altLang="zh-TW" dirty="0" smtClean="0"/>
              <a:t>168.95.192.1</a:t>
            </a:r>
            <a:r>
              <a:rPr lang="zh-TW" altLang="en-US" dirty="0" smtClean="0"/>
              <a:t>與</a:t>
            </a:r>
            <a:r>
              <a:rPr lang="en-US" altLang="zh-TW" dirty="0" smtClean="0"/>
              <a:t>168.95.1.1</a:t>
            </a:r>
            <a:r>
              <a:rPr lang="zh-TW" altLang="en-US" dirty="0" smtClean="0"/>
              <a:t>，中華電信的</a:t>
            </a:r>
            <a:r>
              <a:rPr lang="en-US" altLang="zh-TW" dirty="0" smtClean="0"/>
              <a:t>DNS</a:t>
            </a:r>
            <a:r>
              <a:rPr lang="zh-TW" altLang="en-US" dirty="0" smtClean="0"/>
              <a:t>已經夠用。你也可以換成</a:t>
            </a:r>
            <a:r>
              <a:rPr lang="en-US" altLang="zh-TW" dirty="0" smtClean="0"/>
              <a:t>Google Public DNS</a:t>
            </a:r>
            <a:r>
              <a:rPr lang="zh-TW" altLang="en-US" dirty="0" smtClean="0"/>
              <a:t>，或許就能讓上網跑更快。</a:t>
            </a:r>
          </a:p>
          <a:p>
            <a:endParaRPr lang="zh-TW" altLang="en-US" dirty="0" smtClean="0"/>
          </a:p>
          <a:p>
            <a:r>
              <a:rPr lang="zh-TW" altLang="en-US" dirty="0" smtClean="0"/>
              <a:t>●</a:t>
            </a:r>
            <a:r>
              <a:rPr lang="en-US" altLang="zh-TW" dirty="0" smtClean="0"/>
              <a:t>Google Public DNS IPv4</a:t>
            </a:r>
            <a:r>
              <a:rPr lang="zh-TW" altLang="en-US" dirty="0" smtClean="0"/>
              <a:t>設定</a:t>
            </a:r>
            <a:r>
              <a:rPr lang="en-US" altLang="zh-TW" dirty="0" smtClean="0"/>
              <a:t>(1)</a:t>
            </a:r>
            <a:r>
              <a:rPr lang="zh-TW" altLang="en-US" dirty="0" smtClean="0"/>
              <a:t>：</a:t>
            </a:r>
            <a:r>
              <a:rPr lang="en-US" altLang="zh-TW" dirty="0" smtClean="0"/>
              <a:t>8.8.8.8</a:t>
            </a:r>
          </a:p>
          <a:p>
            <a:r>
              <a:rPr lang="en-US" altLang="zh-TW" dirty="0" smtClean="0"/>
              <a:t>●Google Public DNS IPv4</a:t>
            </a:r>
            <a:r>
              <a:rPr lang="zh-TW" altLang="en-US" dirty="0" smtClean="0"/>
              <a:t>設定</a:t>
            </a:r>
            <a:r>
              <a:rPr lang="en-US" altLang="zh-TW" dirty="0" smtClean="0"/>
              <a:t>(2)</a:t>
            </a:r>
            <a:r>
              <a:rPr lang="zh-TW" altLang="en-US" dirty="0" smtClean="0"/>
              <a:t>：</a:t>
            </a:r>
            <a:r>
              <a:rPr lang="en-US" altLang="zh-TW" dirty="0" smtClean="0"/>
              <a:t>8.8.4.4</a:t>
            </a:r>
          </a:p>
          <a:p>
            <a:endParaRPr lang="en-US" altLang="zh-TW" dirty="0" smtClean="0"/>
          </a:p>
          <a:p>
            <a:r>
              <a:rPr lang="zh-TW" altLang="en-US" dirty="0" smtClean="0"/>
              <a:t>用戶端的話，</a:t>
            </a:r>
            <a:r>
              <a:rPr lang="en-US" altLang="zh-TW" dirty="0" smtClean="0"/>
              <a:t>Google Public DNS</a:t>
            </a:r>
            <a:r>
              <a:rPr lang="zh-TW" altLang="en-US" dirty="0" smtClean="0"/>
              <a:t>上網跑更快，</a:t>
            </a:r>
            <a:r>
              <a:rPr lang="en-US" altLang="zh-TW" dirty="0" smtClean="0"/>
              <a:t>IPv6 DNS</a:t>
            </a:r>
            <a:r>
              <a:rPr lang="zh-TW" altLang="en-US" dirty="0" smtClean="0"/>
              <a:t>更改成：</a:t>
            </a:r>
            <a:r>
              <a:rPr lang="en-US" altLang="zh-TW" dirty="0" smtClean="0"/>
              <a:t>2001:4860:4860::8888</a:t>
            </a:r>
            <a:r>
              <a:rPr lang="zh-TW" altLang="en-US" dirty="0" smtClean="0"/>
              <a:t>與</a:t>
            </a:r>
            <a:r>
              <a:rPr lang="en-US" altLang="zh-TW" dirty="0" smtClean="0"/>
              <a:t>2001:4860:4860::8844</a:t>
            </a:r>
          </a:p>
          <a:p>
            <a:r>
              <a:rPr lang="zh-TW" altLang="en-US" dirty="0" smtClean="0"/>
              <a:t>用戶端的話，</a:t>
            </a:r>
            <a:r>
              <a:rPr lang="en-US" altLang="zh-TW" dirty="0" smtClean="0"/>
              <a:t>Google Public DNS</a:t>
            </a:r>
            <a:r>
              <a:rPr lang="zh-TW" altLang="en-US" dirty="0" smtClean="0"/>
              <a:t>上網跑更快，</a:t>
            </a:r>
            <a:r>
              <a:rPr lang="en-US" altLang="zh-TW" dirty="0" smtClean="0"/>
              <a:t>IPv4 DNS</a:t>
            </a:r>
            <a:r>
              <a:rPr lang="zh-TW" altLang="en-US" dirty="0" smtClean="0"/>
              <a:t>更改成：</a:t>
            </a:r>
            <a:r>
              <a:rPr lang="en-US" altLang="zh-TW" dirty="0" smtClean="0"/>
              <a:t>8.8.8.8</a:t>
            </a:r>
            <a:r>
              <a:rPr lang="zh-TW" altLang="en-US" dirty="0" smtClean="0"/>
              <a:t>與</a:t>
            </a:r>
            <a:r>
              <a:rPr lang="en-US" altLang="zh-TW" dirty="0" smtClean="0"/>
              <a:t>8.8.4.4</a:t>
            </a:r>
          </a:p>
          <a:p>
            <a:endParaRPr lang="en-US" altLang="zh-TW" dirty="0" smtClean="0"/>
          </a:p>
          <a:p>
            <a:r>
              <a:rPr lang="zh-TW" altLang="en-US" dirty="0" smtClean="0"/>
              <a:t>用戶端的</a:t>
            </a:r>
            <a:r>
              <a:rPr lang="en-US" altLang="zh-TW" dirty="0" smtClean="0"/>
              <a:t>DNS</a:t>
            </a:r>
            <a:r>
              <a:rPr lang="zh-TW" altLang="en-US" dirty="0" smtClean="0"/>
              <a:t>，預設是網際網路服務商（</a:t>
            </a:r>
            <a:r>
              <a:rPr lang="en-US" altLang="zh-TW" dirty="0" smtClean="0"/>
              <a:t>ISP</a:t>
            </a:r>
            <a:r>
              <a:rPr lang="zh-TW" altLang="en-US" dirty="0" smtClean="0"/>
              <a:t>）所提供的，用戶端預設為自動設定。若你使用的是台灣中華電信</a:t>
            </a:r>
            <a:r>
              <a:rPr lang="en-US" altLang="zh-TW" dirty="0" err="1" smtClean="0"/>
              <a:t>HiNet</a:t>
            </a:r>
            <a:r>
              <a:rPr lang="zh-TW" altLang="en-US" dirty="0" smtClean="0"/>
              <a:t>上網的話，目前有兩組</a:t>
            </a:r>
            <a:r>
              <a:rPr lang="en-US" altLang="zh-TW" dirty="0" smtClean="0"/>
              <a:t>DNS</a:t>
            </a:r>
            <a:r>
              <a:rPr lang="zh-TW" altLang="en-US" dirty="0" smtClean="0"/>
              <a:t>，</a:t>
            </a:r>
            <a:r>
              <a:rPr lang="en-US" altLang="zh-TW" dirty="0" err="1" smtClean="0"/>
              <a:t>HiNet</a:t>
            </a:r>
            <a:r>
              <a:rPr lang="en-US" altLang="zh-TW" dirty="0" smtClean="0"/>
              <a:t> DNS</a:t>
            </a:r>
            <a:r>
              <a:rPr lang="zh-TW" altLang="en-US" dirty="0" smtClean="0"/>
              <a:t>：</a:t>
            </a:r>
            <a:r>
              <a:rPr lang="en-US" altLang="zh-TW" dirty="0" smtClean="0"/>
              <a:t>168.95.192.1</a:t>
            </a:r>
            <a:r>
              <a:rPr lang="zh-TW" altLang="en-US" dirty="0" smtClean="0"/>
              <a:t>與</a:t>
            </a:r>
            <a:r>
              <a:rPr lang="en-US" altLang="zh-TW" dirty="0" smtClean="0"/>
              <a:t>168.95.1.1</a:t>
            </a:r>
            <a:r>
              <a:rPr lang="zh-TW" altLang="en-US" dirty="0" smtClean="0"/>
              <a:t>，中華電信的</a:t>
            </a:r>
            <a:r>
              <a:rPr lang="en-US" altLang="zh-TW" dirty="0" smtClean="0"/>
              <a:t>DNS</a:t>
            </a:r>
            <a:r>
              <a:rPr lang="zh-TW" altLang="en-US" dirty="0" smtClean="0"/>
              <a:t>已經夠用。你也可以換成</a:t>
            </a:r>
            <a:r>
              <a:rPr lang="en-US" altLang="zh-TW" dirty="0" smtClean="0"/>
              <a:t>Google Public DNS</a:t>
            </a:r>
            <a:r>
              <a:rPr lang="zh-TW" altLang="en-US" dirty="0" smtClean="0"/>
              <a:t>，或許就能讓上網跑更快。</a:t>
            </a:r>
          </a:p>
          <a:p>
            <a:endParaRPr lang="zh-TW" altLang="en-US" dirty="0" smtClean="0"/>
          </a:p>
          <a:p>
            <a:r>
              <a:rPr lang="zh-TW" altLang="en-US" dirty="0" smtClean="0"/>
              <a:t>●</a:t>
            </a:r>
            <a:r>
              <a:rPr lang="en-US" altLang="zh-TW" dirty="0" smtClean="0"/>
              <a:t>Google Public DNS IPv4</a:t>
            </a:r>
            <a:r>
              <a:rPr lang="zh-TW" altLang="en-US" dirty="0" smtClean="0"/>
              <a:t>設定</a:t>
            </a:r>
            <a:r>
              <a:rPr lang="en-US" altLang="zh-TW" dirty="0" smtClean="0"/>
              <a:t>(1)</a:t>
            </a:r>
            <a:r>
              <a:rPr lang="zh-TW" altLang="en-US" dirty="0" smtClean="0"/>
              <a:t>：</a:t>
            </a:r>
            <a:r>
              <a:rPr lang="en-US" altLang="zh-TW" dirty="0" smtClean="0"/>
              <a:t>8.8.8.8</a:t>
            </a:r>
          </a:p>
          <a:p>
            <a:r>
              <a:rPr lang="en-US" altLang="zh-TW" dirty="0" smtClean="0"/>
              <a:t>●Google Public DNS IPv4</a:t>
            </a:r>
            <a:r>
              <a:rPr lang="zh-TW" altLang="en-US" dirty="0" smtClean="0"/>
              <a:t>設定</a:t>
            </a:r>
            <a:r>
              <a:rPr lang="en-US" altLang="zh-TW" dirty="0" smtClean="0"/>
              <a:t>(2)</a:t>
            </a:r>
            <a:r>
              <a:rPr lang="zh-TW" altLang="en-US" dirty="0" smtClean="0"/>
              <a:t>：</a:t>
            </a:r>
            <a:r>
              <a:rPr lang="en-US" altLang="zh-TW" dirty="0" smtClean="0"/>
              <a:t>8.8.4.4</a:t>
            </a:r>
          </a:p>
          <a:p>
            <a:endParaRPr lang="en-US" altLang="zh-TW" dirty="0" smtClean="0"/>
          </a:p>
          <a:p>
            <a:r>
              <a:rPr lang="en-US" altLang="zh-TW" dirty="0" smtClean="0"/>
              <a:t>DNS</a:t>
            </a:r>
            <a:r>
              <a:rPr lang="zh-TW" altLang="en-US" dirty="0" smtClean="0"/>
              <a:t>，其實就是</a:t>
            </a:r>
            <a:r>
              <a:rPr lang="en-US" altLang="zh-TW" dirty="0" smtClean="0"/>
              <a:t>Domain Name Server</a:t>
            </a:r>
            <a:r>
              <a:rPr lang="zh-TW" altLang="en-US" dirty="0" smtClean="0"/>
              <a:t>的縮寫。在網際網路的世界裡，真實的位址，其實就是只有</a:t>
            </a:r>
            <a:r>
              <a:rPr lang="en-US" altLang="zh-TW" dirty="0" smtClean="0"/>
              <a:t>IPv4</a:t>
            </a:r>
            <a:r>
              <a:rPr lang="zh-TW" altLang="en-US" dirty="0" smtClean="0"/>
              <a:t>與</a:t>
            </a:r>
            <a:r>
              <a:rPr lang="en-US" altLang="zh-TW" dirty="0" smtClean="0"/>
              <a:t>IPv6</a:t>
            </a:r>
            <a:r>
              <a:rPr lang="zh-TW" altLang="en-US" dirty="0" smtClean="0"/>
              <a:t>兩種位址，</a:t>
            </a:r>
            <a:r>
              <a:rPr lang="en-US" altLang="zh-TW" dirty="0" smtClean="0"/>
              <a:t>IPv4</a:t>
            </a:r>
            <a:r>
              <a:rPr lang="zh-TW" altLang="en-US" dirty="0" smtClean="0"/>
              <a:t>是四串數字，</a:t>
            </a:r>
            <a:r>
              <a:rPr lang="en-US" altLang="zh-TW" dirty="0" smtClean="0"/>
              <a:t>IPv6</a:t>
            </a:r>
            <a:r>
              <a:rPr lang="zh-TW" altLang="en-US" dirty="0" smtClean="0"/>
              <a:t>是更長串的數字，這種真實網路位置不容易也不方便記住。</a:t>
            </a:r>
          </a:p>
          <a:p>
            <a:r>
              <a:rPr lang="zh-TW" altLang="en-US" dirty="0" smtClean="0"/>
              <a:t>如果網站是架設放在雲端伺服器的話，比方是使用網站代管（</a:t>
            </a:r>
            <a:r>
              <a:rPr lang="en-US" altLang="zh-TW" dirty="0" smtClean="0"/>
              <a:t>Web Hosting</a:t>
            </a:r>
            <a:r>
              <a:rPr lang="zh-TW" altLang="en-US" dirty="0" smtClean="0"/>
              <a:t>），使用虛擬主機（</a:t>
            </a:r>
            <a:r>
              <a:rPr lang="en-US" altLang="zh-TW" dirty="0" smtClean="0"/>
              <a:t>Virtual Server</a:t>
            </a:r>
            <a:r>
              <a:rPr lang="zh-TW" altLang="en-US" dirty="0" smtClean="0"/>
              <a:t>）、虛擬專屬主機（</a:t>
            </a:r>
            <a:r>
              <a:rPr lang="en-US" altLang="zh-TW" dirty="0" smtClean="0"/>
              <a:t>Virtual Private Server</a:t>
            </a:r>
            <a:r>
              <a:rPr lang="zh-TW" altLang="en-US" dirty="0" smtClean="0"/>
              <a:t>，</a:t>
            </a:r>
            <a:r>
              <a:rPr lang="en-US" altLang="zh-TW" dirty="0" smtClean="0"/>
              <a:t>VPS</a:t>
            </a:r>
            <a:r>
              <a:rPr lang="zh-TW" altLang="en-US" dirty="0" smtClean="0"/>
              <a:t>）或主機代管（</a:t>
            </a:r>
            <a:r>
              <a:rPr lang="en-US" altLang="zh-TW" dirty="0" smtClean="0"/>
              <a:t>Co-Location</a:t>
            </a:r>
            <a:r>
              <a:rPr lang="zh-TW" altLang="en-US" dirty="0" smtClean="0"/>
              <a:t>），更換伺服器，更換同一家網站代管業者的機房，或者更換網站代管業者，這時候也會更換</a:t>
            </a:r>
            <a:r>
              <a:rPr lang="en-US" altLang="zh-TW" dirty="0" smtClean="0"/>
              <a:t>DNS</a:t>
            </a:r>
            <a:r>
              <a:rPr lang="zh-TW" altLang="en-US" dirty="0" smtClean="0"/>
              <a:t>。</a:t>
            </a:r>
          </a:p>
          <a:p>
            <a:endParaRPr lang="zh-TW" altLang="en-US" dirty="0" smtClean="0"/>
          </a:p>
          <a:p>
            <a:r>
              <a:rPr lang="zh-TW" altLang="en-US" dirty="0" smtClean="0"/>
              <a:t>不過，更換了</a:t>
            </a:r>
            <a:r>
              <a:rPr lang="en-US" altLang="zh-TW" dirty="0" smtClean="0"/>
              <a:t>DNS</a:t>
            </a:r>
            <a:r>
              <a:rPr lang="zh-TW" altLang="en-US" dirty="0" smtClean="0"/>
              <a:t>之後，要等到全世界數以萬計的</a:t>
            </a:r>
            <a:r>
              <a:rPr lang="en-US" altLang="zh-TW" dirty="0" smtClean="0"/>
              <a:t>DNS</a:t>
            </a:r>
            <a:r>
              <a:rPr lang="zh-TW" altLang="en-US" dirty="0" smtClean="0"/>
              <a:t>，同步完成知道網站真實的網址，</a:t>
            </a:r>
            <a:r>
              <a:rPr lang="en-US" altLang="zh-TW" dirty="0" smtClean="0"/>
              <a:t>DNS</a:t>
            </a:r>
            <a:r>
              <a:rPr lang="zh-TW" altLang="en-US" dirty="0" smtClean="0"/>
              <a:t>的修改大約需要</a:t>
            </a:r>
            <a:r>
              <a:rPr lang="en-US" altLang="zh-TW" dirty="0" smtClean="0"/>
              <a:t>12</a:t>
            </a:r>
            <a:r>
              <a:rPr lang="zh-TW" altLang="en-US" dirty="0" smtClean="0"/>
              <a:t>～</a:t>
            </a:r>
            <a:r>
              <a:rPr lang="en-US" altLang="zh-TW" dirty="0" smtClean="0"/>
              <a:t>48</a:t>
            </a:r>
            <a:r>
              <a:rPr lang="zh-TW" altLang="en-US" dirty="0" smtClean="0"/>
              <a:t>小時才有辦法生效，</a:t>
            </a:r>
            <a:r>
              <a:rPr lang="en-US" altLang="zh-TW" dirty="0" smtClean="0"/>
              <a:t>DNS TTL</a:t>
            </a:r>
            <a:r>
              <a:rPr lang="zh-TW" altLang="en-US" dirty="0" smtClean="0"/>
              <a:t>一般是設定</a:t>
            </a:r>
            <a:r>
              <a:rPr lang="en-US" altLang="zh-TW" dirty="0" smtClean="0"/>
              <a:t>24</a:t>
            </a:r>
            <a:r>
              <a:rPr lang="zh-TW" altLang="en-US" dirty="0" smtClean="0"/>
              <a:t>小時，最久的話會需要</a:t>
            </a:r>
            <a:r>
              <a:rPr lang="en-US" altLang="zh-TW" dirty="0" smtClean="0"/>
              <a:t>48</a:t>
            </a:r>
            <a:r>
              <a:rPr lang="zh-TW" altLang="en-US" dirty="0" smtClean="0"/>
              <a:t>小時，等於網站搬家的話，常常會有個半天到一天的空窗期，如果算工作天的話，網站搬家等於會有一天到兩天無法正常使用，最常的話會延遲到兩天時間。</a:t>
            </a:r>
            <a:endParaRPr lang="en-US" altLang="zh-TW" dirty="0" smtClean="0"/>
          </a:p>
          <a:p>
            <a:r>
              <a:rPr lang="en-US" altLang="zh-TW" dirty="0" smtClean="0"/>
              <a:t>====</a:t>
            </a:r>
          </a:p>
          <a:p>
            <a:endParaRPr lang="en-US" altLang="zh-TW" dirty="0" smtClean="0"/>
          </a:p>
          <a:p>
            <a:r>
              <a:rPr lang="zh-TW" altLang="en-US" dirty="0" smtClean="0"/>
              <a:t>常用網路設定方式可歸納成三種，分別是「</a:t>
            </a:r>
            <a:r>
              <a:rPr lang="en-US" altLang="zh-TW" dirty="0" smtClean="0"/>
              <a:t>DHCP</a:t>
            </a:r>
            <a:r>
              <a:rPr lang="zh-TW" altLang="en-US" dirty="0" smtClean="0"/>
              <a:t>動態取得」、「固定</a:t>
            </a:r>
            <a:r>
              <a:rPr lang="en-US" altLang="zh-TW" dirty="0" smtClean="0"/>
              <a:t>IP</a:t>
            </a:r>
            <a:r>
              <a:rPr lang="zh-TW" altLang="en-US" dirty="0" smtClean="0"/>
              <a:t>設定」以及「</a:t>
            </a:r>
            <a:r>
              <a:rPr lang="en-US" altLang="zh-TW" dirty="0" err="1" smtClean="0"/>
              <a:t>PPPoE</a:t>
            </a:r>
            <a:r>
              <a:rPr lang="zh-TW" altLang="en-US" dirty="0" smtClean="0"/>
              <a:t>」</a:t>
            </a:r>
          </a:p>
          <a:p>
            <a:r>
              <a:rPr lang="en-US" altLang="zh-TW" dirty="0" smtClean="0"/>
              <a:t>https://www.netadmin.com.tw/netadmin/zh-tw/technology/37A084FD474E441DAF303999587B5D56</a:t>
            </a:r>
          </a:p>
          <a:p>
            <a:r>
              <a:rPr lang="en-US" altLang="zh-TW" dirty="0" smtClean="0"/>
              <a:t>DHCP</a:t>
            </a:r>
            <a:r>
              <a:rPr lang="zh-TW" altLang="en-US" dirty="0" smtClean="0"/>
              <a:t>動態取得</a:t>
            </a:r>
          </a:p>
          <a:p>
            <a:endParaRPr lang="zh-TW" altLang="en-US" dirty="0" smtClean="0"/>
          </a:p>
          <a:p>
            <a:r>
              <a:rPr lang="zh-TW" altLang="en-US" dirty="0" smtClean="0"/>
              <a:t>使用</a:t>
            </a:r>
            <a:r>
              <a:rPr lang="en-US" altLang="zh-TW" dirty="0" smtClean="0"/>
              <a:t>DHCP</a:t>
            </a:r>
            <a:r>
              <a:rPr lang="zh-TW" altLang="en-US" dirty="0" smtClean="0"/>
              <a:t>動態取得網路設定有著簡單方便的優勢，在</a:t>
            </a:r>
            <a:r>
              <a:rPr lang="en-US" altLang="zh-TW" dirty="0" smtClean="0"/>
              <a:t>Linux</a:t>
            </a:r>
            <a:r>
              <a:rPr lang="zh-TW" altLang="en-US" dirty="0" smtClean="0"/>
              <a:t>上通常使用</a:t>
            </a:r>
            <a:r>
              <a:rPr lang="en-US" altLang="zh-TW" dirty="0" err="1" smtClean="0"/>
              <a:t>dhclient</a:t>
            </a:r>
            <a:r>
              <a:rPr lang="zh-TW" altLang="en-US" dirty="0" smtClean="0"/>
              <a:t>來當作</a:t>
            </a:r>
            <a:r>
              <a:rPr lang="en-US" altLang="zh-TW" dirty="0" smtClean="0"/>
              <a:t>DHCP</a:t>
            </a:r>
            <a:r>
              <a:rPr lang="zh-TW" altLang="en-US" dirty="0" smtClean="0"/>
              <a:t>客戶端程式，從名稱</a:t>
            </a:r>
            <a:r>
              <a:rPr lang="en-US" altLang="zh-TW" dirty="0" err="1" smtClean="0"/>
              <a:t>dhclient</a:t>
            </a:r>
            <a:r>
              <a:rPr lang="zh-TW" altLang="en-US" dirty="0" smtClean="0"/>
              <a:t>上就可以看得出來它是使用於</a:t>
            </a:r>
            <a:r>
              <a:rPr lang="en-US" altLang="zh-TW" dirty="0" smtClean="0"/>
              <a:t>DHCP Client</a:t>
            </a:r>
            <a:r>
              <a:rPr lang="zh-TW" altLang="en-US" dirty="0" smtClean="0"/>
              <a:t>端的程式，可以利用「</a:t>
            </a:r>
            <a:r>
              <a:rPr lang="en-US" altLang="zh-TW" dirty="0" err="1" smtClean="0"/>
              <a:t>ps</a:t>
            </a:r>
            <a:r>
              <a:rPr lang="en-US" altLang="zh-TW" dirty="0" smtClean="0"/>
              <a:t> ax | </a:t>
            </a:r>
            <a:r>
              <a:rPr lang="en-US" altLang="zh-TW" dirty="0" err="1" smtClean="0"/>
              <a:t>grep</a:t>
            </a:r>
            <a:r>
              <a:rPr lang="en-US" altLang="zh-TW" dirty="0" smtClean="0"/>
              <a:t> </a:t>
            </a:r>
            <a:r>
              <a:rPr lang="en-US" altLang="zh-TW" dirty="0" err="1" smtClean="0"/>
              <a:t>dhc</a:t>
            </a:r>
            <a:r>
              <a:rPr lang="zh-TW" altLang="en-US" dirty="0" smtClean="0"/>
              <a:t>」一類的指令，來觀察目前是否正在執行</a:t>
            </a:r>
            <a:r>
              <a:rPr lang="en-US" altLang="zh-TW" dirty="0" err="1" smtClean="0"/>
              <a:t>dhclient</a:t>
            </a:r>
            <a:r>
              <a:rPr lang="zh-TW" altLang="en-US" dirty="0" smtClean="0"/>
              <a:t>程式。</a:t>
            </a:r>
          </a:p>
          <a:p>
            <a:endParaRPr lang="zh-TW" altLang="en-US" dirty="0" smtClean="0"/>
          </a:p>
          <a:p>
            <a:endParaRPr lang="zh-TW" altLang="en-US" dirty="0" smtClean="0"/>
          </a:p>
          <a:p>
            <a:r>
              <a:rPr lang="zh-TW" altLang="en-US" dirty="0" smtClean="0"/>
              <a:t>在</a:t>
            </a:r>
            <a:r>
              <a:rPr lang="en-US" altLang="zh-TW" dirty="0" smtClean="0"/>
              <a:t>Red Hat Enterprise Linux</a:t>
            </a:r>
            <a:r>
              <a:rPr lang="zh-TW" altLang="en-US" dirty="0" smtClean="0"/>
              <a:t>設定網路的配套措施中，使用「</a:t>
            </a:r>
            <a:r>
              <a:rPr lang="en-US" altLang="zh-TW" dirty="0" smtClean="0"/>
              <a:t>setup</a:t>
            </a:r>
            <a:r>
              <a:rPr lang="zh-TW" altLang="en-US" dirty="0" smtClean="0"/>
              <a:t>」指令來使用</a:t>
            </a:r>
            <a:r>
              <a:rPr lang="en-US" altLang="zh-TW" dirty="0" smtClean="0"/>
              <a:t>DHCP</a:t>
            </a:r>
            <a:r>
              <a:rPr lang="zh-TW" altLang="en-US" dirty="0" smtClean="0"/>
              <a:t>動態取得網路設定相當簡便。在依序按下</a:t>
            </a:r>
            <a:r>
              <a:rPr lang="en-US" altLang="zh-TW" dirty="0" smtClean="0"/>
              <a:t>〔setup〕→〔Network configuration〕</a:t>
            </a:r>
            <a:r>
              <a:rPr lang="zh-TW" altLang="en-US" dirty="0" smtClean="0"/>
              <a:t>（網路設定）並勾選網路介面「</a:t>
            </a:r>
            <a:r>
              <a:rPr lang="en-US" altLang="zh-TW" dirty="0" smtClean="0"/>
              <a:t>Use DHCP</a:t>
            </a:r>
            <a:r>
              <a:rPr lang="zh-TW" altLang="en-US" dirty="0" smtClean="0"/>
              <a:t>」後，回到指令介面重新啟動網路即可。此時，透過網路重新啟動的「</a:t>
            </a:r>
            <a:r>
              <a:rPr lang="en-US" altLang="zh-TW" dirty="0" smtClean="0"/>
              <a:t>/</a:t>
            </a:r>
            <a:r>
              <a:rPr lang="en-US" altLang="zh-TW" dirty="0" err="1" smtClean="0"/>
              <a:t>etc</a:t>
            </a:r>
            <a:r>
              <a:rPr lang="en-US" altLang="zh-TW" dirty="0" smtClean="0"/>
              <a:t>/</a:t>
            </a:r>
            <a:r>
              <a:rPr lang="en-US" altLang="zh-TW" dirty="0" err="1" smtClean="0"/>
              <a:t>init.d</a:t>
            </a:r>
            <a:r>
              <a:rPr lang="en-US" altLang="zh-TW" dirty="0" smtClean="0"/>
              <a:t>/network restart</a:t>
            </a:r>
            <a:r>
              <a:rPr lang="zh-TW" altLang="en-US" dirty="0" smtClean="0"/>
              <a:t>」</a:t>
            </a:r>
            <a:r>
              <a:rPr lang="en-US" altLang="zh-TW" dirty="0" smtClean="0"/>
              <a:t>script</a:t>
            </a:r>
            <a:r>
              <a:rPr lang="zh-TW" altLang="en-US" dirty="0" smtClean="0"/>
              <a:t>呼叫</a:t>
            </a:r>
            <a:r>
              <a:rPr lang="en-US" altLang="zh-TW" dirty="0" err="1" smtClean="0"/>
              <a:t>dhclient</a:t>
            </a:r>
            <a:r>
              <a:rPr lang="zh-TW" altLang="en-US" dirty="0" smtClean="0"/>
              <a:t>程式，而動態取得網路設定。</a:t>
            </a:r>
          </a:p>
          <a:p>
            <a:endParaRPr lang="zh-TW" altLang="en-US" dirty="0" smtClean="0"/>
          </a:p>
          <a:p>
            <a:r>
              <a:rPr lang="zh-TW" altLang="en-US" dirty="0" smtClean="0"/>
              <a:t>上述設定主要是異動「</a:t>
            </a:r>
            <a:r>
              <a:rPr lang="en-US" altLang="zh-TW" dirty="0" smtClean="0"/>
              <a:t>/</a:t>
            </a:r>
            <a:r>
              <a:rPr lang="en-US" altLang="zh-TW" dirty="0" err="1" smtClean="0"/>
              <a:t>etc</a:t>
            </a:r>
            <a:r>
              <a:rPr lang="en-US" altLang="zh-TW" dirty="0" smtClean="0"/>
              <a:t>/</a:t>
            </a:r>
            <a:r>
              <a:rPr lang="en-US" altLang="zh-TW" dirty="0" err="1" smtClean="0"/>
              <a:t>sysconfig</a:t>
            </a:r>
            <a:r>
              <a:rPr lang="en-US" altLang="zh-TW" dirty="0" smtClean="0"/>
              <a:t>/network-scripts/ifcfg-eth0</a:t>
            </a:r>
            <a:r>
              <a:rPr lang="zh-TW" altLang="en-US" dirty="0" smtClean="0"/>
              <a:t>」檔案內容中「</a:t>
            </a:r>
            <a:r>
              <a:rPr lang="en-US" altLang="zh-TW" dirty="0" smtClean="0"/>
              <a:t>BOOTPROTO=</a:t>
            </a:r>
            <a:r>
              <a:rPr lang="en-US" altLang="zh-TW" dirty="0" err="1" smtClean="0"/>
              <a:t>dhcp</a:t>
            </a:r>
            <a:r>
              <a:rPr lang="zh-TW" altLang="en-US" dirty="0" smtClean="0"/>
              <a:t>」這一行。</a:t>
            </a:r>
          </a:p>
          <a:p>
            <a:endParaRPr lang="zh-TW" altLang="en-US" dirty="0" smtClean="0"/>
          </a:p>
          <a:p>
            <a:r>
              <a:rPr lang="zh-TW" altLang="en-US" dirty="0" smtClean="0"/>
              <a:t>固定</a:t>
            </a:r>
            <a:r>
              <a:rPr lang="en-US" altLang="zh-TW" dirty="0" smtClean="0"/>
              <a:t>IP</a:t>
            </a:r>
            <a:r>
              <a:rPr lang="zh-TW" altLang="en-US" dirty="0" smtClean="0"/>
              <a:t>設定</a:t>
            </a:r>
          </a:p>
          <a:p>
            <a:r>
              <a:rPr lang="zh-TW" altLang="en-US" dirty="0" smtClean="0"/>
              <a:t>固定（</a:t>
            </a:r>
            <a:r>
              <a:rPr lang="en-US" altLang="zh-TW" dirty="0" smtClean="0"/>
              <a:t>Static</a:t>
            </a:r>
            <a:r>
              <a:rPr lang="zh-TW" altLang="en-US" dirty="0" smtClean="0"/>
              <a:t>）</a:t>
            </a:r>
            <a:r>
              <a:rPr lang="en-US" altLang="zh-TW" dirty="0" smtClean="0"/>
              <a:t>IP</a:t>
            </a:r>
            <a:r>
              <a:rPr lang="zh-TW" altLang="en-US" dirty="0" smtClean="0"/>
              <a:t>方式會提供設定所需的資訊，像是</a:t>
            </a:r>
            <a:r>
              <a:rPr lang="en-US" altLang="zh-TW" dirty="0" smtClean="0"/>
              <a:t>IP/</a:t>
            </a:r>
            <a:r>
              <a:rPr lang="zh-TW" altLang="en-US" dirty="0" smtClean="0"/>
              <a:t>網路遮罩（</a:t>
            </a:r>
            <a:r>
              <a:rPr lang="en-US" altLang="zh-TW" dirty="0" err="1" smtClean="0"/>
              <a:t>Netmask</a:t>
            </a:r>
            <a:r>
              <a:rPr lang="zh-TW" altLang="en-US" dirty="0" smtClean="0"/>
              <a:t>）、預設閘道（</a:t>
            </a:r>
            <a:r>
              <a:rPr lang="en-US" altLang="zh-TW" dirty="0" smtClean="0"/>
              <a:t>Default Gateway</a:t>
            </a:r>
            <a:r>
              <a:rPr lang="zh-TW" altLang="en-US" dirty="0" smtClean="0"/>
              <a:t>）與名稱解析伺服器（</a:t>
            </a:r>
            <a:r>
              <a:rPr lang="en-US" altLang="zh-TW" dirty="0" smtClean="0"/>
              <a:t>Name Server</a:t>
            </a:r>
            <a:r>
              <a:rPr lang="zh-TW" altLang="en-US" dirty="0" smtClean="0"/>
              <a:t>）等等，在直接對外的公開（</a:t>
            </a:r>
            <a:r>
              <a:rPr lang="en-US" altLang="zh-TW" dirty="0" smtClean="0"/>
              <a:t>Public</a:t>
            </a:r>
            <a:r>
              <a:rPr lang="zh-TW" altLang="en-US" dirty="0" smtClean="0"/>
              <a:t>）</a:t>
            </a:r>
            <a:r>
              <a:rPr lang="en-US" altLang="zh-TW" dirty="0" smtClean="0"/>
              <a:t>IP</a:t>
            </a:r>
            <a:r>
              <a:rPr lang="zh-TW" altLang="en-US" dirty="0" smtClean="0"/>
              <a:t>主機設定網路即是一例，以下資訊由</a:t>
            </a:r>
            <a:r>
              <a:rPr lang="en-US" altLang="zh-TW" dirty="0" smtClean="0"/>
              <a:t>ISP</a:t>
            </a:r>
            <a:r>
              <a:rPr lang="zh-TW" altLang="en-US" dirty="0" smtClean="0"/>
              <a:t>業者提供：</a:t>
            </a:r>
          </a:p>
          <a:p>
            <a:endParaRPr lang="zh-TW" altLang="en-US" dirty="0" smtClean="0"/>
          </a:p>
          <a:p>
            <a:r>
              <a:rPr lang="en-US" altLang="zh-TW" dirty="0" smtClean="0"/>
              <a:t>IP/</a:t>
            </a:r>
            <a:r>
              <a:rPr lang="zh-TW" altLang="en-US" dirty="0" smtClean="0"/>
              <a:t>網路遮罩	</a:t>
            </a:r>
            <a:r>
              <a:rPr lang="en-US" altLang="zh-TW" dirty="0" smtClean="0"/>
              <a:t>60.250.207.96/255.255.255.0</a:t>
            </a:r>
          </a:p>
          <a:p>
            <a:r>
              <a:rPr lang="zh-TW" altLang="en-US" dirty="0" smtClean="0"/>
              <a:t>預設閘道	</a:t>
            </a:r>
            <a:r>
              <a:rPr lang="en-US" altLang="zh-TW" dirty="0" smtClean="0"/>
              <a:t>60.250.207.254</a:t>
            </a:r>
          </a:p>
          <a:p>
            <a:r>
              <a:rPr lang="zh-TW" altLang="en-US" dirty="0" smtClean="0"/>
              <a:t>名稱解析伺服器一	</a:t>
            </a:r>
            <a:r>
              <a:rPr lang="en-US" altLang="zh-TW" dirty="0" smtClean="0"/>
              <a:t>168.95.1.1</a:t>
            </a:r>
          </a:p>
          <a:p>
            <a:r>
              <a:rPr lang="zh-TW" altLang="en-US" dirty="0" smtClean="0"/>
              <a:t>名稱解析伺服器二	</a:t>
            </a:r>
            <a:r>
              <a:rPr lang="en-US" altLang="zh-TW" dirty="0" smtClean="0"/>
              <a:t>168.95.192.1</a:t>
            </a:r>
          </a:p>
          <a:p>
            <a:r>
              <a:rPr lang="zh-TW" altLang="en-US" dirty="0" smtClean="0"/>
              <a:t>在</a:t>
            </a:r>
            <a:r>
              <a:rPr lang="en-US" altLang="zh-TW" dirty="0" smtClean="0"/>
              <a:t>Red Hat Enterprise Linux</a:t>
            </a:r>
            <a:r>
              <a:rPr lang="zh-TW" altLang="en-US" dirty="0" smtClean="0"/>
              <a:t>中的「</a:t>
            </a:r>
            <a:r>
              <a:rPr lang="en-US" altLang="zh-TW" dirty="0" smtClean="0"/>
              <a:t>IP/</a:t>
            </a:r>
            <a:r>
              <a:rPr lang="zh-TW" altLang="en-US" dirty="0" smtClean="0"/>
              <a:t>網路遮罩及預設閘道」設定，使用先前介紹的「</a:t>
            </a:r>
            <a:r>
              <a:rPr lang="en-US" altLang="zh-TW" dirty="0" smtClean="0"/>
              <a:t>setup</a:t>
            </a:r>
            <a:r>
              <a:rPr lang="zh-TW" altLang="en-US" dirty="0" smtClean="0"/>
              <a:t>」指令即可辦到，取消網路介面「</a:t>
            </a:r>
            <a:r>
              <a:rPr lang="en-US" altLang="zh-TW" dirty="0" smtClean="0"/>
              <a:t>Use DHCP</a:t>
            </a:r>
            <a:r>
              <a:rPr lang="zh-TW" altLang="en-US" dirty="0" smtClean="0"/>
              <a:t>」的勾選後，底下的方框輸入上述的相關設定。</a:t>
            </a:r>
          </a:p>
          <a:p>
            <a:endParaRPr lang="zh-TW" altLang="en-US" dirty="0" smtClean="0"/>
          </a:p>
          <a:p>
            <a:endParaRPr lang="zh-TW" altLang="en-US" dirty="0" smtClean="0"/>
          </a:p>
          <a:p>
            <a:r>
              <a:rPr lang="zh-TW" altLang="en-US" dirty="0" smtClean="0"/>
              <a:t>上述設定同樣也是異動「</a:t>
            </a:r>
            <a:r>
              <a:rPr lang="en-US" altLang="zh-TW" dirty="0" smtClean="0"/>
              <a:t>/</a:t>
            </a:r>
            <a:r>
              <a:rPr lang="en-US" altLang="zh-TW" dirty="0" err="1" smtClean="0"/>
              <a:t>etc</a:t>
            </a:r>
            <a:r>
              <a:rPr lang="en-US" altLang="zh-TW" dirty="0" smtClean="0"/>
              <a:t>/</a:t>
            </a:r>
            <a:r>
              <a:rPr lang="en-US" altLang="zh-TW" dirty="0" err="1" smtClean="0"/>
              <a:t>sysconfig</a:t>
            </a:r>
            <a:r>
              <a:rPr lang="en-US" altLang="zh-TW" dirty="0" smtClean="0"/>
              <a:t>/network-scripts/ifcfg-eth0</a:t>
            </a:r>
            <a:r>
              <a:rPr lang="zh-TW" altLang="en-US" dirty="0" smtClean="0"/>
              <a:t>」檔案的內容。</a:t>
            </a:r>
          </a:p>
          <a:p>
            <a:endParaRPr lang="zh-TW" altLang="en-US" dirty="0" smtClean="0"/>
          </a:p>
          <a:p>
            <a:r>
              <a:rPr lang="zh-TW" altLang="en-US" dirty="0" smtClean="0"/>
              <a:t>而在名稱解析的部分，則是開啟「</a:t>
            </a:r>
            <a:r>
              <a:rPr lang="en-US" altLang="zh-TW" dirty="0" smtClean="0"/>
              <a:t>/</a:t>
            </a:r>
            <a:r>
              <a:rPr lang="en-US" altLang="zh-TW" dirty="0" err="1" smtClean="0"/>
              <a:t>etc</a:t>
            </a:r>
            <a:r>
              <a:rPr lang="en-US" altLang="zh-TW" dirty="0" smtClean="0"/>
              <a:t>/</a:t>
            </a:r>
            <a:r>
              <a:rPr lang="en-US" altLang="zh-TW" dirty="0" err="1" smtClean="0"/>
              <a:t>resolv.conf</a:t>
            </a:r>
            <a:r>
              <a:rPr lang="zh-TW" altLang="en-US" dirty="0" smtClean="0"/>
              <a:t>」檔案，編寫內容如下。它的關鍵字是「</a:t>
            </a:r>
            <a:r>
              <a:rPr lang="en-US" altLang="zh-TW" dirty="0" err="1" smtClean="0"/>
              <a:t>nameserver</a:t>
            </a:r>
            <a:r>
              <a:rPr lang="zh-TW" altLang="en-US" dirty="0" smtClean="0"/>
              <a:t>」，後面接著是名稱解析伺服器的</a:t>
            </a:r>
            <a:r>
              <a:rPr lang="en-US" altLang="zh-TW" dirty="0" smtClean="0"/>
              <a:t>IP</a:t>
            </a:r>
            <a:r>
              <a:rPr lang="zh-TW" altLang="en-US" dirty="0" smtClean="0"/>
              <a:t>，詳細說明請參考指令「</a:t>
            </a:r>
            <a:r>
              <a:rPr lang="en-US" altLang="zh-TW" dirty="0" smtClean="0"/>
              <a:t>man </a:t>
            </a:r>
            <a:r>
              <a:rPr lang="en-US" altLang="zh-TW" dirty="0" err="1" smtClean="0"/>
              <a:t>resolv.conf</a:t>
            </a:r>
            <a:r>
              <a:rPr lang="zh-TW" altLang="en-US" dirty="0" smtClean="0"/>
              <a:t>」。</a:t>
            </a:r>
          </a:p>
          <a:p>
            <a:r>
              <a:rPr lang="en-US" altLang="zh-TW" dirty="0" err="1" smtClean="0"/>
              <a:t>nameserver</a:t>
            </a:r>
            <a:r>
              <a:rPr lang="en-US" altLang="zh-TW" dirty="0" smtClean="0"/>
              <a:t> 168.95.1.1</a:t>
            </a:r>
          </a:p>
          <a:p>
            <a:r>
              <a:rPr lang="en-US" altLang="zh-TW" dirty="0" err="1" smtClean="0"/>
              <a:t>nameserver</a:t>
            </a:r>
            <a:r>
              <a:rPr lang="en-US" altLang="zh-TW" dirty="0" smtClean="0"/>
              <a:t> 168.95.192.1</a:t>
            </a:r>
          </a:p>
          <a:p>
            <a:endParaRPr lang="en-US" altLang="zh-TW" dirty="0" smtClean="0"/>
          </a:p>
          <a:p>
            <a:r>
              <a:rPr lang="zh-TW" altLang="en-US" dirty="0" smtClean="0"/>
              <a:t>對照微軟網路設定內容，「自動取得</a:t>
            </a:r>
            <a:r>
              <a:rPr lang="en-US" altLang="zh-TW" dirty="0" smtClean="0"/>
              <a:t>IP</a:t>
            </a:r>
            <a:r>
              <a:rPr lang="zh-TW" altLang="en-US" dirty="0" smtClean="0"/>
              <a:t>」對應的是</a:t>
            </a:r>
            <a:r>
              <a:rPr lang="en-US" altLang="zh-TW" dirty="0" smtClean="0"/>
              <a:t>DHCP</a:t>
            </a:r>
            <a:r>
              <a:rPr lang="zh-TW" altLang="en-US" dirty="0" smtClean="0"/>
              <a:t>方式；手動設定的上方框是對應到「</a:t>
            </a:r>
            <a:r>
              <a:rPr lang="en-US" altLang="zh-TW" dirty="0" smtClean="0"/>
              <a:t>setup</a:t>
            </a:r>
            <a:r>
              <a:rPr lang="zh-TW" altLang="en-US" dirty="0" smtClean="0"/>
              <a:t>」指令的設定；下方框部分則必須編輯「</a:t>
            </a:r>
            <a:r>
              <a:rPr lang="en-US" altLang="zh-TW" dirty="0" smtClean="0"/>
              <a:t>/</a:t>
            </a:r>
            <a:r>
              <a:rPr lang="en-US" altLang="zh-TW" dirty="0" err="1" smtClean="0"/>
              <a:t>etc</a:t>
            </a:r>
            <a:r>
              <a:rPr lang="en-US" altLang="zh-TW" dirty="0" smtClean="0"/>
              <a:t>/</a:t>
            </a:r>
            <a:r>
              <a:rPr lang="en-US" altLang="zh-TW" dirty="0" err="1" smtClean="0"/>
              <a:t>resolv.conf</a:t>
            </a:r>
            <a:r>
              <a:rPr lang="zh-TW" altLang="en-US" dirty="0" smtClean="0"/>
              <a:t>」檔案內容。</a:t>
            </a:r>
          </a:p>
          <a:p>
            <a:endParaRPr lang="zh-TW" altLang="en-US" dirty="0" smtClean="0"/>
          </a:p>
          <a:p>
            <a:r>
              <a:rPr lang="en-US" altLang="zh-TW" dirty="0" err="1" smtClean="0"/>
              <a:t>PPPoE</a:t>
            </a:r>
            <a:endParaRPr lang="en-US" altLang="zh-TW" dirty="0" smtClean="0"/>
          </a:p>
          <a:p>
            <a:r>
              <a:rPr lang="zh-TW" altLang="en-US" dirty="0" smtClean="0"/>
              <a:t>第三種常用的設定是</a:t>
            </a:r>
            <a:r>
              <a:rPr lang="en-US" altLang="zh-TW" dirty="0" err="1" smtClean="0"/>
              <a:t>PPPoE</a:t>
            </a:r>
            <a:r>
              <a:rPr lang="zh-TW" altLang="en-US" dirty="0" smtClean="0"/>
              <a:t>（</a:t>
            </a:r>
            <a:r>
              <a:rPr lang="en-US" altLang="zh-TW" dirty="0" smtClean="0"/>
              <a:t>Point-to-Point Protocol over Ethernet</a:t>
            </a:r>
            <a:r>
              <a:rPr lang="zh-TW" altLang="en-US" dirty="0" smtClean="0"/>
              <a:t>），顧名思義，它是一種運用在乙太網路上的點對點通訊協定，常應用於</a:t>
            </a:r>
            <a:r>
              <a:rPr lang="en-US" altLang="zh-TW" dirty="0" smtClean="0"/>
              <a:t>ADSL Router</a:t>
            </a:r>
            <a:r>
              <a:rPr lang="zh-TW" altLang="en-US" dirty="0" smtClean="0"/>
              <a:t>連線，需要一組帳號密碼來做身分驗證，連線成功後會出現</a:t>
            </a:r>
            <a:r>
              <a:rPr lang="en-US" altLang="zh-TW" dirty="0" smtClean="0"/>
              <a:t>PPP</a:t>
            </a:r>
            <a:r>
              <a:rPr lang="zh-TW" altLang="en-US" dirty="0" smtClean="0"/>
              <a:t>的網路介面（例如</a:t>
            </a:r>
            <a:r>
              <a:rPr lang="en-US" altLang="zh-TW" dirty="0" smtClean="0"/>
              <a:t>ppp0</a:t>
            </a:r>
            <a:r>
              <a:rPr lang="zh-TW" altLang="en-US" dirty="0" smtClean="0"/>
              <a:t>）。</a:t>
            </a:r>
          </a:p>
          <a:p>
            <a:endParaRPr lang="zh-TW" altLang="en-US" dirty="0" smtClean="0"/>
          </a:p>
          <a:p>
            <a:r>
              <a:rPr lang="en-US" altLang="zh-TW" dirty="0" smtClean="0"/>
              <a:t>Red Hat Enterprise Linux</a:t>
            </a:r>
            <a:r>
              <a:rPr lang="zh-TW" altLang="en-US" dirty="0" smtClean="0"/>
              <a:t>使用一系列「</a:t>
            </a:r>
            <a:r>
              <a:rPr lang="en-US" altLang="zh-TW" dirty="0" err="1" smtClean="0"/>
              <a:t>adsl</a:t>
            </a:r>
            <a:r>
              <a:rPr lang="en-US" altLang="zh-TW" dirty="0" smtClean="0"/>
              <a:t>-*</a:t>
            </a:r>
            <a:r>
              <a:rPr lang="zh-TW" altLang="en-US" dirty="0" smtClean="0"/>
              <a:t>」指令進行</a:t>
            </a:r>
            <a:r>
              <a:rPr lang="en-US" altLang="zh-TW" dirty="0" err="1" smtClean="0"/>
              <a:t>PPPoE</a:t>
            </a:r>
            <a:r>
              <a:rPr lang="zh-TW" altLang="en-US" dirty="0" smtClean="0"/>
              <a:t>的設定與應用，如「</a:t>
            </a:r>
            <a:r>
              <a:rPr lang="en-US" altLang="zh-TW" dirty="0" err="1" smtClean="0"/>
              <a:t>adsl</a:t>
            </a:r>
            <a:r>
              <a:rPr lang="en-US" altLang="zh-TW" dirty="0" smtClean="0"/>
              <a:t>-setup</a:t>
            </a:r>
            <a:r>
              <a:rPr lang="zh-TW" altLang="en-US" dirty="0" smtClean="0"/>
              <a:t>」。設定完成後，帳號密碼主要寫到「</a:t>
            </a:r>
            <a:r>
              <a:rPr lang="en-US" altLang="zh-TW" dirty="0" smtClean="0"/>
              <a:t>/</a:t>
            </a:r>
            <a:r>
              <a:rPr lang="en-US" altLang="zh-TW" dirty="0" err="1" smtClean="0"/>
              <a:t>etc</a:t>
            </a:r>
            <a:r>
              <a:rPr lang="en-US" altLang="zh-TW" dirty="0" smtClean="0"/>
              <a:t>/</a:t>
            </a:r>
            <a:r>
              <a:rPr lang="en-US" altLang="zh-TW" dirty="0" err="1" smtClean="0"/>
              <a:t>ppp</a:t>
            </a:r>
            <a:r>
              <a:rPr lang="en-US" altLang="zh-TW" dirty="0" smtClean="0"/>
              <a:t>/</a:t>
            </a:r>
            <a:r>
              <a:rPr lang="zh-TW" altLang="en-US" dirty="0" smtClean="0"/>
              <a:t>」目錄下的</a:t>
            </a:r>
            <a:r>
              <a:rPr lang="en-US" altLang="zh-TW" dirty="0" smtClean="0"/>
              <a:t>pap-secrets</a:t>
            </a:r>
            <a:r>
              <a:rPr lang="zh-TW" altLang="en-US" dirty="0" smtClean="0"/>
              <a:t>與</a:t>
            </a:r>
            <a:r>
              <a:rPr lang="en-US" altLang="zh-TW" dirty="0" smtClean="0"/>
              <a:t>chap-secrets</a:t>
            </a:r>
            <a:r>
              <a:rPr lang="zh-TW" altLang="en-US" dirty="0" smtClean="0"/>
              <a:t>這兩個檔案；其他部分若有更動，則是配合</a:t>
            </a:r>
            <a:r>
              <a:rPr lang="en-US" altLang="zh-TW" dirty="0" smtClean="0"/>
              <a:t>Red Hat Linux</a:t>
            </a:r>
            <a:r>
              <a:rPr lang="zh-TW" altLang="en-US" dirty="0" smtClean="0"/>
              <a:t>網路設定「</a:t>
            </a:r>
            <a:r>
              <a:rPr lang="en-US" altLang="zh-TW" dirty="0" smtClean="0"/>
              <a:t>/</a:t>
            </a:r>
            <a:r>
              <a:rPr lang="en-US" altLang="zh-TW" dirty="0" err="1" smtClean="0"/>
              <a:t>etc</a:t>
            </a:r>
            <a:r>
              <a:rPr lang="en-US" altLang="zh-TW" dirty="0" smtClean="0"/>
              <a:t>/</a:t>
            </a:r>
            <a:r>
              <a:rPr lang="en-US" altLang="zh-TW" dirty="0" err="1" smtClean="0"/>
              <a:t>sysconfig</a:t>
            </a:r>
            <a:r>
              <a:rPr lang="en-US" altLang="zh-TW" dirty="0" smtClean="0"/>
              <a:t>/network-scripts/ifcfg-ppp0</a:t>
            </a:r>
            <a:r>
              <a:rPr lang="zh-TW" altLang="en-US" dirty="0" smtClean="0"/>
              <a:t>」檔案。</a:t>
            </a:r>
          </a:p>
          <a:p>
            <a:endParaRPr lang="zh-TW" altLang="en-US" dirty="0" smtClean="0"/>
          </a:p>
          <a:p>
            <a:r>
              <a:rPr lang="zh-TW" altLang="en-US" dirty="0" smtClean="0"/>
              <a:t> </a:t>
            </a:r>
          </a:p>
          <a:p>
            <a:r>
              <a:rPr lang="zh-TW" altLang="en-US" dirty="0" smtClean="0"/>
              <a:t>以下是執行「</a:t>
            </a:r>
            <a:r>
              <a:rPr lang="en-US" altLang="zh-TW" dirty="0" err="1" smtClean="0"/>
              <a:t>adsl</a:t>
            </a:r>
            <a:r>
              <a:rPr lang="en-US" altLang="zh-TW" dirty="0" smtClean="0"/>
              <a:t>-setup</a:t>
            </a:r>
            <a:r>
              <a:rPr lang="zh-TW" altLang="en-US" dirty="0" smtClean="0"/>
              <a:t>」指令的畫面，設定期間系統詢問的問題雖然很多但都不難回答，除了帳號密碼這兩個部分特別重要之外，其他大多直接按下</a:t>
            </a:r>
            <a:r>
              <a:rPr lang="en-US" altLang="zh-TW" dirty="0" smtClean="0"/>
              <a:t>Enter</a:t>
            </a:r>
            <a:r>
              <a:rPr lang="zh-TW" altLang="en-US" dirty="0" smtClean="0"/>
              <a:t>就行。</a:t>
            </a:r>
          </a:p>
          <a:p>
            <a:endParaRPr lang="zh-TW" altLang="en-US" dirty="0" smtClean="0"/>
          </a:p>
          <a:p>
            <a:endParaRPr lang="zh-TW" altLang="en-US" dirty="0" smtClean="0"/>
          </a:p>
          <a:p>
            <a:r>
              <a:rPr lang="en-US" altLang="zh-TW" dirty="0" smtClean="0"/>
              <a:t>STEP1→</a:t>
            </a:r>
            <a:r>
              <a:rPr lang="zh-TW" altLang="en-US" dirty="0" smtClean="0"/>
              <a:t>此為重點步驟，一開始出現「</a:t>
            </a:r>
            <a:r>
              <a:rPr lang="en-US" altLang="zh-TW" dirty="0" smtClean="0"/>
              <a:t>LOGIN NAME</a:t>
            </a:r>
            <a:r>
              <a:rPr lang="zh-TW" altLang="en-US" dirty="0" smtClean="0"/>
              <a:t>」，要求輸入「使用者名稱」，本例鍵入「</a:t>
            </a:r>
            <a:r>
              <a:rPr lang="en-US" altLang="zh-TW" dirty="0" smtClean="0"/>
              <a:t>12345678@msa.hinet.net</a:t>
            </a:r>
            <a:r>
              <a:rPr lang="zh-TW" altLang="en-US" dirty="0" smtClean="0"/>
              <a:t>」。</a:t>
            </a:r>
          </a:p>
          <a:p>
            <a:endParaRPr lang="zh-TW" altLang="en-US" dirty="0" smtClean="0"/>
          </a:p>
          <a:p>
            <a:endParaRPr lang="zh-TW" altLang="en-US" dirty="0" smtClean="0"/>
          </a:p>
          <a:p>
            <a:r>
              <a:rPr lang="en-US" altLang="zh-TW" dirty="0" smtClean="0"/>
              <a:t>STEP2→</a:t>
            </a:r>
            <a:r>
              <a:rPr lang="zh-TW" altLang="en-US" dirty="0" smtClean="0"/>
              <a:t>進入</a:t>
            </a:r>
            <a:r>
              <a:rPr lang="en-US" altLang="zh-TW" dirty="0" smtClean="0"/>
              <a:t>INTERFACE</a:t>
            </a:r>
            <a:r>
              <a:rPr lang="zh-TW" altLang="en-US" dirty="0" smtClean="0"/>
              <a:t>的部分，直接按下即可。除非有兩張以上的網路卡，而且</a:t>
            </a:r>
            <a:r>
              <a:rPr lang="en-US" altLang="zh-TW" dirty="0" err="1" smtClean="0"/>
              <a:t>PPPoE</a:t>
            </a:r>
            <a:r>
              <a:rPr lang="zh-TW" altLang="en-US" dirty="0" smtClean="0"/>
              <a:t>不是在</a:t>
            </a:r>
            <a:r>
              <a:rPr lang="en-US" altLang="zh-TW" dirty="0" smtClean="0"/>
              <a:t>eth0</a:t>
            </a:r>
            <a:r>
              <a:rPr lang="zh-TW" altLang="en-US" dirty="0" smtClean="0"/>
              <a:t>上執行，則必須填入正確的網路卡代號，例如</a:t>
            </a:r>
            <a:r>
              <a:rPr lang="en-US" altLang="zh-TW" dirty="0" smtClean="0"/>
              <a:t>eth1</a:t>
            </a:r>
            <a:r>
              <a:rPr lang="zh-TW" altLang="en-US" dirty="0" smtClean="0"/>
              <a:t>或</a:t>
            </a:r>
            <a:r>
              <a:rPr lang="en-US" altLang="zh-TW" dirty="0" smtClean="0"/>
              <a:t>eth2</a:t>
            </a:r>
            <a:r>
              <a:rPr lang="zh-TW" altLang="en-US" dirty="0" smtClean="0"/>
              <a:t>等等。</a:t>
            </a:r>
          </a:p>
          <a:p>
            <a:r>
              <a:rPr lang="en-US" altLang="zh-TW" dirty="0" smtClean="0"/>
              <a:t>STEP3→</a:t>
            </a:r>
            <a:r>
              <a:rPr lang="zh-TW" altLang="en-US" dirty="0" smtClean="0"/>
              <a:t>接下來看到一堆的英文，大概的意思是詢問設定者要不要持續連線（</a:t>
            </a:r>
            <a:r>
              <a:rPr lang="en-US" altLang="zh-TW" dirty="0" smtClean="0"/>
              <a:t>link continuously</a:t>
            </a:r>
            <a:r>
              <a:rPr lang="zh-TW" altLang="en-US" dirty="0" smtClean="0"/>
              <a:t>）或是一段時間後自動斷線，直接按下</a:t>
            </a:r>
            <a:r>
              <a:rPr lang="en-US" altLang="zh-TW" dirty="0" smtClean="0"/>
              <a:t>Enter</a:t>
            </a:r>
            <a:r>
              <a:rPr lang="zh-TW" altLang="en-US" dirty="0" smtClean="0"/>
              <a:t>就可以。</a:t>
            </a:r>
          </a:p>
          <a:p>
            <a:endParaRPr lang="zh-TW" altLang="en-US" dirty="0" smtClean="0"/>
          </a:p>
          <a:p>
            <a:r>
              <a:rPr lang="en-US" altLang="zh-TW" dirty="0" smtClean="0"/>
              <a:t>STEP4→</a:t>
            </a:r>
            <a:r>
              <a:rPr lang="zh-TW" altLang="en-US" dirty="0" smtClean="0"/>
              <a:t>在</a:t>
            </a:r>
            <a:r>
              <a:rPr lang="en-US" altLang="zh-TW" dirty="0" smtClean="0"/>
              <a:t>DNS</a:t>
            </a:r>
            <a:r>
              <a:rPr lang="zh-TW" altLang="en-US" dirty="0" smtClean="0"/>
              <a:t>部分，通常按下即可。若有需要，請自行開啟「</a:t>
            </a:r>
            <a:r>
              <a:rPr lang="en-US" altLang="zh-TW" dirty="0" smtClean="0"/>
              <a:t>/</a:t>
            </a:r>
            <a:r>
              <a:rPr lang="en-US" altLang="zh-TW" dirty="0" err="1" smtClean="0"/>
              <a:t>etc</a:t>
            </a:r>
            <a:r>
              <a:rPr lang="en-US" altLang="zh-TW" dirty="0" smtClean="0"/>
              <a:t>/</a:t>
            </a:r>
            <a:r>
              <a:rPr lang="en-US" altLang="zh-TW" dirty="0" err="1" smtClean="0"/>
              <a:t>resolv.conf</a:t>
            </a:r>
            <a:r>
              <a:rPr lang="zh-TW" altLang="en-US" dirty="0" smtClean="0"/>
              <a:t>」檔案，然後輸入</a:t>
            </a:r>
            <a:r>
              <a:rPr lang="en-US" altLang="zh-TW" dirty="0" err="1" smtClean="0"/>
              <a:t>nameserver</a:t>
            </a:r>
            <a:r>
              <a:rPr lang="zh-TW" altLang="en-US" dirty="0" smtClean="0"/>
              <a:t>相關資訊。</a:t>
            </a:r>
          </a:p>
          <a:p>
            <a:endParaRPr lang="zh-TW" altLang="en-US" dirty="0" smtClean="0"/>
          </a:p>
          <a:p>
            <a:r>
              <a:rPr lang="en-US" altLang="zh-TW" dirty="0" smtClean="0"/>
              <a:t>STEP5→</a:t>
            </a:r>
            <a:r>
              <a:rPr lang="zh-TW" altLang="en-US" dirty="0" smtClean="0"/>
              <a:t>此為重點步驟，開始設定</a:t>
            </a:r>
            <a:r>
              <a:rPr lang="en-US" altLang="zh-TW" dirty="0" smtClean="0"/>
              <a:t>PASSWORD</a:t>
            </a:r>
            <a:r>
              <a:rPr lang="zh-TW" altLang="en-US" dirty="0" smtClean="0"/>
              <a:t>，請重複輸入兩次</a:t>
            </a:r>
            <a:r>
              <a:rPr lang="en-US" altLang="zh-TW" dirty="0" err="1" smtClean="0"/>
              <a:t>PPPoE</a:t>
            </a:r>
            <a:r>
              <a:rPr lang="zh-TW" altLang="en-US" dirty="0" smtClean="0"/>
              <a:t>密碼。</a:t>
            </a:r>
          </a:p>
          <a:p>
            <a:endParaRPr lang="zh-TW" altLang="en-US" dirty="0" smtClean="0"/>
          </a:p>
          <a:p>
            <a:endParaRPr lang="zh-TW" altLang="en-US" dirty="0" smtClean="0"/>
          </a:p>
          <a:p>
            <a:r>
              <a:rPr lang="en-US" altLang="zh-TW" dirty="0" smtClean="0"/>
              <a:t>STEP6→</a:t>
            </a:r>
            <a:r>
              <a:rPr lang="zh-TW" altLang="en-US" dirty="0" smtClean="0"/>
              <a:t>進入</a:t>
            </a:r>
            <a:r>
              <a:rPr lang="en-US" altLang="zh-TW" dirty="0" smtClean="0"/>
              <a:t>USERCTRL</a:t>
            </a:r>
            <a:r>
              <a:rPr lang="zh-TW" altLang="en-US" dirty="0" smtClean="0"/>
              <a:t>部分，意思為「是否允許一般使用者啟停此介面」，筆者回答「</a:t>
            </a:r>
            <a:r>
              <a:rPr lang="en-US" altLang="zh-TW" dirty="0" smtClean="0"/>
              <a:t>NO</a:t>
            </a:r>
            <a:r>
              <a:rPr lang="zh-TW" altLang="en-US" dirty="0" smtClean="0"/>
              <a:t>」（不允許）。</a:t>
            </a:r>
          </a:p>
          <a:p>
            <a:r>
              <a:rPr lang="en-US" altLang="zh-TW" dirty="0" smtClean="0"/>
              <a:t>STEP7→FIREWALLING</a:t>
            </a:r>
            <a:r>
              <a:rPr lang="zh-TW" altLang="en-US" dirty="0" smtClean="0"/>
              <a:t>部分，筆者選擇「</a:t>
            </a:r>
            <a:r>
              <a:rPr lang="en-US" altLang="zh-TW" dirty="0" smtClean="0"/>
              <a:t>0</a:t>
            </a:r>
            <a:r>
              <a:rPr lang="zh-TW" altLang="en-US" dirty="0" smtClean="0"/>
              <a:t>」之後再自行調整防火牆設定。相關設定如下：</a:t>
            </a:r>
          </a:p>
          <a:p>
            <a:r>
              <a:rPr lang="en-US" altLang="zh-TW" dirty="0" smtClean="0"/>
              <a:t>0 - NONE</a:t>
            </a:r>
            <a:r>
              <a:rPr lang="zh-TW" altLang="en-US" dirty="0" smtClean="0"/>
              <a:t>（無設定）</a:t>
            </a:r>
          </a:p>
          <a:p>
            <a:r>
              <a:rPr lang="en-US" altLang="zh-TW" dirty="0" smtClean="0"/>
              <a:t>1 - STANDALONE</a:t>
            </a:r>
            <a:r>
              <a:rPr lang="zh-TW" altLang="en-US" dirty="0" smtClean="0"/>
              <a:t>（一般防火牆方式）</a:t>
            </a:r>
          </a:p>
          <a:p>
            <a:r>
              <a:rPr lang="en-US" altLang="zh-TW" dirty="0" smtClean="0"/>
              <a:t>2 - MASQUERADE</a:t>
            </a:r>
            <a:r>
              <a:rPr lang="zh-TW" altLang="en-US" dirty="0" smtClean="0"/>
              <a:t>（防火牆採</a:t>
            </a:r>
            <a:r>
              <a:rPr lang="en-US" altLang="zh-TW" dirty="0" smtClean="0"/>
              <a:t>NAT</a:t>
            </a:r>
            <a:r>
              <a:rPr lang="zh-TW" altLang="en-US" dirty="0" smtClean="0"/>
              <a:t>模式）</a:t>
            </a:r>
          </a:p>
          <a:p>
            <a:endParaRPr lang="zh-TW" altLang="en-US" dirty="0" smtClean="0"/>
          </a:p>
          <a:p>
            <a:r>
              <a:rPr lang="en-US" altLang="zh-TW" dirty="0" smtClean="0"/>
              <a:t>STEP8→</a:t>
            </a:r>
            <a:r>
              <a:rPr lang="zh-TW" altLang="en-US" dirty="0" smtClean="0"/>
              <a:t>詢問開機是否啟動此</a:t>
            </a:r>
            <a:r>
              <a:rPr lang="en-US" altLang="zh-TW" dirty="0" smtClean="0"/>
              <a:t>PPP</a:t>
            </a:r>
            <a:r>
              <a:rPr lang="zh-TW" altLang="en-US" dirty="0" smtClean="0"/>
              <a:t>連線（</a:t>
            </a:r>
            <a:r>
              <a:rPr lang="en-US" altLang="zh-TW" dirty="0" smtClean="0"/>
              <a:t>start at boot time</a:t>
            </a:r>
            <a:r>
              <a:rPr lang="zh-TW" altLang="en-US" dirty="0" smtClean="0"/>
              <a:t>），本例選擇「</a:t>
            </a:r>
            <a:r>
              <a:rPr lang="en-US" altLang="zh-TW" dirty="0" smtClean="0"/>
              <a:t>yes</a:t>
            </a:r>
            <a:r>
              <a:rPr lang="zh-TW" altLang="en-US" dirty="0" smtClean="0"/>
              <a:t>」，開機即連線。</a:t>
            </a:r>
          </a:p>
          <a:p>
            <a:endParaRPr lang="zh-TW" altLang="en-US" dirty="0" smtClean="0"/>
          </a:p>
          <a:p>
            <a:r>
              <a:rPr lang="en-US" altLang="zh-TW" dirty="0" smtClean="0"/>
              <a:t>STEP9→</a:t>
            </a:r>
            <a:r>
              <a:rPr lang="zh-TW" altLang="en-US" dirty="0" smtClean="0"/>
              <a:t>詢問是否寫入設定（</a:t>
            </a:r>
            <a:r>
              <a:rPr lang="en-US" altLang="zh-TW" dirty="0" smtClean="0"/>
              <a:t>adjust configuration</a:t>
            </a:r>
            <a:r>
              <a:rPr lang="zh-TW" altLang="en-US" dirty="0" smtClean="0"/>
              <a:t>），選擇「</a:t>
            </a:r>
            <a:r>
              <a:rPr lang="en-US" altLang="zh-TW" dirty="0" smtClean="0"/>
              <a:t>y</a:t>
            </a:r>
            <a:r>
              <a:rPr lang="zh-TW" altLang="en-US" dirty="0" smtClean="0"/>
              <a:t>」。</a:t>
            </a:r>
          </a:p>
          <a:p>
            <a:endParaRPr lang="zh-TW" altLang="en-US" dirty="0" smtClean="0"/>
          </a:p>
          <a:p>
            <a:r>
              <a:rPr lang="zh-TW" altLang="en-US" dirty="0" smtClean="0"/>
              <a:t>之後使用網路啟停的</a:t>
            </a:r>
            <a:r>
              <a:rPr lang="en-US" altLang="zh-TW" dirty="0" smtClean="0"/>
              <a:t>script</a:t>
            </a:r>
            <a:r>
              <a:rPr lang="zh-TW" altLang="en-US" dirty="0" smtClean="0"/>
              <a:t>，如「</a:t>
            </a:r>
            <a:r>
              <a:rPr lang="en-US" altLang="zh-TW" dirty="0" smtClean="0"/>
              <a:t>/</a:t>
            </a:r>
            <a:r>
              <a:rPr lang="en-US" altLang="zh-TW" dirty="0" err="1" smtClean="0"/>
              <a:t>etc</a:t>
            </a:r>
            <a:r>
              <a:rPr lang="en-US" altLang="zh-TW" dirty="0" smtClean="0"/>
              <a:t>/</a:t>
            </a:r>
            <a:r>
              <a:rPr lang="en-US" altLang="zh-TW" dirty="0" err="1" smtClean="0"/>
              <a:t>init.d</a:t>
            </a:r>
            <a:r>
              <a:rPr lang="en-US" altLang="zh-TW" dirty="0" smtClean="0"/>
              <a:t>/network restart</a:t>
            </a:r>
            <a:r>
              <a:rPr lang="zh-TW" altLang="en-US" dirty="0" smtClean="0"/>
              <a:t>」，若是按照以上筆者的設定，</a:t>
            </a:r>
            <a:r>
              <a:rPr lang="en-US" altLang="zh-TW" dirty="0" smtClean="0"/>
              <a:t>ifcfg-ppp0</a:t>
            </a:r>
            <a:r>
              <a:rPr lang="zh-TW" altLang="en-US" dirty="0" smtClean="0"/>
              <a:t>檔案的內容將會是「</a:t>
            </a:r>
            <a:r>
              <a:rPr lang="en-US" altLang="zh-TW" dirty="0" smtClean="0"/>
              <a:t>ONBOOT=yes</a:t>
            </a:r>
            <a:r>
              <a:rPr lang="zh-TW" altLang="en-US" dirty="0" smtClean="0"/>
              <a:t>」，亦即自動啟動</a:t>
            </a:r>
            <a:r>
              <a:rPr lang="en-US" altLang="zh-TW" dirty="0" smtClean="0"/>
              <a:t>ppp0</a:t>
            </a:r>
            <a:r>
              <a:rPr lang="zh-TW" altLang="en-US" dirty="0" smtClean="0"/>
              <a:t>介面。</a:t>
            </a:r>
          </a:p>
          <a:p>
            <a:endParaRPr lang="zh-TW" altLang="en-US" dirty="0" smtClean="0"/>
          </a:p>
          <a:p>
            <a:endParaRPr lang="zh-TW" altLang="en-US" dirty="0" smtClean="0"/>
          </a:p>
          <a:p>
            <a:r>
              <a:rPr lang="zh-TW" altLang="en-US" dirty="0" smtClean="0"/>
              <a:t>之後使用「</a:t>
            </a:r>
            <a:r>
              <a:rPr lang="en-US" altLang="zh-TW" dirty="0" err="1" smtClean="0"/>
              <a:t>ip</a:t>
            </a:r>
            <a:r>
              <a:rPr lang="en-US" altLang="zh-TW" dirty="0" smtClean="0"/>
              <a:t> a</a:t>
            </a:r>
            <a:r>
              <a:rPr lang="zh-TW" altLang="en-US" dirty="0" smtClean="0"/>
              <a:t>」或「</a:t>
            </a:r>
            <a:r>
              <a:rPr lang="en-US" altLang="zh-TW" dirty="0" err="1" smtClean="0"/>
              <a:t>ifconfig</a:t>
            </a:r>
            <a:r>
              <a:rPr lang="en-US" altLang="zh-TW" dirty="0" smtClean="0"/>
              <a:t> ppp0</a:t>
            </a:r>
            <a:r>
              <a:rPr lang="zh-TW" altLang="en-US" dirty="0" smtClean="0"/>
              <a:t>」指令，就可以看到</a:t>
            </a:r>
            <a:r>
              <a:rPr lang="en-US" altLang="zh-TW" dirty="0" smtClean="0"/>
              <a:t>ppp0</a:t>
            </a:r>
            <a:r>
              <a:rPr lang="zh-TW" altLang="en-US" dirty="0" smtClean="0"/>
              <a:t>介面以及它所使用的</a:t>
            </a:r>
            <a:r>
              <a:rPr lang="en-US" altLang="zh-TW" dirty="0" smtClean="0"/>
              <a:t>IP</a:t>
            </a:r>
            <a:r>
              <a:rPr lang="zh-TW" altLang="en-US" dirty="0" smtClean="0"/>
              <a:t>位址。</a:t>
            </a:r>
          </a:p>
          <a:p>
            <a:r>
              <a:rPr lang="zh-TW" altLang="en-US" dirty="0" smtClean="0"/>
              <a:t>如果此時</a:t>
            </a:r>
            <a:r>
              <a:rPr lang="en-US" altLang="zh-TW" dirty="0" smtClean="0"/>
              <a:t>TCP/IP</a:t>
            </a:r>
            <a:r>
              <a:rPr lang="zh-TW" altLang="en-US" dirty="0" smtClean="0"/>
              <a:t>連線正常，但是「名稱解析」不正常，請記得自行編輯「</a:t>
            </a:r>
            <a:r>
              <a:rPr lang="en-US" altLang="zh-TW" dirty="0" smtClean="0"/>
              <a:t>/</a:t>
            </a:r>
            <a:r>
              <a:rPr lang="en-US" altLang="zh-TW" dirty="0" err="1" smtClean="0"/>
              <a:t>etc</a:t>
            </a:r>
            <a:r>
              <a:rPr lang="en-US" altLang="zh-TW" dirty="0" smtClean="0"/>
              <a:t>/</a:t>
            </a:r>
            <a:r>
              <a:rPr lang="en-US" altLang="zh-TW" dirty="0" err="1" smtClean="0"/>
              <a:t>resolv.conf</a:t>
            </a:r>
            <a:r>
              <a:rPr lang="zh-TW" altLang="en-US" dirty="0" smtClean="0"/>
              <a:t>」來設定</a:t>
            </a:r>
            <a:r>
              <a:rPr lang="en-US" altLang="zh-TW" dirty="0" smtClean="0"/>
              <a:t>DNS</a:t>
            </a:r>
            <a:r>
              <a:rPr lang="zh-TW" altLang="en-US" dirty="0" smtClean="0"/>
              <a:t>解析。</a:t>
            </a:r>
          </a:p>
          <a:p>
            <a:endParaRPr lang="zh-TW" altLang="en-US" dirty="0" smtClean="0"/>
          </a:p>
          <a:p>
            <a:r>
              <a:rPr lang="en-US" altLang="zh-TW" dirty="0" smtClean="0"/>
              <a:t>https://www.netadmin.com.tw/netadmin/zh-tw/technology/37A084FD474E441DAF303999587B5D56</a:t>
            </a:r>
          </a:p>
          <a:p>
            <a:endParaRPr lang="en-US" altLang="zh-TW" dirty="0" smtClean="0"/>
          </a:p>
          <a:p>
            <a:r>
              <a:rPr lang="en-US" altLang="zh-TW" dirty="0" smtClean="0"/>
              <a:t> </a:t>
            </a:r>
          </a:p>
          <a:p>
            <a:endParaRPr lang="en-US" altLang="zh-TW" dirty="0" smtClean="0"/>
          </a:p>
          <a:p>
            <a:endParaRPr lang="en-US" altLang="zh-TW" dirty="0" smtClean="0"/>
          </a:p>
          <a:p>
            <a:r>
              <a:rPr lang="en-US" altLang="zh-TW" dirty="0" smtClean="0"/>
              <a:t>====</a:t>
            </a:r>
            <a:endParaRPr lang="zh-TW" altLang="en-US" dirty="0" smtClean="0"/>
          </a:p>
          <a:p>
            <a:r>
              <a:rPr lang="zh-TW" altLang="en-US" dirty="0" smtClean="0"/>
              <a:t>一組合理的網路設定需要哪些資料呢？</a:t>
            </a:r>
          </a:p>
          <a:p>
            <a:r>
              <a:rPr lang="en-US" altLang="zh-TW" dirty="0" smtClean="0"/>
              <a:t>IP</a:t>
            </a:r>
          </a:p>
          <a:p>
            <a:r>
              <a:rPr lang="en-US" altLang="zh-TW" dirty="0" err="1" smtClean="0"/>
              <a:t>Netmask</a:t>
            </a:r>
            <a:endParaRPr lang="en-US" altLang="zh-TW" dirty="0" smtClean="0"/>
          </a:p>
          <a:p>
            <a:r>
              <a:rPr lang="en-US" altLang="zh-TW" dirty="0" smtClean="0"/>
              <a:t>Network</a:t>
            </a:r>
          </a:p>
          <a:p>
            <a:r>
              <a:rPr lang="en-US" altLang="zh-TW" dirty="0" smtClean="0"/>
              <a:t>Broadcast</a:t>
            </a:r>
          </a:p>
          <a:p>
            <a:r>
              <a:rPr lang="en-US" altLang="zh-TW" dirty="0" smtClean="0"/>
              <a:t>Gateway</a:t>
            </a:r>
          </a:p>
          <a:p>
            <a:r>
              <a:rPr lang="en-US" altLang="zh-TW" dirty="0" smtClean="0"/>
              <a:t>DNS</a:t>
            </a:r>
          </a:p>
          <a:p>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130</a:t>
            </a:fld>
            <a:endParaRPr lang="zh-TW" altLang="en-US"/>
          </a:p>
        </p:txBody>
      </p:sp>
    </p:spTree>
    <p:extLst>
      <p:ext uri="{BB962C8B-B14F-4D97-AF65-F5344CB8AC3E}">
        <p14:creationId xmlns:p14="http://schemas.microsoft.com/office/powerpoint/2010/main" val="4717986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hlinkClick r:id="rId3"/>
              </a:rPr>
              <a:t>安裝移除套件</a:t>
            </a:r>
          </a:p>
          <a:p>
            <a:r>
              <a:rPr lang="en-US" altLang="zh-TW" dirty="0" smtClean="0">
                <a:hlinkClick r:id="rId3"/>
              </a:rPr>
              <a:t>yum install</a:t>
            </a:r>
          </a:p>
          <a:p>
            <a:r>
              <a:rPr lang="en-US" altLang="zh-TW" dirty="0" smtClean="0">
                <a:hlinkClick r:id="rId3"/>
              </a:rPr>
              <a:t>#</a:t>
            </a:r>
            <a:r>
              <a:rPr lang="zh-TW" altLang="en-US" dirty="0" smtClean="0">
                <a:hlinkClick r:id="rId3"/>
              </a:rPr>
              <a:t>安裝套件，</a:t>
            </a:r>
            <a:r>
              <a:rPr lang="en-US" altLang="zh-TW" dirty="0" smtClean="0">
                <a:hlinkClick r:id="rId3"/>
              </a:rPr>
              <a:t>install</a:t>
            </a:r>
            <a:r>
              <a:rPr lang="zh-TW" altLang="en-US" dirty="0" smtClean="0">
                <a:hlinkClick r:id="rId3"/>
              </a:rPr>
              <a:t>後面接要安裝的套件名稱，如</a:t>
            </a:r>
            <a:r>
              <a:rPr lang="en-US" altLang="zh-TW" dirty="0" smtClean="0">
                <a:hlinkClick r:id="rId3"/>
              </a:rPr>
              <a:t>yum install </a:t>
            </a:r>
            <a:r>
              <a:rPr lang="en-US" altLang="zh-TW" dirty="0" err="1" smtClean="0">
                <a:hlinkClick r:id="rId3"/>
              </a:rPr>
              <a:t>httpd</a:t>
            </a:r>
            <a:r>
              <a:rPr lang="zh-TW" altLang="en-US" dirty="0" smtClean="0">
                <a:hlinkClick r:id="rId3"/>
              </a:rPr>
              <a:t>。若要把所有相關的一起安裝的話可在最後加上「*」。如</a:t>
            </a:r>
            <a:r>
              <a:rPr lang="en-US" altLang="zh-TW" dirty="0" smtClean="0">
                <a:hlinkClick r:id="rId3"/>
              </a:rPr>
              <a:t>yum install </a:t>
            </a:r>
            <a:r>
              <a:rPr lang="en-US" altLang="zh-TW" dirty="0" err="1" smtClean="0">
                <a:hlinkClick r:id="rId3"/>
              </a:rPr>
              <a:t>httpd</a:t>
            </a:r>
            <a:r>
              <a:rPr lang="en-US" altLang="zh-TW" dirty="0" smtClean="0">
                <a:hlinkClick r:id="rId3"/>
              </a:rPr>
              <a:t>*</a:t>
            </a:r>
          </a:p>
          <a:p>
            <a:endParaRPr lang="en-US" altLang="zh-TW" dirty="0" smtClean="0">
              <a:hlinkClick r:id="rId3"/>
            </a:endParaRPr>
          </a:p>
          <a:p>
            <a:r>
              <a:rPr lang="en-US" altLang="zh-TW" dirty="0" smtClean="0">
                <a:hlinkClick r:id="rId3"/>
              </a:rPr>
              <a:t>https://zh.wikipedia.org/wiki/Debian</a:t>
            </a:r>
            <a:endParaRPr lang="en-US" altLang="zh-TW" dirty="0" smtClean="0">
              <a:hlinkClick r:id="rId4"/>
            </a:endParaRPr>
          </a:p>
          <a:p>
            <a:endParaRPr lang="en-US" altLang="zh-TW" dirty="0" smtClean="0">
              <a:hlinkClick r:id="rId4"/>
            </a:endParaRPr>
          </a:p>
          <a:p>
            <a:r>
              <a:rPr lang="en-US" altLang="zh-TW" dirty="0" smtClean="0">
                <a:hlinkClick r:id="rId4"/>
              </a:rPr>
              <a:t>https://zh.wikipedia.org/zh-tw/Ubuntu</a:t>
            </a:r>
            <a:endParaRPr lang="en-US" altLang="zh-TW" dirty="0" smtClean="0">
              <a:hlinkClick r:id="rId5"/>
            </a:endParaRPr>
          </a:p>
          <a:p>
            <a:endParaRPr lang="en-US" altLang="zh-TW" dirty="0" smtClean="0">
              <a:hlinkClick r:id="rId5"/>
            </a:endParaRPr>
          </a:p>
          <a:p>
            <a:r>
              <a:rPr lang="en-US" altLang="zh-TW" dirty="0" smtClean="0">
                <a:hlinkClick r:id="rId6"/>
              </a:rPr>
              <a:t>https://zh.wikipedia.org/wiki/Red_Hat_Linux</a:t>
            </a:r>
            <a:endParaRPr lang="en-US" altLang="zh-TW" dirty="0" smtClean="0"/>
          </a:p>
          <a:p>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hlinkClick r:id="rId5"/>
              </a:rPr>
              <a:t>https://zh.wikipedia.org/wiki/CentOS</a:t>
            </a:r>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hlinkClick r:id="rId7"/>
              </a:rPr>
              <a:t>https://zh.wikipedia.org/wiki/Fedora</a:t>
            </a:r>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hlinkClick r:id="rId8"/>
              </a:rPr>
              <a:t>https://zh.wikipedia.org/wiki/Alpine</a:t>
            </a:r>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a:p>
            <a:r>
              <a:rPr lang="en-US" altLang="zh-TW" dirty="0" smtClean="0"/>
              <a:t>yum</a:t>
            </a:r>
            <a:r>
              <a:rPr lang="zh-TW" altLang="en-US" dirty="0" smtClean="0"/>
              <a:t>安裝、升級與移除</a:t>
            </a:r>
          </a:p>
          <a:p>
            <a:r>
              <a:rPr lang="zh-TW" altLang="en-US" dirty="0" smtClean="0"/>
              <a:t>安裝</a:t>
            </a:r>
            <a:r>
              <a:rPr lang="en-US" altLang="zh-TW" dirty="0" smtClean="0"/>
              <a:t>/</a:t>
            </a:r>
            <a:r>
              <a:rPr lang="zh-TW" altLang="en-US" dirty="0" smtClean="0"/>
              <a:t>升級選項</a:t>
            </a:r>
          </a:p>
          <a:p>
            <a:r>
              <a:rPr lang="en-US" altLang="zh-TW" dirty="0" smtClean="0"/>
              <a:t>[</a:t>
            </a:r>
            <a:r>
              <a:rPr lang="en-US" altLang="zh-TW" dirty="0" err="1" smtClean="0"/>
              <a:t>root@www</a:t>
            </a:r>
            <a:r>
              <a:rPr lang="en-US" altLang="zh-TW" dirty="0" smtClean="0"/>
              <a:t> ~]# yum command [packages]</a:t>
            </a:r>
          </a:p>
          <a:p>
            <a:r>
              <a:rPr lang="en-US" altLang="zh-TW" dirty="0" smtClean="0"/>
              <a:t>command:</a:t>
            </a:r>
          </a:p>
          <a:p>
            <a:r>
              <a:rPr lang="en-US" altLang="zh-TW" dirty="0" smtClean="0"/>
              <a:t>  install  :</a:t>
            </a:r>
            <a:r>
              <a:rPr lang="zh-TW" altLang="en-US" dirty="0" smtClean="0"/>
              <a:t>安裝</a:t>
            </a:r>
          </a:p>
          <a:p>
            <a:r>
              <a:rPr lang="zh-TW" altLang="en-US" dirty="0" smtClean="0"/>
              <a:t>  </a:t>
            </a:r>
            <a:r>
              <a:rPr lang="en-US" altLang="zh-TW" dirty="0" smtClean="0"/>
              <a:t>reinstall:</a:t>
            </a:r>
            <a:r>
              <a:rPr lang="zh-TW" altLang="en-US" dirty="0" smtClean="0"/>
              <a:t>重新安裝</a:t>
            </a:r>
          </a:p>
          <a:p>
            <a:r>
              <a:rPr lang="zh-TW" altLang="en-US" dirty="0" smtClean="0"/>
              <a:t>  </a:t>
            </a:r>
            <a:r>
              <a:rPr lang="en-US" altLang="zh-TW" dirty="0" smtClean="0"/>
              <a:t>update   :</a:t>
            </a:r>
            <a:r>
              <a:rPr lang="zh-TW" altLang="en-US" dirty="0" smtClean="0"/>
              <a:t>升級，若要整個系統都升級，後不接套件</a:t>
            </a:r>
          </a:p>
          <a:p>
            <a:r>
              <a:rPr lang="zh-TW" altLang="en-US" dirty="0" smtClean="0"/>
              <a:t>  </a:t>
            </a:r>
            <a:r>
              <a:rPr lang="en-US" altLang="zh-TW" dirty="0" smtClean="0"/>
              <a:t>remove   :</a:t>
            </a:r>
            <a:r>
              <a:rPr lang="zh-TW" altLang="en-US" dirty="0" smtClean="0"/>
              <a:t>移除</a:t>
            </a:r>
          </a:p>
          <a:p>
            <a:r>
              <a:rPr lang="zh-TW" altLang="en-US" dirty="0" smtClean="0"/>
              <a:t>安裝</a:t>
            </a:r>
          </a:p>
          <a:p>
            <a:r>
              <a:rPr lang="en-US" altLang="zh-TW" dirty="0" smtClean="0"/>
              <a:t>[</a:t>
            </a:r>
            <a:r>
              <a:rPr lang="en-US" altLang="zh-TW" dirty="0" err="1" smtClean="0"/>
              <a:t>root@demo</a:t>
            </a:r>
            <a:r>
              <a:rPr lang="en-US" altLang="zh-TW" dirty="0" smtClean="0"/>
              <a:t> ~]# yum install </a:t>
            </a:r>
            <a:r>
              <a:rPr lang="en-US" altLang="zh-TW" dirty="0" err="1" smtClean="0"/>
              <a:t>cjkuni</a:t>
            </a:r>
            <a:r>
              <a:rPr lang="en-US" altLang="zh-TW" dirty="0" smtClean="0"/>
              <a:t>-</a:t>
            </a:r>
            <a:r>
              <a:rPr lang="en-US" altLang="zh-TW" dirty="0" err="1" smtClean="0"/>
              <a:t>ukai</a:t>
            </a:r>
            <a:r>
              <a:rPr lang="en-US" altLang="zh-TW" dirty="0" smtClean="0"/>
              <a:t>-fonts</a:t>
            </a:r>
          </a:p>
          <a:p>
            <a:endParaRPr lang="en-US" altLang="zh-TW" dirty="0" smtClean="0"/>
          </a:p>
          <a:p>
            <a:endParaRPr lang="en-US" altLang="zh-TW" dirty="0" smtClean="0"/>
          </a:p>
          <a:p>
            <a:r>
              <a:rPr lang="en-US" altLang="zh-TW" dirty="0" smtClean="0"/>
              <a:t>====</a:t>
            </a:r>
          </a:p>
          <a:p>
            <a:r>
              <a:rPr lang="zh-TW" altLang="en-US" dirty="0" smtClean="0"/>
              <a:t>四、</a:t>
            </a:r>
            <a:r>
              <a:rPr lang="en-US" altLang="zh-TW" dirty="0" smtClean="0"/>
              <a:t>yum</a:t>
            </a:r>
            <a:r>
              <a:rPr lang="zh-TW" altLang="en-US" dirty="0" smtClean="0"/>
              <a:t>指令說明</a:t>
            </a:r>
          </a:p>
          <a:p>
            <a:r>
              <a:rPr lang="zh-TW" altLang="en-US" dirty="0" smtClean="0"/>
              <a:t>在使用</a:t>
            </a:r>
            <a:r>
              <a:rPr lang="en-US" altLang="zh-TW" dirty="0" smtClean="0"/>
              <a:t>yum</a:t>
            </a:r>
            <a:r>
              <a:rPr lang="zh-TW" altLang="en-US" dirty="0" smtClean="0"/>
              <a:t>時，會將下載的東西，存放在</a:t>
            </a:r>
            <a:r>
              <a:rPr lang="en-US" altLang="zh-TW" dirty="0" smtClean="0"/>
              <a:t>/</a:t>
            </a:r>
            <a:r>
              <a:rPr lang="en-US" altLang="zh-TW" dirty="0" err="1" smtClean="0"/>
              <a:t>var</a:t>
            </a:r>
            <a:r>
              <a:rPr lang="en-US" altLang="zh-TW" dirty="0" smtClean="0"/>
              <a:t>/cache/yum</a:t>
            </a:r>
            <a:r>
              <a:rPr lang="zh-TW" altLang="en-US" dirty="0" smtClean="0"/>
              <a:t>目錄下。</a:t>
            </a:r>
          </a:p>
          <a:p>
            <a:r>
              <a:rPr lang="en-US" altLang="zh-TW" dirty="0" smtClean="0"/>
              <a:t>1.yum</a:t>
            </a:r>
            <a:r>
              <a:rPr lang="zh-TW" altLang="en-US" dirty="0" smtClean="0"/>
              <a:t>更新</a:t>
            </a:r>
          </a:p>
          <a:p>
            <a:r>
              <a:rPr lang="en-US" altLang="zh-TW" dirty="0" smtClean="0"/>
              <a:t>yum check-update</a:t>
            </a:r>
          </a:p>
          <a:p>
            <a:r>
              <a:rPr lang="en-US" altLang="zh-TW" dirty="0" smtClean="0"/>
              <a:t>#</a:t>
            </a:r>
            <a:r>
              <a:rPr lang="zh-TW" altLang="en-US" dirty="0" smtClean="0"/>
              <a:t>檢查能更新的套件有那些</a:t>
            </a:r>
          </a:p>
          <a:p>
            <a:endParaRPr lang="zh-TW" altLang="en-US" dirty="0" smtClean="0"/>
          </a:p>
          <a:p>
            <a:r>
              <a:rPr lang="en-US" altLang="zh-TW" dirty="0" smtClean="0"/>
              <a:t>yum update</a:t>
            </a:r>
          </a:p>
          <a:p>
            <a:r>
              <a:rPr lang="en-US" altLang="zh-TW" dirty="0" smtClean="0"/>
              <a:t>#</a:t>
            </a:r>
            <a:r>
              <a:rPr lang="zh-TW" altLang="en-US" dirty="0" smtClean="0"/>
              <a:t>更新所有已安裝的套件，若在</a:t>
            </a:r>
            <a:r>
              <a:rPr lang="en-US" altLang="zh-TW" dirty="0" smtClean="0"/>
              <a:t>update</a:t>
            </a:r>
            <a:r>
              <a:rPr lang="zh-TW" altLang="en-US" dirty="0" smtClean="0"/>
              <a:t>後面接上套件名稱的話可針對該套件更新</a:t>
            </a:r>
          </a:p>
          <a:p>
            <a:r>
              <a:rPr lang="zh-TW" altLang="en-US" dirty="0" smtClean="0"/>
              <a:t>如</a:t>
            </a:r>
            <a:r>
              <a:rPr lang="en-US" altLang="zh-TW" dirty="0" smtClean="0"/>
              <a:t>yum update </a:t>
            </a:r>
            <a:r>
              <a:rPr lang="en-US" altLang="zh-TW" dirty="0" err="1" smtClean="0"/>
              <a:t>httpd</a:t>
            </a:r>
            <a:endParaRPr lang="en-US" altLang="zh-TW" dirty="0" smtClean="0"/>
          </a:p>
          <a:p>
            <a:endParaRPr lang="en-US" altLang="zh-TW" dirty="0" smtClean="0"/>
          </a:p>
          <a:p>
            <a:r>
              <a:rPr lang="en-US" altLang="zh-TW" dirty="0" smtClean="0"/>
              <a:t>yum upgrade</a:t>
            </a:r>
          </a:p>
          <a:p>
            <a:r>
              <a:rPr lang="en-US" altLang="zh-TW" dirty="0" smtClean="0"/>
              <a:t>#</a:t>
            </a:r>
            <a:r>
              <a:rPr lang="zh-TW" altLang="en-US" dirty="0" smtClean="0"/>
              <a:t>功能看</a:t>
            </a:r>
            <a:r>
              <a:rPr lang="en-US" altLang="zh-TW" dirty="0" smtClean="0"/>
              <a:t>update</a:t>
            </a:r>
            <a:r>
              <a:rPr lang="zh-TW" altLang="en-US" dirty="0" smtClean="0"/>
              <a:t>差不多，差別在於</a:t>
            </a:r>
            <a:r>
              <a:rPr lang="en-US" altLang="zh-TW" dirty="0" smtClean="0"/>
              <a:t>yum upgrade</a:t>
            </a:r>
            <a:r>
              <a:rPr lang="zh-TW" altLang="en-US" dirty="0" smtClean="0"/>
              <a:t>會連同一些過舊即將洮汰的套件也一起更新，大多使用在版本升級。</a:t>
            </a:r>
          </a:p>
          <a:p>
            <a:endParaRPr lang="zh-TW" altLang="en-US" dirty="0" smtClean="0"/>
          </a:p>
          <a:p>
            <a:r>
              <a:rPr lang="en-US" altLang="zh-TW" dirty="0" smtClean="0"/>
              <a:t>1.1</a:t>
            </a:r>
            <a:r>
              <a:rPr lang="zh-TW" altLang="en-US" dirty="0" smtClean="0"/>
              <a:t>安裝移除套件</a:t>
            </a:r>
          </a:p>
          <a:p>
            <a:r>
              <a:rPr lang="en-US" altLang="zh-TW" dirty="0" smtClean="0"/>
              <a:t>yum install</a:t>
            </a:r>
          </a:p>
          <a:p>
            <a:r>
              <a:rPr lang="en-US" altLang="zh-TW" dirty="0" smtClean="0"/>
              <a:t>#</a:t>
            </a:r>
            <a:r>
              <a:rPr lang="zh-TW" altLang="en-US" dirty="0" smtClean="0"/>
              <a:t>安裝套件，</a:t>
            </a:r>
            <a:r>
              <a:rPr lang="en-US" altLang="zh-TW" dirty="0" smtClean="0"/>
              <a:t>install</a:t>
            </a:r>
            <a:r>
              <a:rPr lang="zh-TW" altLang="en-US" dirty="0" smtClean="0"/>
              <a:t>後面接要安裝的套件名稱，如</a:t>
            </a:r>
            <a:r>
              <a:rPr lang="en-US" altLang="zh-TW" dirty="0" smtClean="0"/>
              <a:t>yum install </a:t>
            </a:r>
            <a:r>
              <a:rPr lang="en-US" altLang="zh-TW" dirty="0" err="1" smtClean="0"/>
              <a:t>httpd</a:t>
            </a:r>
            <a:r>
              <a:rPr lang="zh-TW" altLang="en-US" dirty="0" smtClean="0"/>
              <a:t>。若要把所有相關的一起安裝的話可在最後加上「*」。如</a:t>
            </a:r>
            <a:r>
              <a:rPr lang="en-US" altLang="zh-TW" dirty="0" smtClean="0"/>
              <a:t>yum install </a:t>
            </a:r>
            <a:r>
              <a:rPr lang="en-US" altLang="zh-TW" dirty="0" err="1" smtClean="0"/>
              <a:t>httpd</a:t>
            </a:r>
            <a:r>
              <a:rPr lang="en-US" altLang="zh-TW" dirty="0" smtClean="0"/>
              <a:t>*</a:t>
            </a:r>
          </a:p>
          <a:p>
            <a:endParaRPr lang="en-US" altLang="zh-TW" dirty="0" smtClean="0"/>
          </a:p>
          <a:p>
            <a:r>
              <a:rPr lang="en-US" altLang="zh-TW" dirty="0" smtClean="0"/>
              <a:t>yum remove</a:t>
            </a:r>
          </a:p>
          <a:p>
            <a:r>
              <a:rPr lang="en-US" altLang="zh-TW" dirty="0" smtClean="0"/>
              <a:t>#</a:t>
            </a:r>
            <a:r>
              <a:rPr lang="zh-TW" altLang="en-US" dirty="0" smtClean="0"/>
              <a:t>移除套件在這邊會考慮到相依性的問題，</a:t>
            </a:r>
            <a:r>
              <a:rPr lang="en-US" altLang="zh-TW" dirty="0" smtClean="0"/>
              <a:t>remove</a:t>
            </a:r>
            <a:r>
              <a:rPr lang="zh-TW" altLang="en-US" dirty="0" smtClean="0"/>
              <a:t>後可接要移除套件名稱，如</a:t>
            </a:r>
            <a:r>
              <a:rPr lang="en-US" altLang="zh-TW" dirty="0" smtClean="0"/>
              <a:t>yum remove </a:t>
            </a:r>
            <a:r>
              <a:rPr lang="en-US" altLang="zh-TW" dirty="0" err="1" smtClean="0"/>
              <a:t>httpd</a:t>
            </a:r>
            <a:r>
              <a:rPr lang="zh-TW" altLang="en-US" dirty="0" smtClean="0"/>
              <a:t>。若要把相關套件也一起移除的話可在最後加上「*」。如</a:t>
            </a:r>
            <a:r>
              <a:rPr lang="en-US" altLang="zh-TW" dirty="0" smtClean="0"/>
              <a:t>yum remove </a:t>
            </a:r>
            <a:r>
              <a:rPr lang="en-US" altLang="zh-TW" dirty="0" err="1" smtClean="0"/>
              <a:t>httpd</a:t>
            </a:r>
            <a:r>
              <a:rPr lang="en-US" altLang="zh-TW" dirty="0" smtClean="0"/>
              <a:t>*</a:t>
            </a:r>
          </a:p>
          <a:p>
            <a:endParaRPr lang="en-US" altLang="zh-TW" dirty="0" smtClean="0"/>
          </a:p>
          <a:p>
            <a:endParaRPr lang="en-US" altLang="zh-TW" dirty="0" smtClean="0"/>
          </a:p>
          <a:p>
            <a:r>
              <a:rPr lang="en-US" altLang="zh-TW" dirty="0" smtClean="0"/>
              <a:t>https://ithelp.ithome.com.tw/articles/10077313</a:t>
            </a:r>
          </a:p>
          <a:p>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133</a:t>
            </a:fld>
            <a:endParaRPr lang="zh-TW" altLang="en-US"/>
          </a:p>
        </p:txBody>
      </p:sp>
    </p:spTree>
    <p:extLst>
      <p:ext uri="{BB962C8B-B14F-4D97-AF65-F5344CB8AC3E}">
        <p14:creationId xmlns:p14="http://schemas.microsoft.com/office/powerpoint/2010/main" val="17976125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hlinkClick r:id="rId3"/>
              </a:rPr>
              <a:t>https://blog.gtwang.org/linux/nmap-command-examples-tutorials/</a:t>
            </a:r>
            <a:endParaRPr lang="en-US" altLang="zh-TW" dirty="0" smtClean="0"/>
          </a:p>
          <a:p>
            <a:r>
              <a:rPr lang="zh-TW" altLang="en-US" dirty="0" smtClean="0"/>
              <a:t>偵測有開機的主機</a:t>
            </a:r>
          </a:p>
          <a:p>
            <a:r>
              <a:rPr lang="zh-TW" altLang="en-US" dirty="0" smtClean="0"/>
              <a:t>掃描整個網路，偵測所有有開機的主機（</a:t>
            </a:r>
            <a:r>
              <a:rPr lang="en-US" altLang="zh-TW" dirty="0" smtClean="0"/>
              <a:t>ping scan</a:t>
            </a:r>
            <a:r>
              <a:rPr lang="zh-TW" altLang="en-US" dirty="0" smtClean="0"/>
              <a:t>）：</a:t>
            </a:r>
          </a:p>
          <a:p>
            <a:endParaRPr lang="zh-TW" altLang="en-US" dirty="0" smtClean="0"/>
          </a:p>
          <a:p>
            <a:r>
              <a:rPr lang="en-US" altLang="zh-TW" dirty="0" err="1" smtClean="0"/>
              <a:t>nmap</a:t>
            </a:r>
            <a:r>
              <a:rPr lang="en-US" altLang="zh-TW" dirty="0" smtClean="0"/>
              <a:t> -</a:t>
            </a:r>
            <a:r>
              <a:rPr lang="en-US" altLang="zh-TW" dirty="0" err="1" smtClean="0"/>
              <a:t>sP</a:t>
            </a:r>
            <a:r>
              <a:rPr lang="en-US" altLang="zh-TW" dirty="0" smtClean="0"/>
              <a:t> 140.115.35.0/24</a:t>
            </a:r>
          </a:p>
          <a:p>
            <a:r>
              <a:rPr lang="zh-TW" altLang="en-US" dirty="0" smtClean="0"/>
              <a:t>輸出為</a:t>
            </a:r>
          </a:p>
          <a:p>
            <a:endParaRPr lang="zh-TW" altLang="en-US" dirty="0" smtClean="0"/>
          </a:p>
          <a:p>
            <a:r>
              <a:rPr lang="en-US" altLang="zh-TW" dirty="0" smtClean="0"/>
              <a:t>Starting </a:t>
            </a:r>
            <a:r>
              <a:rPr lang="en-US" altLang="zh-TW" dirty="0" err="1" smtClean="0"/>
              <a:t>Nmap</a:t>
            </a:r>
            <a:r>
              <a:rPr lang="en-US" altLang="zh-TW" dirty="0" smtClean="0"/>
              <a:t> 6.40 ( http://nmap.org ) at 2014-10-02 11:06 CST</a:t>
            </a:r>
          </a:p>
          <a:p>
            <a:r>
              <a:rPr lang="en-US" altLang="zh-TW" dirty="0" err="1" smtClean="0"/>
              <a:t>Nmap</a:t>
            </a:r>
            <a:r>
              <a:rPr lang="en-US" altLang="zh-TW" dirty="0" smtClean="0"/>
              <a:t> scan report for mail.atm.ncu.edu.tw (140.115.35.1)</a:t>
            </a:r>
          </a:p>
          <a:p>
            <a:r>
              <a:rPr lang="en-US" altLang="zh-TW" dirty="0" smtClean="0"/>
              <a:t>Host is up (0.0018s latency).</a:t>
            </a:r>
          </a:p>
          <a:p>
            <a:r>
              <a:rPr lang="en-US" altLang="zh-TW" dirty="0" err="1" smtClean="0"/>
              <a:t>Nmap</a:t>
            </a:r>
            <a:r>
              <a:rPr lang="en-US" altLang="zh-TW" dirty="0" smtClean="0"/>
              <a:t> scan report for rain.atm.ncu.edu.tw (140.115.35.4)</a:t>
            </a:r>
          </a:p>
          <a:p>
            <a:r>
              <a:rPr lang="en-US" altLang="zh-TW" dirty="0" smtClean="0"/>
              <a:t>Host is up (0.0015s latency).</a:t>
            </a:r>
          </a:p>
          <a:p>
            <a:r>
              <a:rPr lang="en-US" altLang="zh-TW" dirty="0" err="1" smtClean="0"/>
              <a:t>Nmap</a:t>
            </a:r>
            <a:r>
              <a:rPr lang="en-US" altLang="zh-TW" dirty="0" smtClean="0"/>
              <a:t> scan report for iut.atm.ncu.edu.tw (140.115.35.5)</a:t>
            </a:r>
          </a:p>
          <a:p>
            <a:r>
              <a:rPr lang="en-US" altLang="zh-TW" dirty="0" smtClean="0"/>
              <a:t>Host is up (0.0017s latency).</a:t>
            </a:r>
          </a:p>
          <a:p>
            <a:r>
              <a:rPr lang="en-US" altLang="zh-TW" dirty="0" smtClean="0"/>
              <a:t>[</a:t>
            </a:r>
            <a:r>
              <a:rPr lang="zh-TW" altLang="en-US" dirty="0" smtClean="0"/>
              <a:t>略</a:t>
            </a:r>
            <a:r>
              <a:rPr lang="en-US" altLang="zh-TW" dirty="0" smtClean="0"/>
              <a:t>]</a:t>
            </a:r>
          </a:p>
          <a:p>
            <a:r>
              <a:rPr lang="en-US" altLang="zh-TW" dirty="0" err="1" smtClean="0"/>
              <a:t>Nmap</a:t>
            </a:r>
            <a:r>
              <a:rPr lang="en-US" altLang="zh-TW" dirty="0" smtClean="0"/>
              <a:t> scan report for 140.115.35.254</a:t>
            </a:r>
          </a:p>
          <a:p>
            <a:r>
              <a:rPr lang="en-US" altLang="zh-TW" dirty="0" smtClean="0"/>
              <a:t>Host is up (0.0047s latency).</a:t>
            </a:r>
          </a:p>
          <a:p>
            <a:r>
              <a:rPr lang="en-US" altLang="zh-TW" dirty="0" err="1" smtClean="0"/>
              <a:t>Nmap</a:t>
            </a:r>
            <a:r>
              <a:rPr lang="en-US" altLang="zh-TW" dirty="0" smtClean="0"/>
              <a:t> done: 256 IP addresses (117 hosts up) scanned in 3.00 se</a:t>
            </a:r>
          </a:p>
          <a:p>
            <a:endParaRPr lang="en-US" altLang="zh-TW" dirty="0" smtClean="0"/>
          </a:p>
          <a:p>
            <a:endParaRPr lang="en-US" altLang="zh-TW" dirty="0" smtClean="0"/>
          </a:p>
          <a:p>
            <a:r>
              <a:rPr lang="en-US" altLang="zh-TW" dirty="0" smtClean="0"/>
              <a:t>===</a:t>
            </a:r>
          </a:p>
          <a:p>
            <a:r>
              <a:rPr lang="en-US" altLang="zh-TW" sz="1200" b="0" i="0" kern="1200" dirty="0" smtClean="0">
                <a:solidFill>
                  <a:schemeClr val="tx1"/>
                </a:solidFill>
                <a:effectLst/>
                <a:latin typeface="+mn-lt"/>
                <a:ea typeface="+mn-ea"/>
                <a:cs typeface="+mn-cs"/>
              </a:rPr>
              <a:t>NMAP </a:t>
            </a:r>
            <a:r>
              <a:rPr lang="zh-TW" altLang="en-US" sz="1200" b="0" i="0" kern="1200" dirty="0" smtClean="0">
                <a:solidFill>
                  <a:schemeClr val="tx1"/>
                </a:solidFill>
                <a:effectLst/>
                <a:latin typeface="+mn-lt"/>
                <a:ea typeface="+mn-ea"/>
                <a:cs typeface="+mn-cs"/>
              </a:rPr>
              <a:t>是個泛用的網路探索工具，某種程度也可以說是一種安全性的掃描工具！講白話一點就是個查水表的，挨家挨戶地去踹門，找出整個網段內的機器，各個 </a:t>
            </a:r>
            <a:r>
              <a:rPr lang="en-US" altLang="zh-TW" sz="1200" b="0" i="0" kern="1200" dirty="0" smtClean="0">
                <a:solidFill>
                  <a:schemeClr val="tx1"/>
                </a:solidFill>
                <a:effectLst/>
                <a:latin typeface="+mn-lt"/>
                <a:ea typeface="+mn-ea"/>
                <a:cs typeface="+mn-cs"/>
              </a:rPr>
              <a:t>Port </a:t>
            </a:r>
            <a:r>
              <a:rPr lang="zh-TW" altLang="en-US" sz="1200" b="0" i="0" kern="1200" dirty="0" smtClean="0">
                <a:solidFill>
                  <a:schemeClr val="tx1"/>
                </a:solidFill>
                <a:effectLst/>
                <a:latin typeface="+mn-lt"/>
                <a:ea typeface="+mn-ea"/>
                <a:cs typeface="+mn-cs"/>
              </a:rPr>
              <a:t>是屬於哪種服務和版本、甚至連 </a:t>
            </a:r>
            <a:r>
              <a:rPr lang="en-US" altLang="zh-TW" sz="1200" b="0" i="0" kern="1200" dirty="0" smtClean="0">
                <a:solidFill>
                  <a:schemeClr val="tx1"/>
                </a:solidFill>
                <a:effectLst/>
                <a:latin typeface="+mn-lt"/>
                <a:ea typeface="+mn-ea"/>
                <a:cs typeface="+mn-cs"/>
              </a:rPr>
              <a:t>OS </a:t>
            </a:r>
            <a:r>
              <a:rPr lang="zh-TW" altLang="en-US" sz="1200" b="0" i="0" kern="1200" dirty="0" smtClean="0">
                <a:solidFill>
                  <a:schemeClr val="tx1"/>
                </a:solidFill>
                <a:effectLst/>
                <a:latin typeface="+mn-lt"/>
                <a:ea typeface="+mn-ea"/>
                <a:cs typeface="+mn-cs"/>
              </a:rPr>
              <a:t>的版本（</a:t>
            </a:r>
            <a:r>
              <a:rPr lang="zh-TW" altLang="en-US" dirty="0" smtClean="0"/>
              <a:t>年齡、三圍</a:t>
            </a:r>
            <a:r>
              <a:rPr lang="zh-TW" altLang="en-US" sz="1200" b="0" i="0" kern="1200" dirty="0" smtClean="0">
                <a:solidFill>
                  <a:schemeClr val="tx1"/>
                </a:solidFill>
                <a:effectLst/>
                <a:latin typeface="+mn-lt"/>
                <a:ea typeface="+mn-ea"/>
                <a:cs typeface="+mn-cs"/>
              </a:rPr>
              <a:t>）也能一一找出～ 當然 </a:t>
            </a:r>
            <a:r>
              <a:rPr lang="en-US" altLang="zh-TW" sz="1200" b="0" i="0" kern="1200" dirty="0" smtClean="0">
                <a:solidFill>
                  <a:schemeClr val="tx1"/>
                </a:solidFill>
                <a:effectLst/>
                <a:latin typeface="+mn-lt"/>
                <a:ea typeface="+mn-ea"/>
                <a:cs typeface="+mn-cs"/>
              </a:rPr>
              <a:t>NMAP </a:t>
            </a:r>
            <a:r>
              <a:rPr lang="zh-TW" altLang="en-US" sz="1200" b="0" i="0" kern="1200" dirty="0" smtClean="0">
                <a:solidFill>
                  <a:schemeClr val="tx1"/>
                </a:solidFill>
                <a:effectLst/>
                <a:latin typeface="+mn-lt"/>
                <a:ea typeface="+mn-ea"/>
                <a:cs typeface="+mn-cs"/>
              </a:rPr>
              <a:t>的應用遠不止於此，</a:t>
            </a:r>
            <a:r>
              <a:rPr lang="en-US" altLang="zh-TW" sz="1200" b="0" i="0" kern="1200" dirty="0" smtClean="0">
                <a:solidFill>
                  <a:schemeClr val="tx1"/>
                </a:solidFill>
                <a:effectLst/>
                <a:latin typeface="+mn-lt"/>
                <a:ea typeface="+mn-ea"/>
                <a:cs typeface="+mn-cs"/>
              </a:rPr>
              <a:t>Decoy Scan, DDOS ... </a:t>
            </a:r>
            <a:r>
              <a:rPr lang="zh-TW" altLang="en-US" sz="1200" b="0" i="0" kern="1200" dirty="0" smtClean="0">
                <a:solidFill>
                  <a:schemeClr val="tx1"/>
                </a:solidFill>
                <a:effectLst/>
                <a:latin typeface="+mn-lt"/>
                <a:ea typeface="+mn-ea"/>
                <a:cs typeface="+mn-cs"/>
              </a:rPr>
              <a:t>等等戲謔性的應用，令人垂涎。除此之外，偵測回來的結果可以轉成 </a:t>
            </a:r>
            <a:r>
              <a:rPr lang="en-US" altLang="zh-TW" sz="1200" b="0" i="0" kern="1200" dirty="0" smtClean="0">
                <a:solidFill>
                  <a:schemeClr val="tx1"/>
                </a:solidFill>
                <a:effectLst/>
                <a:latin typeface="+mn-lt"/>
                <a:ea typeface="+mn-ea"/>
                <a:cs typeface="+mn-cs"/>
              </a:rPr>
              <a:t>XML </a:t>
            </a:r>
            <a:r>
              <a:rPr lang="zh-TW" altLang="en-US" sz="1200" b="0" i="0" kern="1200" dirty="0" smtClean="0">
                <a:solidFill>
                  <a:schemeClr val="tx1"/>
                </a:solidFill>
                <a:effectLst/>
                <a:latin typeface="+mn-lt"/>
                <a:ea typeface="+mn-ea"/>
                <a:cs typeface="+mn-cs"/>
              </a:rPr>
              <a:t>格式，並且可直接被 漏洞掃描工具 </a:t>
            </a:r>
            <a:r>
              <a:rPr lang="en-US" altLang="zh-TW" sz="1200" b="0" i="0" kern="1200" dirty="0" smtClean="0">
                <a:solidFill>
                  <a:schemeClr val="tx1"/>
                </a:solidFill>
                <a:effectLst/>
                <a:latin typeface="+mn-lt"/>
                <a:ea typeface="+mn-ea"/>
                <a:cs typeface="+mn-cs"/>
              </a:rPr>
              <a:t>Nessus </a:t>
            </a:r>
            <a:r>
              <a:rPr lang="zh-TW" altLang="en-US" sz="1200" b="0" i="0" kern="1200" dirty="0" smtClean="0">
                <a:solidFill>
                  <a:schemeClr val="tx1"/>
                </a:solidFill>
                <a:effectLst/>
                <a:latin typeface="+mn-lt"/>
                <a:ea typeface="+mn-ea"/>
                <a:cs typeface="+mn-cs"/>
              </a:rPr>
              <a:t>和 漏洞利用工具 </a:t>
            </a:r>
            <a:r>
              <a:rPr lang="en-US" altLang="zh-TW" sz="1200" b="0" i="0" kern="1200" dirty="0" err="1" smtClean="0">
                <a:solidFill>
                  <a:schemeClr val="tx1"/>
                </a:solidFill>
                <a:effectLst/>
                <a:latin typeface="+mn-lt"/>
                <a:ea typeface="+mn-ea"/>
                <a:cs typeface="+mn-cs"/>
              </a:rPr>
              <a:t>Metasploit</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利用。</a:t>
            </a:r>
            <a:endParaRPr lang="en-US" altLang="zh-TW" sz="1200" b="0" i="0" kern="1200" dirty="0" smtClean="0">
              <a:solidFill>
                <a:schemeClr val="tx1"/>
              </a:solidFill>
              <a:effectLst/>
              <a:latin typeface="+mn-lt"/>
              <a:ea typeface="+mn-ea"/>
              <a:cs typeface="+mn-cs"/>
            </a:endParaRPr>
          </a:p>
          <a:p>
            <a:r>
              <a:rPr lang="en-US" altLang="zh-TW" dirty="0" smtClean="0">
                <a:hlinkClick r:id="rId4"/>
              </a:rPr>
              <a:t>https://ithelp.ithome.com.tw/m/articles/10216258</a:t>
            </a:r>
            <a:endParaRPr lang="en-US" altLang="zh-TW" dirty="0" smtClean="0"/>
          </a:p>
          <a:p>
            <a:r>
              <a:rPr lang="en-US" altLang="zh-TW" dirty="0" smtClean="0"/>
              <a:t># [UDP Scan] </a:t>
            </a:r>
            <a:r>
              <a:rPr lang="zh-TW" altLang="en-US" dirty="0" smtClean="0"/>
              <a:t>多數的服務都是利用 </a:t>
            </a:r>
            <a:r>
              <a:rPr lang="en-US" altLang="zh-TW" dirty="0" smtClean="0"/>
              <a:t>TCP </a:t>
            </a:r>
            <a:r>
              <a:rPr lang="zh-TW" altLang="en-US" dirty="0" smtClean="0"/>
              <a:t>來傳輸，不過大家熟知的 </a:t>
            </a:r>
            <a:r>
              <a:rPr lang="en-US" altLang="zh-TW" dirty="0" smtClean="0"/>
              <a:t>DNS, SNMP, DHCP </a:t>
            </a:r>
            <a:r>
              <a:rPr lang="zh-TW" altLang="en-US" dirty="0" smtClean="0"/>
              <a:t>都是建築在 </a:t>
            </a:r>
            <a:r>
              <a:rPr lang="en-US" altLang="zh-TW" dirty="0" smtClean="0"/>
              <a:t>UDP </a:t>
            </a:r>
            <a:r>
              <a:rPr lang="zh-TW" altLang="en-US" dirty="0" smtClean="0"/>
              <a:t>之上 </a:t>
            </a:r>
            <a:endParaRPr lang="en-US" altLang="zh-TW" dirty="0" smtClean="0"/>
          </a:p>
          <a:p>
            <a:r>
              <a:rPr lang="en-US" altLang="zh-TW" dirty="0" smtClean="0"/>
              <a:t># </a:t>
            </a:r>
            <a:r>
              <a:rPr lang="zh-TW" altLang="en-US" dirty="0" smtClean="0"/>
              <a:t>雖然掃描的時間相較於 </a:t>
            </a:r>
            <a:r>
              <a:rPr lang="en-US" altLang="zh-TW" dirty="0" smtClean="0"/>
              <a:t>TCP </a:t>
            </a:r>
            <a:r>
              <a:rPr lang="zh-TW" altLang="en-US" dirty="0" smtClean="0"/>
              <a:t>較為更久些，不過 </a:t>
            </a:r>
            <a:r>
              <a:rPr lang="en-US" altLang="zh-TW" dirty="0" smtClean="0"/>
              <a:t>UDP </a:t>
            </a:r>
            <a:r>
              <a:rPr lang="zh-TW" altLang="en-US" dirty="0" smtClean="0"/>
              <a:t>被利用的狀況卻不少於 </a:t>
            </a:r>
            <a:r>
              <a:rPr lang="en-US" altLang="zh-TW" dirty="0" smtClean="0"/>
              <a:t>TCP </a:t>
            </a:r>
            <a:r>
              <a:rPr lang="zh-TW" altLang="en-US" dirty="0" smtClean="0"/>
              <a:t>唷 ～ </a:t>
            </a:r>
            <a:r>
              <a:rPr lang="en-US" altLang="zh-TW" dirty="0" err="1" smtClean="0"/>
              <a:t>nmap</a:t>
            </a:r>
            <a:r>
              <a:rPr lang="en-US" altLang="zh-TW" dirty="0" smtClean="0"/>
              <a:t> -</a:t>
            </a:r>
            <a:r>
              <a:rPr lang="en-US" altLang="zh-TW" dirty="0" err="1" smtClean="0"/>
              <a:t>sU</a:t>
            </a:r>
            <a:r>
              <a:rPr lang="en-US" altLang="zh-TW" dirty="0" smtClean="0"/>
              <a:t> 192.168.1.1</a:t>
            </a:r>
          </a:p>
          <a:p>
            <a:endParaRPr lang="en-US" altLang="zh-TW" dirty="0" smtClean="0"/>
          </a:p>
          <a:p>
            <a:r>
              <a:rPr lang="en-US" altLang="zh-TW" dirty="0" smtClean="0"/>
              <a:t># [List Scan] </a:t>
            </a:r>
            <a:r>
              <a:rPr lang="zh-TW" altLang="en-US" dirty="0" smtClean="0"/>
              <a:t>這個指令是 </a:t>
            </a:r>
            <a:r>
              <a:rPr lang="en-US" altLang="zh-TW" dirty="0" err="1" smtClean="0"/>
              <a:t>nslookup</a:t>
            </a:r>
            <a:r>
              <a:rPr lang="en-US" altLang="zh-TW" dirty="0" smtClean="0"/>
              <a:t> </a:t>
            </a:r>
            <a:r>
              <a:rPr lang="zh-TW" altLang="en-US" dirty="0" smtClean="0"/>
              <a:t>的反向操作，利用 </a:t>
            </a:r>
            <a:r>
              <a:rPr lang="en-US" altLang="zh-TW" dirty="0" smtClean="0"/>
              <a:t>DNS </a:t>
            </a:r>
            <a:r>
              <a:rPr lang="zh-TW" altLang="en-US" dirty="0" smtClean="0"/>
              <a:t>反查 </a:t>
            </a:r>
            <a:r>
              <a:rPr lang="en-US" altLang="zh-TW" dirty="0" smtClean="0"/>
              <a:t>IP </a:t>
            </a:r>
            <a:r>
              <a:rPr lang="zh-TW" altLang="en-US" dirty="0" smtClean="0"/>
              <a:t>的方式，來篩選標的是否上線</a:t>
            </a:r>
          </a:p>
          <a:p>
            <a:r>
              <a:rPr lang="en-US" altLang="zh-TW" dirty="0" err="1" smtClean="0"/>
              <a:t>nmap</a:t>
            </a:r>
            <a:r>
              <a:rPr lang="en-US" altLang="zh-TW" dirty="0" smtClean="0"/>
              <a:t> -</a:t>
            </a:r>
            <a:r>
              <a:rPr lang="en-US" altLang="zh-TW" dirty="0" err="1" smtClean="0"/>
              <a:t>sL</a:t>
            </a:r>
            <a:r>
              <a:rPr lang="en-US" altLang="zh-TW" dirty="0" smtClean="0"/>
              <a:t> 192.168.1.1</a:t>
            </a:r>
          </a:p>
          <a:p>
            <a:endParaRPr lang="en-US" altLang="zh-TW" dirty="0" smtClean="0"/>
          </a:p>
          <a:p>
            <a:r>
              <a:rPr lang="en-US" altLang="zh-TW" dirty="0" smtClean="0"/>
              <a:t>=====</a:t>
            </a:r>
          </a:p>
          <a:p>
            <a:r>
              <a:rPr lang="en-US" altLang="zh-TW" sz="1200" b="0" i="0" kern="1200" dirty="0" err="1" smtClean="0">
                <a:solidFill>
                  <a:schemeClr val="tx1"/>
                </a:solidFill>
                <a:effectLst/>
                <a:latin typeface="+mn-lt"/>
                <a:ea typeface="+mn-ea"/>
                <a:cs typeface="+mn-cs"/>
              </a:rPr>
              <a:t>Nmap</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在滲透測試中經常用到，它不僅可以用來確定目標網路上計算機的存活狀態，而且可以掃描各個計算機的作業系統、開放埠、服務，還有可能獲得使用者的</a:t>
            </a:r>
            <a:r>
              <a:rPr lang="en-US" altLang="zh-TW" sz="1200" b="0" i="0" kern="1200" dirty="0" smtClean="0">
                <a:solidFill>
                  <a:schemeClr val="tx1"/>
                </a:solidFill>
                <a:effectLst/>
                <a:latin typeface="+mn-lt"/>
                <a:ea typeface="+mn-ea"/>
                <a:cs typeface="+mn-cs"/>
              </a:rPr>
              <a:t>...</a:t>
            </a:r>
          </a:p>
          <a:p>
            <a:r>
              <a:rPr lang="en-US" altLang="zh-TW" dirty="0" smtClean="0">
                <a:hlinkClick r:id="rId5"/>
              </a:rPr>
              <a:t>https://www.itread01.com/hkhkqiyx.html</a:t>
            </a:r>
            <a:endParaRPr lang="en-US" altLang="zh-TW" dirty="0" smtClean="0"/>
          </a:p>
          <a:p>
            <a:endParaRPr lang="en-US" altLang="zh-TW" dirty="0" smtClean="0"/>
          </a:p>
          <a:p>
            <a:pPr fontAlgn="base"/>
            <a:r>
              <a:rPr lang="zh-TW" altLang="en-US" sz="1200" b="1" i="0" kern="1200" dirty="0" smtClean="0">
                <a:solidFill>
                  <a:schemeClr val="tx1"/>
                </a:solidFill>
                <a:effectLst/>
                <a:latin typeface="+mn-lt"/>
                <a:ea typeface="+mn-ea"/>
                <a:cs typeface="+mn-cs"/>
              </a:rPr>
              <a:t>完整全面的掃描</a:t>
            </a:r>
          </a:p>
          <a:p>
            <a:pPr fontAlgn="base"/>
            <a:r>
              <a:rPr lang="zh-TW" altLang="en-US" sz="1200" b="0" i="0" kern="1200" dirty="0" smtClean="0">
                <a:solidFill>
                  <a:schemeClr val="tx1"/>
                </a:solidFill>
                <a:effectLst/>
                <a:latin typeface="+mn-lt"/>
                <a:ea typeface="+mn-ea"/>
                <a:cs typeface="+mn-cs"/>
              </a:rPr>
              <a:t>如果希望對某臺主機進行完整全面的掃描，那麼可以使用</a:t>
            </a:r>
            <a:r>
              <a:rPr lang="en-US" altLang="zh-TW" sz="1200" b="0" i="0" kern="1200" dirty="0" err="1" smtClean="0">
                <a:solidFill>
                  <a:schemeClr val="tx1"/>
                </a:solidFill>
                <a:effectLst/>
                <a:latin typeface="+mn-lt"/>
                <a:ea typeface="+mn-ea"/>
                <a:cs typeface="+mn-cs"/>
              </a:rPr>
              <a:t>nmap</a:t>
            </a:r>
            <a:r>
              <a:rPr lang="zh-TW" altLang="en-US" sz="1200" b="0" i="0" kern="1200" dirty="0" smtClean="0">
                <a:solidFill>
                  <a:schemeClr val="tx1"/>
                </a:solidFill>
                <a:effectLst/>
                <a:latin typeface="+mn-lt"/>
                <a:ea typeface="+mn-ea"/>
                <a:cs typeface="+mn-cs"/>
              </a:rPr>
              <a:t>內建的</a:t>
            </a:r>
            <a:r>
              <a:rPr lang="en-US" altLang="zh-TW" sz="1200" b="0" i="0" kern="1200" dirty="0" smtClean="0">
                <a:solidFill>
                  <a:schemeClr val="tx1"/>
                </a:solidFill>
                <a:effectLst/>
                <a:latin typeface="+mn-lt"/>
                <a:ea typeface="+mn-ea"/>
                <a:cs typeface="+mn-cs"/>
              </a:rPr>
              <a:t>-A</a:t>
            </a:r>
            <a:r>
              <a:rPr lang="zh-TW" altLang="en-US" sz="1200" b="0" i="0" kern="1200" dirty="0" smtClean="0">
                <a:solidFill>
                  <a:schemeClr val="tx1"/>
                </a:solidFill>
                <a:effectLst/>
                <a:latin typeface="+mn-lt"/>
                <a:ea typeface="+mn-ea"/>
                <a:cs typeface="+mn-cs"/>
              </a:rPr>
              <a:t>選項。使用了該選項，</a:t>
            </a:r>
            <a:r>
              <a:rPr lang="en-US" altLang="zh-TW" sz="1200" b="0" i="0" kern="1200" dirty="0" err="1" smtClean="0">
                <a:solidFill>
                  <a:schemeClr val="tx1"/>
                </a:solidFill>
                <a:effectLst/>
                <a:latin typeface="+mn-lt"/>
                <a:ea typeface="+mn-ea"/>
                <a:cs typeface="+mn-cs"/>
              </a:rPr>
              <a:t>nmap</a:t>
            </a:r>
            <a:r>
              <a:rPr lang="zh-TW" altLang="en-US" sz="1200" b="0" i="0" kern="1200" dirty="0" smtClean="0">
                <a:solidFill>
                  <a:schemeClr val="tx1"/>
                </a:solidFill>
                <a:effectLst/>
                <a:latin typeface="+mn-lt"/>
                <a:ea typeface="+mn-ea"/>
                <a:cs typeface="+mn-cs"/>
              </a:rPr>
              <a:t>對目標主機進行主機發現、埠掃描、應用程式與版本偵測、作業系統偵測及呼叫預設</a:t>
            </a:r>
            <a:r>
              <a:rPr lang="en-US" altLang="zh-TW" sz="1200" b="0" i="0" kern="1200" dirty="0" smtClean="0">
                <a:solidFill>
                  <a:schemeClr val="tx1"/>
                </a:solidFill>
                <a:effectLst/>
                <a:latin typeface="+mn-lt"/>
                <a:ea typeface="+mn-ea"/>
                <a:cs typeface="+mn-cs"/>
              </a:rPr>
              <a:t>NSE</a:t>
            </a:r>
            <a:r>
              <a:rPr lang="zh-TW" altLang="en-US" sz="1200" b="0" i="0" kern="1200" dirty="0" smtClean="0">
                <a:solidFill>
                  <a:schemeClr val="tx1"/>
                </a:solidFill>
                <a:effectLst/>
                <a:latin typeface="+mn-lt"/>
                <a:ea typeface="+mn-ea"/>
                <a:cs typeface="+mn-cs"/>
              </a:rPr>
              <a:t>指令碼掃描。</a:t>
            </a:r>
          </a:p>
          <a:p>
            <a:r>
              <a:rPr lang="en-US" altLang="zh-TW" dirty="0" err="1" smtClean="0"/>
              <a:t>nmap</a:t>
            </a:r>
            <a:r>
              <a:rPr lang="en-US" altLang="zh-TW" dirty="0" smtClean="0"/>
              <a:t> –T4 –A –v </a:t>
            </a:r>
            <a:r>
              <a:rPr lang="en-US" altLang="zh-TW" dirty="0" err="1" smtClean="0"/>
              <a:t>targethost</a:t>
            </a:r>
            <a:endParaRPr lang="en-US" altLang="zh-TW" dirty="0" smtClean="0"/>
          </a:p>
          <a:p>
            <a:r>
              <a:rPr lang="zh-TW" altLang="en-US" dirty="0" smtClean="0"/>
              <a:t>其中</a:t>
            </a:r>
            <a:r>
              <a:rPr lang="en-US" altLang="zh-TW" dirty="0" smtClean="0"/>
              <a:t>-A</a:t>
            </a:r>
            <a:r>
              <a:rPr lang="zh-TW" altLang="en-US" dirty="0" smtClean="0"/>
              <a:t>選項用於使用進攻性（</a:t>
            </a:r>
            <a:r>
              <a:rPr lang="en-US" altLang="zh-TW" dirty="0" smtClean="0"/>
              <a:t>Aggressive</a:t>
            </a:r>
            <a:r>
              <a:rPr lang="zh-TW" altLang="en-US" dirty="0" smtClean="0"/>
              <a:t>）方式掃描；</a:t>
            </a:r>
            <a:r>
              <a:rPr lang="en-US" altLang="zh-TW" dirty="0" smtClean="0"/>
              <a:t>-T4</a:t>
            </a:r>
            <a:r>
              <a:rPr lang="zh-TW" altLang="en-US" dirty="0" smtClean="0"/>
              <a:t>指定掃描過程使用的時序（</a:t>
            </a:r>
            <a:r>
              <a:rPr lang="en-US" altLang="zh-TW" dirty="0" smtClean="0"/>
              <a:t>Timing</a:t>
            </a:r>
            <a:r>
              <a:rPr lang="zh-TW" altLang="en-US" dirty="0" smtClean="0"/>
              <a:t>），總有</a:t>
            </a:r>
            <a:r>
              <a:rPr lang="en-US" altLang="zh-TW" dirty="0" smtClean="0"/>
              <a:t>6</a:t>
            </a:r>
            <a:r>
              <a:rPr lang="zh-TW" altLang="en-US" dirty="0" smtClean="0"/>
              <a:t>個級別（</a:t>
            </a:r>
            <a:r>
              <a:rPr lang="en-US" altLang="zh-TW" dirty="0" smtClean="0"/>
              <a:t>0-5</a:t>
            </a:r>
            <a:r>
              <a:rPr lang="zh-TW" altLang="en-US" dirty="0" smtClean="0"/>
              <a:t>），級別越高，掃描速度越快，但也容易被防火牆或</a:t>
            </a:r>
            <a:r>
              <a:rPr lang="en-US" altLang="zh-TW" dirty="0" smtClean="0"/>
              <a:t>IDS</a:t>
            </a:r>
            <a:r>
              <a:rPr lang="zh-TW" altLang="en-US" dirty="0" smtClean="0"/>
              <a:t>檢測並遮蔽掉，在網路通訊狀況良好的情況推薦使用</a:t>
            </a:r>
            <a:r>
              <a:rPr lang="en-US" altLang="zh-TW" dirty="0" smtClean="0"/>
              <a:t>T4</a:t>
            </a:r>
            <a:r>
              <a:rPr lang="zh-TW" altLang="en-US" dirty="0" smtClean="0"/>
              <a:t>；</a:t>
            </a:r>
            <a:r>
              <a:rPr lang="en-US" altLang="zh-TW" dirty="0" smtClean="0"/>
              <a:t>-v</a:t>
            </a:r>
            <a:r>
              <a:rPr lang="zh-TW" altLang="en-US" dirty="0" smtClean="0"/>
              <a:t>表示顯示冗餘（</a:t>
            </a:r>
            <a:r>
              <a:rPr lang="en-US" altLang="zh-TW" dirty="0" smtClean="0"/>
              <a:t>verbosity</a:t>
            </a:r>
            <a:r>
              <a:rPr lang="zh-TW" altLang="en-US" dirty="0" smtClean="0"/>
              <a:t>）資訊，在掃描過程中顯示掃描的細節，從而讓使用者瞭解當前的掃描狀態。</a:t>
            </a:r>
            <a:endParaRPr lang="en-US" altLang="zh-TW" dirty="0" smtClean="0"/>
          </a:p>
          <a:p>
            <a:pPr marL="171450" indent="-171450">
              <a:buFont typeface="Arial" panose="020B0604020202020204" pitchFamily="34" charset="0"/>
              <a:buChar char="•"/>
            </a:pPr>
            <a:r>
              <a:rPr lang="en-US" altLang="zh-TW" sz="1200" b="0" i="0" kern="1200" dirty="0" smtClean="0">
                <a:solidFill>
                  <a:schemeClr val="tx1"/>
                </a:solidFill>
                <a:effectLst/>
                <a:latin typeface="+mn-lt"/>
                <a:ea typeface="+mn-ea"/>
                <a:cs typeface="+mn-cs"/>
              </a:rPr>
              <a:t>T4 =&gt; Aggressive </a:t>
            </a:r>
            <a:r>
              <a:rPr lang="zh-TW" altLang="en-US" sz="1200" b="0" i="0" kern="1200" dirty="0" smtClean="0">
                <a:solidFill>
                  <a:schemeClr val="tx1"/>
                </a:solidFill>
                <a:effectLst/>
                <a:latin typeface="+mn-lt"/>
                <a:ea typeface="+mn-ea"/>
                <a:cs typeface="+mn-cs"/>
              </a:rPr>
              <a:t>快速網路掃描，並行掃描，兩次掃描間隔 </a:t>
            </a:r>
            <a:r>
              <a:rPr lang="en-US" altLang="zh-TW" sz="1200" b="0" i="0" kern="1200" dirty="0" smtClean="0">
                <a:solidFill>
                  <a:schemeClr val="tx1"/>
                </a:solidFill>
                <a:effectLst/>
                <a:latin typeface="+mn-lt"/>
                <a:ea typeface="+mn-ea"/>
                <a:cs typeface="+mn-cs"/>
              </a:rPr>
              <a:t>0 </a:t>
            </a:r>
            <a:r>
              <a:rPr lang="zh-TW" altLang="en-US" sz="1200" b="0" i="0" kern="1200" dirty="0" smtClean="0">
                <a:solidFill>
                  <a:schemeClr val="tx1"/>
                </a:solidFill>
                <a:effectLst/>
                <a:latin typeface="+mn-lt"/>
                <a:ea typeface="+mn-ea"/>
                <a:cs typeface="+mn-cs"/>
              </a:rPr>
              <a:t>秒，掃描速度較快。</a:t>
            </a:r>
            <a:endParaRPr lang="en-US" altLang="zh-TW"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altLang="zh-TW"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altLang="zh-TW" dirty="0" smtClean="0"/>
              <a:t>TCP</a:t>
            </a:r>
            <a:r>
              <a:rPr lang="zh-TW" altLang="en-US" dirty="0" smtClean="0"/>
              <a:t>掃描</a:t>
            </a:r>
          </a:p>
          <a:p>
            <a:pPr marL="171450" indent="-171450">
              <a:buFont typeface="Arial" panose="020B0604020202020204" pitchFamily="34" charset="0"/>
              <a:buChar char="•"/>
            </a:pPr>
            <a:r>
              <a:rPr lang="zh-TW" altLang="en-US" dirty="0" smtClean="0"/>
              <a:t>埠掃描中最穩定的，利用的是 </a:t>
            </a:r>
            <a:r>
              <a:rPr lang="en-US" altLang="zh-TW" dirty="0" smtClean="0"/>
              <a:t>TCP </a:t>
            </a:r>
            <a:r>
              <a:rPr lang="zh-TW" altLang="en-US" dirty="0" smtClean="0"/>
              <a:t>三次握手。</a:t>
            </a:r>
            <a:r>
              <a:rPr lang="en-US" altLang="zh-TW" dirty="0" smtClean="0"/>
              <a:t>TCP </a:t>
            </a:r>
            <a:r>
              <a:rPr lang="zh-TW" altLang="en-US" dirty="0" smtClean="0"/>
              <a:t>掃描通常用於收集有關目標的更多資訊，但是會和目標主機建立一個完成的 </a:t>
            </a:r>
            <a:r>
              <a:rPr lang="en-US" altLang="zh-TW" dirty="0" smtClean="0"/>
              <a:t>TCP </a:t>
            </a:r>
            <a:r>
              <a:rPr lang="zh-TW" altLang="en-US" dirty="0" smtClean="0"/>
              <a:t>連線。</a:t>
            </a:r>
          </a:p>
          <a:p>
            <a:pPr marL="171450" indent="-171450">
              <a:buFont typeface="Arial" panose="020B0604020202020204" pitchFamily="34" charset="0"/>
              <a:buChar char="•"/>
            </a:pPr>
            <a:endParaRPr lang="zh-TW" altLang="en-US" dirty="0" smtClean="0"/>
          </a:p>
          <a:p>
            <a:pPr marL="171450" indent="-171450">
              <a:buFont typeface="Arial" panose="020B0604020202020204" pitchFamily="34" charset="0"/>
              <a:buChar char="•"/>
            </a:pPr>
            <a:r>
              <a:rPr lang="en-US" altLang="zh-TW" dirty="0" err="1" smtClean="0"/>
              <a:t>nmap</a:t>
            </a:r>
            <a:r>
              <a:rPr lang="en-US" altLang="zh-TW" dirty="0" smtClean="0"/>
              <a:t> -</a:t>
            </a:r>
            <a:r>
              <a:rPr lang="en-US" altLang="zh-TW" dirty="0" err="1" smtClean="0"/>
              <a:t>sT</a:t>
            </a:r>
            <a:r>
              <a:rPr lang="en-US" altLang="zh-TW" dirty="0" smtClean="0"/>
              <a:t> -</a:t>
            </a:r>
            <a:r>
              <a:rPr lang="en-US" altLang="zh-TW" dirty="0" err="1" smtClean="0"/>
              <a:t>Pn</a:t>
            </a:r>
            <a:r>
              <a:rPr lang="en-US" altLang="zh-TW" dirty="0" smtClean="0"/>
              <a:t> [IP or domain]</a:t>
            </a:r>
          </a:p>
          <a:p>
            <a:pPr marL="171450" indent="-171450">
              <a:buFont typeface="Arial" panose="020B0604020202020204" pitchFamily="34" charset="0"/>
              <a:buChar char="•"/>
            </a:pPr>
            <a:r>
              <a:rPr lang="en-US" altLang="zh-TW" dirty="0" smtClean="0"/>
              <a:t>-</a:t>
            </a:r>
            <a:r>
              <a:rPr lang="en-US" altLang="zh-TW" dirty="0" err="1" smtClean="0"/>
              <a:t>sT</a:t>
            </a:r>
            <a:r>
              <a:rPr lang="en-US" altLang="zh-TW" dirty="0" smtClean="0"/>
              <a:t> TCP </a:t>
            </a:r>
            <a:r>
              <a:rPr lang="zh-TW" altLang="en-US" dirty="0" smtClean="0"/>
              <a:t>連線掃描（</a:t>
            </a:r>
            <a:r>
              <a:rPr lang="en-US" altLang="zh-TW" dirty="0" smtClean="0"/>
              <a:t>s ==&gt; </a:t>
            </a:r>
            <a:r>
              <a:rPr lang="zh-TW" altLang="en-US" dirty="0" smtClean="0"/>
              <a:t>哪種型別掃描；</a:t>
            </a:r>
            <a:r>
              <a:rPr lang="en-US" altLang="zh-TW" dirty="0" smtClean="0"/>
              <a:t>T ==&gt; TCP </a:t>
            </a:r>
            <a:r>
              <a:rPr lang="zh-TW" altLang="en-US" dirty="0" smtClean="0"/>
              <a:t>型別）</a:t>
            </a:r>
            <a:endParaRPr lang="en-US" altLang="zh-TW" dirty="0" smtClean="0"/>
          </a:p>
          <a:p>
            <a:pPr marL="171450" indent="-171450">
              <a:buFont typeface="Arial" panose="020B0604020202020204" pitchFamily="34" charset="0"/>
              <a:buChar char="•"/>
            </a:pPr>
            <a:endParaRPr lang="en-US" altLang="zh-TW" dirty="0" smtClean="0"/>
          </a:p>
          <a:p>
            <a:pPr marL="171450" indent="-171450">
              <a:buFont typeface="Arial" panose="020B0604020202020204" pitchFamily="34" charset="0"/>
              <a:buChar char="•"/>
            </a:pPr>
            <a:r>
              <a:rPr lang="en-US" altLang="zh-TW" dirty="0" smtClean="0"/>
              <a:t>UDP </a:t>
            </a:r>
            <a:r>
              <a:rPr lang="zh-TW" altLang="en-US" dirty="0" smtClean="0"/>
              <a:t>掃描</a:t>
            </a:r>
          </a:p>
          <a:p>
            <a:pPr marL="171450" indent="-171450">
              <a:buFont typeface="Arial" panose="020B0604020202020204" pitchFamily="34" charset="0"/>
              <a:buChar char="•"/>
            </a:pPr>
            <a:r>
              <a:rPr lang="en-US" altLang="zh-TW" dirty="0" smtClean="0"/>
              <a:t>DHCP</a:t>
            </a:r>
            <a:r>
              <a:rPr lang="zh-TW" altLang="en-US" dirty="0" smtClean="0"/>
              <a:t>，</a:t>
            </a:r>
            <a:r>
              <a:rPr lang="en-US" altLang="zh-TW" dirty="0" smtClean="0"/>
              <a:t>DNS</a:t>
            </a:r>
            <a:r>
              <a:rPr lang="zh-TW" altLang="en-US" dirty="0" smtClean="0"/>
              <a:t>，</a:t>
            </a:r>
            <a:r>
              <a:rPr lang="en-US" altLang="zh-TW" dirty="0" smtClean="0"/>
              <a:t>SNMP</a:t>
            </a:r>
            <a:r>
              <a:rPr lang="zh-TW" altLang="en-US" dirty="0" smtClean="0"/>
              <a:t>，</a:t>
            </a:r>
            <a:r>
              <a:rPr lang="en-US" altLang="zh-TW" dirty="0" smtClean="0"/>
              <a:t>TFTP </a:t>
            </a:r>
            <a:r>
              <a:rPr lang="zh-TW" altLang="en-US" dirty="0" smtClean="0"/>
              <a:t>等都使用了 </a:t>
            </a:r>
            <a:r>
              <a:rPr lang="en-US" altLang="zh-TW" dirty="0" smtClean="0"/>
              <a:t>UDP </a:t>
            </a:r>
            <a:r>
              <a:rPr lang="zh-TW" altLang="en-US" dirty="0" smtClean="0"/>
              <a:t>協議；</a:t>
            </a:r>
            <a:r>
              <a:rPr lang="en-US" altLang="zh-TW" dirty="0" smtClean="0"/>
              <a:t>UDP </a:t>
            </a:r>
            <a:r>
              <a:rPr lang="zh-TW" altLang="en-US" dirty="0" smtClean="0"/>
              <a:t>掃描會評估目標系統上的 </a:t>
            </a:r>
            <a:r>
              <a:rPr lang="en-US" altLang="zh-TW" dirty="0" smtClean="0"/>
              <a:t>UDP </a:t>
            </a:r>
            <a:r>
              <a:rPr lang="zh-TW" altLang="en-US" dirty="0" smtClean="0"/>
              <a:t>埠，可以確認 </a:t>
            </a:r>
            <a:r>
              <a:rPr lang="en-US" altLang="zh-TW" dirty="0" smtClean="0"/>
              <a:t>UDP </a:t>
            </a:r>
            <a:r>
              <a:rPr lang="zh-TW" altLang="en-US" dirty="0" smtClean="0"/>
              <a:t>埠是開放還是被防火牆過濾。</a:t>
            </a:r>
          </a:p>
          <a:p>
            <a:pPr marL="171450" indent="-171450">
              <a:buFont typeface="Arial" panose="020B0604020202020204" pitchFamily="34" charset="0"/>
              <a:buChar char="•"/>
            </a:pPr>
            <a:endParaRPr lang="zh-TW" altLang="en-US" dirty="0" smtClean="0"/>
          </a:p>
          <a:p>
            <a:pPr marL="171450" indent="-171450">
              <a:buFont typeface="Arial" panose="020B0604020202020204" pitchFamily="34" charset="0"/>
              <a:buChar char="•"/>
            </a:pPr>
            <a:r>
              <a:rPr lang="en-US" altLang="zh-TW" dirty="0" err="1" smtClean="0"/>
              <a:t>nmap</a:t>
            </a:r>
            <a:r>
              <a:rPr lang="en-US" altLang="zh-TW" dirty="0" smtClean="0"/>
              <a:t> -</a:t>
            </a:r>
            <a:r>
              <a:rPr lang="en-US" altLang="zh-TW" dirty="0" err="1" smtClean="0"/>
              <a:t>sU</a:t>
            </a:r>
            <a:r>
              <a:rPr lang="en-US" altLang="zh-TW" dirty="0" smtClean="0"/>
              <a:t> -</a:t>
            </a:r>
            <a:r>
              <a:rPr lang="en-US" altLang="zh-TW" dirty="0" err="1" smtClean="0"/>
              <a:t>Pn</a:t>
            </a:r>
            <a:r>
              <a:rPr lang="en-US" altLang="zh-TW" dirty="0" smtClean="0"/>
              <a:t> [IP or domain]</a:t>
            </a:r>
          </a:p>
          <a:p>
            <a:pPr marL="171450" indent="-171450">
              <a:buFont typeface="Arial" panose="020B0604020202020204" pitchFamily="34" charset="0"/>
              <a:buChar char="•"/>
            </a:pPr>
            <a:endParaRPr lang="en-US" altLang="zh-TW" dirty="0" smtClean="0"/>
          </a:p>
          <a:p>
            <a:pPr marL="171450" indent="-171450">
              <a:buFont typeface="Arial" panose="020B0604020202020204" pitchFamily="34" charset="0"/>
              <a:buChar char="•"/>
            </a:pPr>
            <a:r>
              <a:rPr lang="en-US" altLang="zh-TW" dirty="0" smtClean="0"/>
              <a:t>======</a:t>
            </a:r>
          </a:p>
          <a:p>
            <a:pPr marL="171450" indent="-171450">
              <a:buFont typeface="Arial" panose="020B0604020202020204" pitchFamily="34" charset="0"/>
              <a:buChar char="•"/>
            </a:pPr>
            <a:r>
              <a:rPr lang="zh-TW" altLang="en-US" dirty="0" smtClean="0"/>
              <a:t>在未指定掃描端口時，</a:t>
            </a:r>
            <a:r>
              <a:rPr lang="en-US" altLang="zh-TW" dirty="0" err="1" smtClean="0"/>
              <a:t>Nmap</a:t>
            </a:r>
            <a:r>
              <a:rPr lang="zh-TW" altLang="en-US" dirty="0" smtClean="0"/>
              <a:t>默認掃描</a:t>
            </a:r>
            <a:r>
              <a:rPr lang="en-US" altLang="zh-TW" dirty="0" smtClean="0"/>
              <a:t>1000</a:t>
            </a:r>
            <a:r>
              <a:rPr lang="zh-TW" altLang="en-US" dirty="0" smtClean="0"/>
              <a:t>個最有可能開放的端口</a:t>
            </a:r>
          </a:p>
          <a:p>
            <a:pPr marL="171450" indent="-171450">
              <a:buFont typeface="Arial" panose="020B0604020202020204" pitchFamily="34" charset="0"/>
              <a:buChar char="•"/>
            </a:pPr>
            <a:r>
              <a:rPr lang="zh-TW" altLang="en-US" dirty="0" smtClean="0"/>
              <a:t>主機發現（</a:t>
            </a:r>
            <a:r>
              <a:rPr lang="en-US" altLang="zh-TW" dirty="0" smtClean="0"/>
              <a:t>Host Discovery</a:t>
            </a:r>
            <a:r>
              <a:rPr lang="zh-TW" altLang="en-US" dirty="0" smtClean="0"/>
              <a:t>），即用於發現目標主機是否在線（</a:t>
            </a:r>
            <a:r>
              <a:rPr lang="en-US" altLang="zh-TW" dirty="0" smtClean="0"/>
              <a:t>Alive</a:t>
            </a:r>
            <a:r>
              <a:rPr lang="zh-TW" altLang="en-US" dirty="0" smtClean="0"/>
              <a:t>，處於開啟狀態）。</a:t>
            </a:r>
          </a:p>
          <a:p>
            <a:pPr marL="171450" indent="-171450">
              <a:buFont typeface="Arial" panose="020B0604020202020204" pitchFamily="34" charset="0"/>
              <a:buChar char="•"/>
            </a:pPr>
            <a:r>
              <a:rPr lang="zh-TW" altLang="en-US" dirty="0" smtClean="0"/>
              <a:t>主機發現原理</a:t>
            </a:r>
          </a:p>
          <a:p>
            <a:pPr marL="171450" indent="-171450">
              <a:buFont typeface="Arial" panose="020B0604020202020204" pitchFamily="34" charset="0"/>
              <a:buChar char="•"/>
            </a:pPr>
            <a:r>
              <a:rPr lang="zh-TW" altLang="en-US" dirty="0" smtClean="0"/>
              <a:t>主機發現發現的原理與</a:t>
            </a:r>
            <a:r>
              <a:rPr lang="en-US" altLang="zh-TW" dirty="0" smtClean="0"/>
              <a:t>Ping</a:t>
            </a:r>
            <a:r>
              <a:rPr lang="zh-TW" altLang="en-US" dirty="0" smtClean="0"/>
              <a:t>命令類似，發送探測包到目標主機，如果收到回復，那麽說明目標主機是開啟的。</a:t>
            </a:r>
            <a:r>
              <a:rPr lang="en-US" altLang="zh-TW" dirty="0" err="1" smtClean="0"/>
              <a:t>Nmap</a:t>
            </a:r>
            <a:r>
              <a:rPr lang="zh-TW" altLang="en-US" dirty="0" smtClean="0"/>
              <a:t>支持十多種不同的主機探測方式，比如發送</a:t>
            </a:r>
            <a:r>
              <a:rPr lang="en-US" altLang="zh-TW" dirty="0" smtClean="0"/>
              <a:t>ICMP ECHO/TIMESTAMP/NETMASK</a:t>
            </a:r>
            <a:r>
              <a:rPr lang="zh-TW" altLang="en-US" dirty="0" smtClean="0"/>
              <a:t>報文、發送</a:t>
            </a:r>
            <a:r>
              <a:rPr lang="en-US" altLang="zh-TW" dirty="0" smtClean="0"/>
              <a:t>TCPSYN/ACK</a:t>
            </a:r>
            <a:r>
              <a:rPr lang="zh-TW" altLang="en-US" dirty="0" smtClean="0"/>
              <a:t>包、發送</a:t>
            </a:r>
            <a:r>
              <a:rPr lang="en-US" altLang="zh-TW" dirty="0" smtClean="0"/>
              <a:t>SCTP INIT/COOKIE-ECHO</a:t>
            </a:r>
            <a:r>
              <a:rPr lang="zh-TW" altLang="en-US" dirty="0" smtClean="0"/>
              <a:t>包，用戶可以在不同的條件下靈活選用不同的方式來探測目標機。</a:t>
            </a:r>
          </a:p>
          <a:p>
            <a:pPr marL="171450" indent="-171450">
              <a:buFont typeface="Arial" panose="020B0604020202020204" pitchFamily="34" charset="0"/>
              <a:buChar char="•"/>
            </a:pPr>
            <a:r>
              <a:rPr lang="en-US" altLang="zh-TW" dirty="0" smtClean="0">
                <a:hlinkClick r:id="rId6"/>
              </a:rPr>
              <a:t>https://www.itread01.com/content/1518679211.html</a:t>
            </a:r>
            <a:endParaRPr lang="en-US" altLang="zh-TW" dirty="0" smtClean="0"/>
          </a:p>
          <a:p>
            <a:pPr marL="171450" indent="-171450">
              <a:buFont typeface="Arial" panose="020B0604020202020204" pitchFamily="34" charset="0"/>
              <a:buChar char="•"/>
            </a:pPr>
            <a:r>
              <a:rPr lang="en-US" altLang="zh-TW" dirty="0" err="1" smtClean="0"/>
              <a:t>Nmap</a:t>
            </a:r>
            <a:r>
              <a:rPr lang="zh-TW" altLang="en-US" dirty="0" smtClean="0"/>
              <a:t>介紹</a:t>
            </a:r>
          </a:p>
          <a:p>
            <a:pPr marL="171450" indent="-171450">
              <a:buFont typeface="Arial" panose="020B0604020202020204" pitchFamily="34" charset="0"/>
              <a:buChar char="•"/>
            </a:pPr>
            <a:r>
              <a:rPr lang="en-US" altLang="zh-TW" dirty="0" err="1" smtClean="0"/>
              <a:t>Nmap</a:t>
            </a:r>
            <a:r>
              <a:rPr lang="zh-TW" altLang="en-US" dirty="0" smtClean="0"/>
              <a:t>掃描原理與用法</a:t>
            </a:r>
            <a:r>
              <a:rPr lang="en-US" altLang="zh-TW" dirty="0" smtClean="0"/>
              <a:t>PDF</a:t>
            </a:r>
            <a:r>
              <a:rPr lang="zh-TW" altLang="en-US" dirty="0" smtClean="0"/>
              <a:t>：下載地址</a:t>
            </a:r>
          </a:p>
          <a:p>
            <a:pPr marL="171450" indent="-171450">
              <a:buFont typeface="Arial" panose="020B0604020202020204" pitchFamily="34" charset="0"/>
              <a:buChar char="•"/>
            </a:pPr>
            <a:endParaRPr lang="zh-TW" altLang="en-US" dirty="0" smtClean="0"/>
          </a:p>
          <a:p>
            <a:pPr marL="171450" indent="-171450">
              <a:buFont typeface="Arial" panose="020B0604020202020204" pitchFamily="34" charset="0"/>
              <a:buChar char="•"/>
            </a:pPr>
            <a:r>
              <a:rPr lang="en-US" altLang="zh-TW" dirty="0" err="1" smtClean="0"/>
              <a:t>Nmap</a:t>
            </a:r>
            <a:r>
              <a:rPr lang="zh-TW" altLang="en-US" dirty="0" smtClean="0"/>
              <a:t>是一款開源免費的網絡發現（</a:t>
            </a:r>
            <a:r>
              <a:rPr lang="en-US" altLang="zh-TW" dirty="0" smtClean="0"/>
              <a:t>Network Discovery</a:t>
            </a:r>
            <a:r>
              <a:rPr lang="zh-TW" altLang="en-US" dirty="0" smtClean="0"/>
              <a:t>）和安全審計（</a:t>
            </a:r>
            <a:r>
              <a:rPr lang="en-US" altLang="zh-TW" dirty="0" smtClean="0"/>
              <a:t>Security Auditing</a:t>
            </a:r>
            <a:r>
              <a:rPr lang="zh-TW" altLang="en-US" dirty="0" smtClean="0"/>
              <a:t>）工具。軟件名字</a:t>
            </a:r>
            <a:r>
              <a:rPr lang="en-US" altLang="zh-TW" dirty="0" err="1" smtClean="0"/>
              <a:t>Nmap</a:t>
            </a:r>
            <a:r>
              <a:rPr lang="zh-TW" altLang="en-US" dirty="0" smtClean="0"/>
              <a:t>是</a:t>
            </a:r>
            <a:r>
              <a:rPr lang="en-US" altLang="zh-TW" dirty="0" smtClean="0"/>
              <a:t>Network Mapper</a:t>
            </a:r>
            <a:r>
              <a:rPr lang="zh-TW" altLang="en-US" dirty="0" smtClean="0"/>
              <a:t>的簡稱。</a:t>
            </a:r>
            <a:r>
              <a:rPr lang="en-US" altLang="zh-TW" dirty="0" err="1" smtClean="0"/>
              <a:t>Nmap</a:t>
            </a:r>
            <a:r>
              <a:rPr lang="zh-TW" altLang="en-US" dirty="0" smtClean="0"/>
              <a:t>最初是由</a:t>
            </a:r>
            <a:r>
              <a:rPr lang="en-US" altLang="zh-TW" dirty="0" smtClean="0"/>
              <a:t>Fyodor</a:t>
            </a:r>
            <a:r>
              <a:rPr lang="zh-TW" altLang="en-US" dirty="0" smtClean="0"/>
              <a:t>在</a:t>
            </a:r>
            <a:r>
              <a:rPr lang="en-US" altLang="zh-TW" dirty="0" smtClean="0"/>
              <a:t>1997</a:t>
            </a:r>
            <a:r>
              <a:rPr lang="zh-TW" altLang="en-US" dirty="0" smtClean="0"/>
              <a:t>年開始創建的。隨後在開源社區眾多的誌願者參與下，該工具逐漸成為最為流行安全必備工具之一。最新版的</a:t>
            </a:r>
            <a:r>
              <a:rPr lang="en-US" altLang="zh-TW" dirty="0" smtClean="0"/>
              <a:t>Nmap6.0</a:t>
            </a:r>
            <a:r>
              <a:rPr lang="zh-TW" altLang="en-US" dirty="0" smtClean="0"/>
              <a:t>在</a:t>
            </a:r>
            <a:r>
              <a:rPr lang="en-US" altLang="zh-TW" dirty="0" smtClean="0"/>
              <a:t>2012</a:t>
            </a:r>
            <a:r>
              <a:rPr lang="zh-TW" altLang="en-US" dirty="0" smtClean="0"/>
              <a:t>年</a:t>
            </a:r>
            <a:r>
              <a:rPr lang="en-US" altLang="zh-TW" dirty="0" smtClean="0"/>
              <a:t>5</a:t>
            </a:r>
            <a:r>
              <a:rPr lang="zh-TW" altLang="en-US" dirty="0" smtClean="0"/>
              <a:t>月</a:t>
            </a:r>
            <a:r>
              <a:rPr lang="en-US" altLang="zh-TW" dirty="0" smtClean="0"/>
              <a:t>21</a:t>
            </a:r>
            <a:r>
              <a:rPr lang="zh-TW" altLang="en-US" dirty="0" smtClean="0"/>
              <a:t>日發布，詳情請參見：</a:t>
            </a:r>
            <a:r>
              <a:rPr lang="en-US" altLang="zh-TW" dirty="0" smtClean="0"/>
              <a:t>www.nmap.org</a:t>
            </a:r>
            <a:r>
              <a:rPr lang="zh-TW" altLang="en-US" dirty="0" smtClean="0"/>
              <a:t>。</a:t>
            </a:r>
          </a:p>
          <a:p>
            <a:pPr marL="171450" indent="-171450">
              <a:buFont typeface="Arial" panose="020B0604020202020204" pitchFamily="34" charset="0"/>
              <a:buChar char="•"/>
            </a:pPr>
            <a:endParaRPr lang="zh-TW" altLang="en-US" dirty="0" smtClean="0"/>
          </a:p>
          <a:p>
            <a:pPr marL="171450" indent="-171450">
              <a:buFont typeface="Arial" panose="020B0604020202020204" pitchFamily="34" charset="0"/>
              <a:buChar char="•"/>
            </a:pPr>
            <a:r>
              <a:rPr lang="zh-TW" altLang="en-US" dirty="0" smtClean="0"/>
              <a:t>一般情況下，</a:t>
            </a:r>
            <a:r>
              <a:rPr lang="en-US" altLang="zh-TW" dirty="0" err="1" smtClean="0"/>
              <a:t>Nmap</a:t>
            </a:r>
            <a:r>
              <a:rPr lang="zh-TW" altLang="en-US" dirty="0" smtClean="0"/>
              <a:t>用於列舉網絡主機清單、管理服務升級調度、監控主機或服務運行狀況。</a:t>
            </a:r>
            <a:r>
              <a:rPr lang="en-US" altLang="zh-TW" dirty="0" err="1" smtClean="0"/>
              <a:t>Nmap</a:t>
            </a:r>
            <a:r>
              <a:rPr lang="zh-TW" altLang="en-US" dirty="0" smtClean="0"/>
              <a:t>可以檢測目標機是否在線、端口開放情況、偵測運行的服務類型及版本信息、偵測操作系統與設備類型等信息。</a:t>
            </a:r>
          </a:p>
          <a:p>
            <a:pPr marL="171450" indent="-171450">
              <a:buFont typeface="Arial" panose="020B0604020202020204" pitchFamily="34" charset="0"/>
              <a:buChar char="•"/>
            </a:pPr>
            <a:endParaRPr lang="zh-TW" altLang="en-US" dirty="0" smtClean="0"/>
          </a:p>
          <a:p>
            <a:pPr marL="171450" indent="-171450">
              <a:buFont typeface="Arial" panose="020B0604020202020204" pitchFamily="34" charset="0"/>
              <a:buChar char="•"/>
            </a:pPr>
            <a:r>
              <a:rPr lang="en-US" altLang="zh-TW" dirty="0" err="1" smtClean="0"/>
              <a:t>Nmap</a:t>
            </a:r>
            <a:r>
              <a:rPr lang="zh-TW" altLang="en-US" dirty="0" smtClean="0"/>
              <a:t>的優點：</a:t>
            </a:r>
          </a:p>
          <a:p>
            <a:pPr marL="171450" indent="-171450">
              <a:buFont typeface="Arial" panose="020B0604020202020204" pitchFamily="34" charset="0"/>
              <a:buChar char="•"/>
            </a:pPr>
            <a:endParaRPr lang="zh-TW" altLang="en-US" dirty="0" smtClean="0"/>
          </a:p>
          <a:p>
            <a:pPr marL="171450" indent="-171450">
              <a:buFont typeface="Arial" panose="020B0604020202020204" pitchFamily="34" charset="0"/>
              <a:buChar char="•"/>
            </a:pPr>
            <a:r>
              <a:rPr lang="en-US" altLang="zh-TW" dirty="0" smtClean="0"/>
              <a:t>1. </a:t>
            </a:r>
            <a:r>
              <a:rPr lang="zh-TW" altLang="en-US" dirty="0" smtClean="0"/>
              <a:t>靈活。支持數十種不同的掃描方式，支持多種目標對象的掃描。</a:t>
            </a:r>
          </a:p>
          <a:p>
            <a:pPr marL="171450" indent="-171450">
              <a:buFont typeface="Arial" panose="020B0604020202020204" pitchFamily="34" charset="0"/>
              <a:buChar char="•"/>
            </a:pPr>
            <a:endParaRPr lang="zh-TW" altLang="en-US" dirty="0" smtClean="0"/>
          </a:p>
          <a:p>
            <a:pPr marL="171450" indent="-171450">
              <a:buFont typeface="Arial" panose="020B0604020202020204" pitchFamily="34" charset="0"/>
              <a:buChar char="•"/>
            </a:pPr>
            <a:r>
              <a:rPr lang="en-US" altLang="zh-TW" dirty="0" smtClean="0"/>
              <a:t>2. </a:t>
            </a:r>
            <a:r>
              <a:rPr lang="zh-TW" altLang="en-US" dirty="0" smtClean="0"/>
              <a:t>強大。</a:t>
            </a:r>
            <a:r>
              <a:rPr lang="en-US" altLang="zh-TW" dirty="0" err="1" smtClean="0"/>
              <a:t>Nmap</a:t>
            </a:r>
            <a:r>
              <a:rPr lang="zh-TW" altLang="en-US" dirty="0" smtClean="0"/>
              <a:t>可以用於掃描互聯網上大規模的計算機。</a:t>
            </a:r>
          </a:p>
          <a:p>
            <a:pPr marL="171450" indent="-171450">
              <a:buFont typeface="Arial" panose="020B0604020202020204" pitchFamily="34" charset="0"/>
              <a:buChar char="•"/>
            </a:pPr>
            <a:endParaRPr lang="zh-TW" altLang="en-US" dirty="0" smtClean="0"/>
          </a:p>
          <a:p>
            <a:pPr marL="171450" indent="-171450">
              <a:buFont typeface="Arial" panose="020B0604020202020204" pitchFamily="34" charset="0"/>
              <a:buChar char="•"/>
            </a:pPr>
            <a:r>
              <a:rPr lang="en-US" altLang="zh-TW" dirty="0" smtClean="0"/>
              <a:t>3. </a:t>
            </a:r>
            <a:r>
              <a:rPr lang="zh-TW" altLang="en-US" dirty="0" smtClean="0"/>
              <a:t>可移植。支持主流操作系統：</a:t>
            </a:r>
            <a:r>
              <a:rPr lang="en-US" altLang="zh-TW" dirty="0" smtClean="0"/>
              <a:t>Windows/Linux/Unix/</a:t>
            </a:r>
            <a:r>
              <a:rPr lang="en-US" altLang="zh-TW" dirty="0" err="1" smtClean="0"/>
              <a:t>MacOS</a:t>
            </a:r>
            <a:r>
              <a:rPr lang="zh-TW" altLang="en-US" dirty="0" smtClean="0"/>
              <a:t>等等；源碼開放，方便移植。</a:t>
            </a:r>
          </a:p>
          <a:p>
            <a:pPr marL="171450" indent="-171450">
              <a:buFont typeface="Arial" panose="020B0604020202020204" pitchFamily="34" charset="0"/>
              <a:buChar char="•"/>
            </a:pPr>
            <a:endParaRPr lang="zh-TW" altLang="en-US" dirty="0" smtClean="0"/>
          </a:p>
          <a:p>
            <a:pPr marL="171450" indent="-171450">
              <a:buFont typeface="Arial" panose="020B0604020202020204" pitchFamily="34" charset="0"/>
              <a:buChar char="•"/>
            </a:pPr>
            <a:r>
              <a:rPr lang="en-US" altLang="zh-TW" dirty="0" smtClean="0"/>
              <a:t>4. </a:t>
            </a:r>
            <a:r>
              <a:rPr lang="zh-TW" altLang="en-US" dirty="0" smtClean="0"/>
              <a:t>簡單。提供默認的操作能覆蓋大部分功能，基本端口掃描</a:t>
            </a:r>
            <a:r>
              <a:rPr lang="en-US" altLang="zh-TW" dirty="0" err="1" smtClean="0"/>
              <a:t>nmap</a:t>
            </a:r>
            <a:r>
              <a:rPr lang="en-US" altLang="zh-TW" dirty="0" smtClean="0"/>
              <a:t> </a:t>
            </a:r>
            <a:r>
              <a:rPr lang="en-US" altLang="zh-TW" dirty="0" err="1" smtClean="0"/>
              <a:t>targetip</a:t>
            </a:r>
            <a:r>
              <a:rPr lang="zh-TW" altLang="en-US" dirty="0" smtClean="0"/>
              <a:t>，全面的掃描</a:t>
            </a:r>
            <a:r>
              <a:rPr lang="en-US" altLang="zh-TW" dirty="0" err="1" smtClean="0"/>
              <a:t>nmap</a:t>
            </a:r>
            <a:r>
              <a:rPr lang="en-US" altLang="zh-TW" dirty="0" smtClean="0"/>
              <a:t> –A </a:t>
            </a:r>
            <a:r>
              <a:rPr lang="en-US" altLang="zh-TW" dirty="0" err="1" smtClean="0"/>
              <a:t>targetip</a:t>
            </a:r>
            <a:r>
              <a:rPr lang="zh-TW" altLang="en-US" dirty="0" smtClean="0"/>
              <a:t>。</a:t>
            </a:r>
          </a:p>
          <a:p>
            <a:pPr marL="171450" indent="-171450">
              <a:buFont typeface="Arial" panose="020B0604020202020204" pitchFamily="34" charset="0"/>
              <a:buChar char="•"/>
            </a:pPr>
            <a:endParaRPr lang="zh-TW" altLang="en-US" dirty="0" smtClean="0"/>
          </a:p>
          <a:p>
            <a:pPr marL="171450" indent="-171450">
              <a:buFont typeface="Arial" panose="020B0604020202020204" pitchFamily="34" charset="0"/>
              <a:buChar char="•"/>
            </a:pPr>
            <a:r>
              <a:rPr lang="en-US" altLang="zh-TW" dirty="0" smtClean="0"/>
              <a:t>5. </a:t>
            </a:r>
            <a:r>
              <a:rPr lang="zh-TW" altLang="en-US" dirty="0" smtClean="0"/>
              <a:t>自由。</a:t>
            </a:r>
            <a:r>
              <a:rPr lang="en-US" altLang="zh-TW" dirty="0" err="1" smtClean="0"/>
              <a:t>Nmap</a:t>
            </a:r>
            <a:r>
              <a:rPr lang="zh-TW" altLang="en-US" dirty="0" smtClean="0"/>
              <a:t>作為開源軟件，在</a:t>
            </a:r>
            <a:r>
              <a:rPr lang="en-US" altLang="zh-TW" dirty="0" smtClean="0"/>
              <a:t>GPL License</a:t>
            </a:r>
            <a:r>
              <a:rPr lang="zh-TW" altLang="en-US" dirty="0" smtClean="0"/>
              <a:t>的範圍內可以自由的使用。</a:t>
            </a:r>
          </a:p>
          <a:p>
            <a:pPr marL="171450" indent="-171450">
              <a:buFont typeface="Arial" panose="020B0604020202020204" pitchFamily="34" charset="0"/>
              <a:buChar char="•"/>
            </a:pPr>
            <a:endParaRPr lang="zh-TW" altLang="en-US" dirty="0" smtClean="0"/>
          </a:p>
          <a:p>
            <a:pPr marL="171450" indent="-171450">
              <a:buFont typeface="Arial" panose="020B0604020202020204" pitchFamily="34" charset="0"/>
              <a:buChar char="•"/>
            </a:pPr>
            <a:r>
              <a:rPr lang="en-US" altLang="zh-TW" dirty="0" smtClean="0"/>
              <a:t>6. </a:t>
            </a:r>
            <a:r>
              <a:rPr lang="zh-TW" altLang="en-US" dirty="0" smtClean="0"/>
              <a:t>文檔豐富。</a:t>
            </a:r>
            <a:r>
              <a:rPr lang="en-US" altLang="zh-TW" dirty="0" err="1" smtClean="0"/>
              <a:t>Nmap</a:t>
            </a:r>
            <a:r>
              <a:rPr lang="zh-TW" altLang="en-US" dirty="0" smtClean="0"/>
              <a:t>官網提供了詳細的文檔描述。</a:t>
            </a:r>
            <a:r>
              <a:rPr lang="en-US" altLang="zh-TW" dirty="0" err="1" smtClean="0"/>
              <a:t>Nmap</a:t>
            </a:r>
            <a:r>
              <a:rPr lang="zh-TW" altLang="en-US" dirty="0" smtClean="0"/>
              <a:t>作者及其他安全專家編寫了多部</a:t>
            </a:r>
            <a:r>
              <a:rPr lang="en-US" altLang="zh-TW" dirty="0" err="1" smtClean="0"/>
              <a:t>Nmap</a:t>
            </a:r>
            <a:r>
              <a:rPr lang="zh-TW" altLang="en-US" dirty="0" smtClean="0"/>
              <a:t>參考書籍。</a:t>
            </a:r>
          </a:p>
          <a:p>
            <a:pPr marL="171450" indent="-171450">
              <a:buFont typeface="Arial" panose="020B0604020202020204" pitchFamily="34" charset="0"/>
              <a:buChar char="•"/>
            </a:pPr>
            <a:endParaRPr lang="zh-TW" altLang="en-US" dirty="0" smtClean="0"/>
          </a:p>
          <a:p>
            <a:pPr marL="171450" indent="-171450">
              <a:buFont typeface="Arial" panose="020B0604020202020204" pitchFamily="34" charset="0"/>
              <a:buChar char="•"/>
            </a:pPr>
            <a:r>
              <a:rPr lang="en-US" altLang="zh-TW" dirty="0" smtClean="0"/>
              <a:t>7. </a:t>
            </a:r>
            <a:r>
              <a:rPr lang="zh-TW" altLang="en-US" dirty="0" smtClean="0"/>
              <a:t>社區支持。</a:t>
            </a:r>
            <a:r>
              <a:rPr lang="en-US" altLang="zh-TW" dirty="0" err="1" smtClean="0"/>
              <a:t>Nmap</a:t>
            </a:r>
            <a:r>
              <a:rPr lang="zh-TW" altLang="en-US" dirty="0" smtClean="0"/>
              <a:t>背後有強大的社區團隊支持。</a:t>
            </a:r>
          </a:p>
          <a:p>
            <a:pPr marL="171450" indent="-171450">
              <a:buFont typeface="Arial" panose="020B0604020202020204" pitchFamily="34" charset="0"/>
              <a:buChar char="•"/>
            </a:pPr>
            <a:endParaRPr lang="zh-TW" altLang="en-US" dirty="0" smtClean="0"/>
          </a:p>
          <a:p>
            <a:pPr marL="171450" indent="-171450">
              <a:buFont typeface="Arial" panose="020B0604020202020204" pitchFamily="34" charset="0"/>
              <a:buChar char="•"/>
            </a:pPr>
            <a:r>
              <a:rPr lang="en-US" altLang="zh-TW" dirty="0" smtClean="0"/>
              <a:t>8. </a:t>
            </a:r>
            <a:r>
              <a:rPr lang="zh-TW" altLang="en-US" dirty="0" smtClean="0"/>
              <a:t>贊譽有加。獲得很多的獎勵，並在很多影視作品中出現（如黑客帝國</a:t>
            </a:r>
            <a:r>
              <a:rPr lang="en-US" altLang="zh-TW" dirty="0" smtClean="0"/>
              <a:t>2</a:t>
            </a:r>
            <a:r>
              <a:rPr lang="zh-TW" altLang="en-US" dirty="0" smtClean="0"/>
              <a:t>、</a:t>
            </a:r>
            <a:r>
              <a:rPr lang="en-US" altLang="zh-TW" dirty="0" smtClean="0"/>
              <a:t>Die Hard4</a:t>
            </a:r>
            <a:r>
              <a:rPr lang="zh-TW" altLang="en-US" dirty="0" smtClean="0"/>
              <a:t>等）。</a:t>
            </a:r>
          </a:p>
          <a:p>
            <a:pPr marL="171450" indent="-171450">
              <a:buFont typeface="Arial" panose="020B0604020202020204" pitchFamily="34" charset="0"/>
              <a:buChar char="•"/>
            </a:pPr>
            <a:endParaRPr lang="zh-TW" altLang="en-US" dirty="0" smtClean="0"/>
          </a:p>
          <a:p>
            <a:pPr marL="171450" indent="-171450">
              <a:buFont typeface="Arial" panose="020B0604020202020204" pitchFamily="34" charset="0"/>
              <a:buChar char="•"/>
            </a:pPr>
            <a:r>
              <a:rPr lang="en-US" altLang="zh-TW" dirty="0" smtClean="0"/>
              <a:t>9. </a:t>
            </a:r>
            <a:r>
              <a:rPr lang="zh-TW" altLang="en-US" dirty="0" smtClean="0"/>
              <a:t>流行。目前</a:t>
            </a:r>
            <a:r>
              <a:rPr lang="en-US" altLang="zh-TW" dirty="0" err="1" smtClean="0"/>
              <a:t>Nmap</a:t>
            </a:r>
            <a:r>
              <a:rPr lang="zh-TW" altLang="en-US" dirty="0" smtClean="0"/>
              <a:t>已經被成千上萬的安全專家列為必備的工具之一。</a:t>
            </a:r>
          </a:p>
          <a:p>
            <a:pPr marL="171450" indent="-171450">
              <a:buFont typeface="Arial" panose="020B0604020202020204" pitchFamily="34" charset="0"/>
              <a:buChar char="•"/>
            </a:pPr>
            <a:endParaRPr lang="zh-TW" altLang="en-US" dirty="0" smtClean="0"/>
          </a:p>
          <a:p>
            <a:pPr marL="171450" indent="-171450">
              <a:buFont typeface="Arial" panose="020B0604020202020204" pitchFamily="34" charset="0"/>
              <a:buChar char="•"/>
            </a:pPr>
            <a:r>
              <a:rPr lang="en-US" altLang="zh-TW" dirty="0" smtClean="0"/>
              <a:t>1.1 </a:t>
            </a:r>
            <a:r>
              <a:rPr lang="en-US" altLang="zh-TW" dirty="0" err="1" smtClean="0"/>
              <a:t>Zenmap</a:t>
            </a:r>
            <a:endParaRPr lang="en-US" altLang="zh-TW" dirty="0" smtClean="0"/>
          </a:p>
          <a:p>
            <a:pPr marL="171450" indent="-171450">
              <a:buFont typeface="Arial" panose="020B0604020202020204" pitchFamily="34" charset="0"/>
              <a:buChar char="•"/>
            </a:pPr>
            <a:r>
              <a:rPr lang="en-US" altLang="zh-TW" dirty="0" err="1" smtClean="0"/>
              <a:t>Zenmap</a:t>
            </a:r>
            <a:r>
              <a:rPr lang="zh-TW" altLang="en-US" dirty="0" smtClean="0"/>
              <a:t>是</a:t>
            </a:r>
            <a:r>
              <a:rPr lang="en-US" altLang="zh-TW" dirty="0" err="1" smtClean="0"/>
              <a:t>Nmap</a:t>
            </a:r>
            <a:r>
              <a:rPr lang="zh-TW" altLang="en-US" dirty="0" smtClean="0"/>
              <a:t>官方提供的圖形界面，通常隨</a:t>
            </a:r>
            <a:r>
              <a:rPr lang="en-US" altLang="zh-TW" dirty="0" err="1" smtClean="0"/>
              <a:t>Nmap</a:t>
            </a:r>
            <a:r>
              <a:rPr lang="zh-TW" altLang="en-US" dirty="0" smtClean="0"/>
              <a:t>的安裝包發布。</a:t>
            </a:r>
            <a:r>
              <a:rPr lang="en-US" altLang="zh-TW" dirty="0" err="1" smtClean="0"/>
              <a:t>Zenmap</a:t>
            </a:r>
            <a:r>
              <a:rPr lang="zh-TW" altLang="en-US" dirty="0" smtClean="0"/>
              <a:t>是用</a:t>
            </a:r>
            <a:r>
              <a:rPr lang="en-US" altLang="zh-TW" dirty="0" smtClean="0"/>
              <a:t>Python</a:t>
            </a:r>
            <a:r>
              <a:rPr lang="zh-TW" altLang="en-US" dirty="0" smtClean="0"/>
              <a:t>語言編寫而成的開源免費的圖形界面，能夠運行在不同操作系統平臺上（</a:t>
            </a:r>
            <a:r>
              <a:rPr lang="en-US" altLang="zh-TW" dirty="0" smtClean="0"/>
              <a:t>Windows/Linux/Unix/Mac OS</a:t>
            </a:r>
            <a:r>
              <a:rPr lang="zh-TW" altLang="en-US" dirty="0" smtClean="0"/>
              <a:t>等）。</a:t>
            </a:r>
            <a:r>
              <a:rPr lang="en-US" altLang="zh-TW" dirty="0" err="1" smtClean="0"/>
              <a:t>Zenmap</a:t>
            </a:r>
            <a:r>
              <a:rPr lang="zh-TW" altLang="en-US" dirty="0" smtClean="0"/>
              <a:t>旨在為</a:t>
            </a:r>
            <a:r>
              <a:rPr lang="en-US" altLang="zh-TW" dirty="0" err="1" smtClean="0"/>
              <a:t>nmap</a:t>
            </a:r>
            <a:r>
              <a:rPr lang="zh-TW" altLang="en-US" dirty="0" smtClean="0"/>
              <a:t>提供更加簡單的操作方式。簡單常用的操作命令可以保存成為</a:t>
            </a:r>
            <a:r>
              <a:rPr lang="en-US" altLang="zh-TW" dirty="0" smtClean="0"/>
              <a:t>profile</a:t>
            </a:r>
            <a:r>
              <a:rPr lang="zh-TW" altLang="en-US" dirty="0" smtClean="0"/>
              <a:t>，用戶掃描時選擇</a:t>
            </a:r>
            <a:r>
              <a:rPr lang="en-US" altLang="zh-TW" dirty="0" smtClean="0"/>
              <a:t>profile</a:t>
            </a:r>
            <a:r>
              <a:rPr lang="zh-TW" altLang="en-US" dirty="0" smtClean="0"/>
              <a:t>即可；可以方便地比較不同的掃描結果；提供網絡拓撲結構</a:t>
            </a:r>
            <a:r>
              <a:rPr lang="en-US" altLang="zh-TW" dirty="0" smtClean="0"/>
              <a:t>(</a:t>
            </a:r>
            <a:r>
              <a:rPr lang="en-US" altLang="zh-TW" dirty="0" err="1" smtClean="0"/>
              <a:t>NetworkTopology</a:t>
            </a:r>
            <a:r>
              <a:rPr lang="en-US" altLang="zh-TW" dirty="0" smtClean="0"/>
              <a:t>)</a:t>
            </a:r>
            <a:r>
              <a:rPr lang="zh-TW" altLang="en-US" dirty="0" smtClean="0"/>
              <a:t>的圖形顯示功能。</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135</a:t>
            </a:fld>
            <a:endParaRPr lang="zh-TW" altLang="en-US"/>
          </a:p>
        </p:txBody>
      </p:sp>
    </p:spTree>
    <p:extLst>
      <p:ext uri="{BB962C8B-B14F-4D97-AF65-F5344CB8AC3E}">
        <p14:creationId xmlns:p14="http://schemas.microsoft.com/office/powerpoint/2010/main" val="13731516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其中第三步應該要印出區網內所有鄰居。 以下是幾種常見的狀況：</a:t>
            </a:r>
          </a:p>
          <a:p>
            <a:endParaRPr lang="zh-TW" altLang="en-US" dirty="0" smtClean="0"/>
          </a:p>
          <a:p>
            <a:r>
              <a:rPr lang="zh-TW" altLang="en-US" dirty="0" smtClean="0"/>
              <a:t>如果看不到半個鄰居， 那多半是自己的問題。 </a:t>
            </a:r>
          </a:p>
          <a:p>
            <a:r>
              <a:rPr lang="zh-TW" altLang="en-US" dirty="0" smtClean="0"/>
              <a:t>例如網路線沒接好或插錯孔。</a:t>
            </a:r>
          </a:p>
          <a:p>
            <a:r>
              <a:rPr lang="zh-TW" altLang="en-US" dirty="0" smtClean="0"/>
              <a:t>如果看得到 </a:t>
            </a:r>
            <a:r>
              <a:rPr lang="en-US" altLang="zh-TW" dirty="0" smtClean="0"/>
              <a:t>gateway </a:t>
            </a:r>
            <a:r>
              <a:rPr lang="zh-TW" altLang="en-US" dirty="0" smtClean="0"/>
              <a:t>但連不到外界 </a:t>
            </a:r>
          </a:p>
          <a:p>
            <a:r>
              <a:rPr lang="en-US" altLang="zh-TW" dirty="0" smtClean="0"/>
              <a:t>(</a:t>
            </a:r>
            <a:r>
              <a:rPr lang="zh-TW" altLang="en-US" dirty="0" smtClean="0"/>
              <a:t>例如 </a:t>
            </a:r>
            <a:r>
              <a:rPr lang="en-US" altLang="zh-TW" dirty="0" smtClean="0"/>
              <a:t>google </a:t>
            </a:r>
            <a:r>
              <a:rPr lang="zh-TW" altLang="en-US" dirty="0" smtClean="0"/>
              <a:t>的 </a:t>
            </a:r>
            <a:r>
              <a:rPr lang="en-US" altLang="zh-TW" dirty="0" smtClean="0"/>
              <a:t>DNS </a:t>
            </a:r>
            <a:r>
              <a:rPr lang="zh-TW" altLang="en-US" dirty="0" smtClean="0"/>
              <a:t>伺服器 </a:t>
            </a:r>
            <a:r>
              <a:rPr lang="en-US" altLang="zh-TW" dirty="0" smtClean="0"/>
              <a:t>8.8.8.8)</a:t>
            </a:r>
            <a:r>
              <a:rPr lang="zh-TW" altLang="en-US" dirty="0" smtClean="0"/>
              <a:t>， 而且鄰居們也是如此， </a:t>
            </a:r>
          </a:p>
          <a:p>
            <a:r>
              <a:rPr lang="zh-TW" altLang="en-US" dirty="0" smtClean="0"/>
              <a:t>那多半是 </a:t>
            </a:r>
            <a:r>
              <a:rPr lang="en-US" altLang="zh-TW" dirty="0" smtClean="0"/>
              <a:t>gateway </a:t>
            </a:r>
            <a:r>
              <a:rPr lang="zh-TW" altLang="en-US" dirty="0" smtClean="0"/>
              <a:t>對外連線有問題。</a:t>
            </a:r>
          </a:p>
          <a:p>
            <a:r>
              <a:rPr lang="zh-TW" altLang="en-US" dirty="0" smtClean="0"/>
              <a:t>如果我看得到 </a:t>
            </a:r>
            <a:r>
              <a:rPr lang="en-US" altLang="zh-TW" dirty="0" smtClean="0"/>
              <a:t>gateway </a:t>
            </a:r>
            <a:r>
              <a:rPr lang="zh-TW" altLang="en-US" dirty="0" smtClean="0"/>
              <a:t>但連不到外界； </a:t>
            </a:r>
          </a:p>
          <a:p>
            <a:r>
              <a:rPr lang="zh-TW" altLang="en-US" dirty="0" smtClean="0"/>
              <a:t>可是別人卻看得到 </a:t>
            </a:r>
            <a:r>
              <a:rPr lang="en-US" altLang="zh-TW" dirty="0" smtClean="0"/>
              <a:t>gateway </a:t>
            </a:r>
            <a:r>
              <a:rPr lang="zh-TW" altLang="en-US" dirty="0" smtClean="0"/>
              <a:t>也連得到外界， </a:t>
            </a:r>
          </a:p>
          <a:p>
            <a:r>
              <a:rPr lang="zh-TW" altLang="en-US" dirty="0" smtClean="0"/>
              <a:t>那有可能是我的 </a:t>
            </a:r>
            <a:r>
              <a:rPr lang="en-US" altLang="zh-TW" dirty="0" smtClean="0"/>
              <a:t>IP </a:t>
            </a:r>
            <a:r>
              <a:rPr lang="zh-TW" altLang="en-US" dirty="0" smtClean="0"/>
              <a:t>跟鄰居衝突了。</a:t>
            </a:r>
          </a:p>
          <a:p>
            <a:r>
              <a:rPr lang="zh-TW" altLang="en-US" dirty="0" smtClean="0"/>
              <a:t> 請先 </a:t>
            </a:r>
            <a:r>
              <a:rPr lang="en-US" altLang="zh-TW" dirty="0" err="1" smtClean="0"/>
              <a:t>ifconfig</a:t>
            </a:r>
            <a:r>
              <a:rPr lang="en-US" altLang="zh-TW" dirty="0" smtClean="0"/>
              <a:t> eth0 down </a:t>
            </a:r>
            <a:r>
              <a:rPr lang="zh-TW" altLang="en-US" dirty="0" smtClean="0"/>
              <a:t>或 </a:t>
            </a:r>
            <a:r>
              <a:rPr lang="en-US" altLang="zh-TW" dirty="0" err="1" smtClean="0"/>
              <a:t>ifdown</a:t>
            </a:r>
            <a:r>
              <a:rPr lang="en-US" altLang="zh-TW" dirty="0" smtClean="0"/>
              <a:t> eth0 </a:t>
            </a:r>
            <a:r>
              <a:rPr lang="zh-TW" altLang="en-US" dirty="0" smtClean="0"/>
              <a:t>清除網卡舊的設定， </a:t>
            </a:r>
          </a:p>
          <a:p>
            <a:r>
              <a:rPr lang="zh-TW" altLang="en-US" dirty="0" smtClean="0"/>
              <a:t>再換一個閒置的 </a:t>
            </a:r>
            <a:r>
              <a:rPr lang="en-US" altLang="zh-TW" dirty="0" smtClean="0"/>
              <a:t>IP </a:t>
            </a:r>
            <a:r>
              <a:rPr lang="zh-TW" altLang="en-US" dirty="0" smtClean="0"/>
              <a:t>再試試看。 </a:t>
            </a:r>
            <a:r>
              <a:rPr lang="en-US" altLang="zh-TW" dirty="0" smtClean="0"/>
              <a:t>(</a:t>
            </a:r>
            <a:r>
              <a:rPr lang="zh-TW" altLang="en-US" dirty="0" smtClean="0"/>
              <a:t>見下方 「有線網卡， 固定 </a:t>
            </a:r>
            <a:r>
              <a:rPr lang="en-US" altLang="zh-TW" dirty="0" err="1" smtClean="0"/>
              <a:t>ip</a:t>
            </a:r>
            <a:r>
              <a:rPr lang="zh-TW" altLang="en-US" dirty="0" smtClean="0"/>
              <a:t>」。</a:t>
            </a:r>
            <a:r>
              <a:rPr lang="en-US" altLang="zh-TW" dirty="0" smtClean="0"/>
              <a:t>)</a:t>
            </a:r>
          </a:p>
          <a:p>
            <a:r>
              <a:rPr lang="zh-TW" altLang="en-US" dirty="0" smtClean="0"/>
              <a:t>如果連 </a:t>
            </a:r>
            <a:r>
              <a:rPr lang="en-US" altLang="zh-TW" dirty="0" smtClean="0"/>
              <a:t>8.8.8.8 </a:t>
            </a:r>
            <a:r>
              <a:rPr lang="zh-TW" altLang="en-US" dirty="0" smtClean="0"/>
              <a:t>也看得到， 那表示網路其實已正常連線</a:t>
            </a:r>
            <a:r>
              <a:rPr lang="en-US" altLang="zh-TW" dirty="0" smtClean="0"/>
              <a:t>; </a:t>
            </a:r>
          </a:p>
          <a:p>
            <a:r>
              <a:rPr lang="zh-TW" altLang="en-US" dirty="0" smtClean="0"/>
              <a:t>可能只是沒設定 </a:t>
            </a:r>
            <a:r>
              <a:rPr lang="en-US" altLang="zh-TW" dirty="0" smtClean="0"/>
              <a:t>DNS</a:t>
            </a:r>
            <a:r>
              <a:rPr lang="zh-TW" altLang="en-US" dirty="0" smtClean="0"/>
              <a:t>。 請跳到下一節 「設定 </a:t>
            </a:r>
            <a:r>
              <a:rPr lang="en-US" altLang="zh-TW" dirty="0" smtClean="0"/>
              <a:t>DNS</a:t>
            </a:r>
            <a:r>
              <a:rPr lang="zh-TW" altLang="en-US" dirty="0" smtClean="0"/>
              <a:t>」。</a:t>
            </a:r>
          </a:p>
          <a:p>
            <a:endParaRPr lang="zh-TW" altLang="en-US" dirty="0" smtClean="0"/>
          </a:p>
          <a:p>
            <a:r>
              <a:rPr lang="zh-TW" altLang="en-US" dirty="0" smtClean="0"/>
              <a:t>有線網卡， 自動取得 </a:t>
            </a:r>
            <a:r>
              <a:rPr lang="en-US" altLang="zh-TW" dirty="0" err="1" smtClean="0"/>
              <a:t>ip</a:t>
            </a:r>
            <a:endParaRPr lang="en-US" altLang="zh-TW" dirty="0" smtClean="0"/>
          </a:p>
          <a:p>
            <a:r>
              <a:rPr lang="zh-TW" altLang="en-US" dirty="0" smtClean="0"/>
              <a:t>若您的網路環境是自動取得 </a:t>
            </a:r>
            <a:r>
              <a:rPr lang="en-US" altLang="zh-TW" dirty="0" err="1" smtClean="0"/>
              <a:t>ip</a:t>
            </a:r>
            <a:r>
              <a:rPr lang="zh-TW" altLang="en-US" dirty="0" smtClean="0"/>
              <a:t>， 請下 </a:t>
            </a:r>
            <a:r>
              <a:rPr lang="en-US" altLang="zh-TW" dirty="0" err="1" smtClean="0"/>
              <a:t>dhclient</a:t>
            </a:r>
            <a:r>
              <a:rPr lang="en-US" altLang="zh-TW" dirty="0" smtClean="0"/>
              <a:t> </a:t>
            </a:r>
            <a:r>
              <a:rPr lang="zh-TW" altLang="en-US" dirty="0" smtClean="0"/>
              <a:t>網卡名稱</a:t>
            </a:r>
          </a:p>
          <a:p>
            <a:endParaRPr lang="zh-TW" altLang="en-US" dirty="0" smtClean="0"/>
          </a:p>
          <a:p>
            <a:r>
              <a:rPr lang="zh-TW" altLang="en-US" dirty="0" smtClean="0"/>
              <a:t>有些版本的指令是 </a:t>
            </a:r>
            <a:r>
              <a:rPr lang="en-US" altLang="zh-TW" dirty="0" err="1" smtClean="0"/>
              <a:t>dhcpd</a:t>
            </a:r>
            <a:r>
              <a:rPr lang="en-US" altLang="zh-TW" dirty="0" smtClean="0"/>
              <a:t> </a:t>
            </a:r>
            <a:r>
              <a:rPr lang="zh-TW" altLang="en-US" dirty="0" smtClean="0"/>
              <a:t>而不是 </a:t>
            </a:r>
            <a:r>
              <a:rPr lang="en-US" altLang="zh-TW" dirty="0" err="1" smtClean="0"/>
              <a:t>dhclient</a:t>
            </a:r>
            <a:r>
              <a:rPr lang="en-US" altLang="zh-TW" dirty="0" smtClean="0"/>
              <a:t>; </a:t>
            </a:r>
          </a:p>
          <a:p>
            <a:r>
              <a:rPr lang="zh-TW" altLang="en-US" dirty="0" smtClean="0"/>
              <a:t>總之先按 </a:t>
            </a:r>
            <a:r>
              <a:rPr lang="en-US" altLang="zh-TW" dirty="0" err="1" smtClean="0"/>
              <a:t>dhc</a:t>
            </a:r>
            <a:r>
              <a:rPr lang="en-US" altLang="zh-TW" dirty="0" smtClean="0"/>
              <a:t> </a:t>
            </a:r>
            <a:r>
              <a:rPr lang="zh-TW" altLang="en-US" dirty="0" smtClean="0"/>
              <a:t>然後按一兩次 </a:t>
            </a:r>
            <a:r>
              <a:rPr lang="en-US" altLang="zh-TW" dirty="0" smtClean="0"/>
              <a:t>Tab </a:t>
            </a:r>
            <a:r>
              <a:rPr lang="zh-TW" altLang="en-US" dirty="0" smtClean="0"/>
              <a:t>鍵， 系統會提示。</a:t>
            </a:r>
          </a:p>
          <a:p>
            <a:endParaRPr lang="zh-TW" altLang="en-US" dirty="0" smtClean="0"/>
          </a:p>
          <a:p>
            <a:r>
              <a:rPr lang="zh-TW" altLang="en-US" dirty="0" smtClean="0"/>
              <a:t>有線網卡， 固定 </a:t>
            </a:r>
            <a:r>
              <a:rPr lang="en-US" altLang="zh-TW" dirty="0" err="1" smtClean="0"/>
              <a:t>ip</a:t>
            </a:r>
            <a:endParaRPr lang="en-US" altLang="zh-TW" dirty="0" smtClean="0"/>
          </a:p>
          <a:p>
            <a:r>
              <a:rPr lang="zh-TW" altLang="en-US" dirty="0" smtClean="0"/>
              <a:t>若您的網路環境是固定 </a:t>
            </a:r>
            <a:r>
              <a:rPr lang="en-US" altLang="zh-TW" dirty="0" err="1" smtClean="0"/>
              <a:t>ip</a:t>
            </a:r>
            <a:r>
              <a:rPr lang="zh-TW" altLang="en-US" dirty="0" smtClean="0"/>
              <a:t>，</a:t>
            </a:r>
          </a:p>
          <a:p>
            <a:r>
              <a:rPr lang="zh-TW" altLang="en-US" dirty="0" smtClean="0"/>
              <a:t> 例如是 </a:t>
            </a:r>
            <a:r>
              <a:rPr lang="en-US" altLang="zh-TW" dirty="0" smtClean="0"/>
              <a:t>987.321.456.789 </a:t>
            </a:r>
            <a:r>
              <a:rPr lang="zh-TW" altLang="en-US" dirty="0" smtClean="0"/>
              <a:t>或者原本期待 </a:t>
            </a:r>
            <a:r>
              <a:rPr lang="en-US" altLang="zh-TW" dirty="0" smtClean="0"/>
              <a:t>DHCP </a:t>
            </a:r>
            <a:r>
              <a:rPr lang="zh-TW" altLang="en-US" dirty="0" smtClean="0"/>
              <a:t>自動派送所有資訊， </a:t>
            </a:r>
          </a:p>
          <a:p>
            <a:r>
              <a:rPr lang="zh-TW" altLang="en-US" dirty="0" smtClean="0"/>
              <a:t>但 </a:t>
            </a:r>
            <a:r>
              <a:rPr lang="en-US" altLang="zh-TW" dirty="0" smtClean="0"/>
              <a:t>DHCP </a:t>
            </a:r>
            <a:r>
              <a:rPr lang="zh-TW" altLang="en-US" dirty="0" smtClean="0"/>
              <a:t>卻掛掉了， 那麼請下</a:t>
            </a:r>
            <a:r>
              <a:rPr lang="en-US" altLang="zh-TW" dirty="0" smtClean="0"/>
              <a:t>:</a:t>
            </a:r>
          </a:p>
          <a:p>
            <a:endParaRPr lang="en-US" altLang="zh-TW" dirty="0" smtClean="0"/>
          </a:p>
          <a:p>
            <a:r>
              <a:rPr lang="en-US" altLang="zh-TW" dirty="0" smtClean="0"/>
              <a:t>        </a:t>
            </a:r>
            <a:r>
              <a:rPr lang="en-US" altLang="zh-TW" dirty="0" err="1" smtClean="0"/>
              <a:t>ifconfig</a:t>
            </a:r>
            <a:r>
              <a:rPr lang="en-US" altLang="zh-TW" dirty="0" smtClean="0"/>
              <a:t> eth2 987.321.456.789 </a:t>
            </a:r>
            <a:r>
              <a:rPr lang="en-US" altLang="zh-TW" dirty="0" err="1" smtClean="0"/>
              <a:t>netmask</a:t>
            </a:r>
            <a:r>
              <a:rPr lang="en-US" altLang="zh-TW" dirty="0" smtClean="0"/>
              <a:t> 255.255.255.0</a:t>
            </a:r>
          </a:p>
          <a:p>
            <a:r>
              <a:rPr lang="en-US" altLang="zh-TW" dirty="0" smtClean="0"/>
              <a:t>        route add default </a:t>
            </a:r>
            <a:r>
              <a:rPr lang="en-US" altLang="zh-TW" dirty="0" err="1" smtClean="0"/>
              <a:t>gw</a:t>
            </a:r>
            <a:r>
              <a:rPr lang="en-US" altLang="zh-TW" dirty="0" smtClean="0"/>
              <a:t> 987.321.456.254</a:t>
            </a:r>
          </a:p>
          <a:p>
            <a:r>
              <a:rPr lang="zh-TW" altLang="en-US" dirty="0" smtClean="0"/>
              <a:t>其中 </a:t>
            </a:r>
            <a:r>
              <a:rPr lang="en-US" altLang="zh-TW" dirty="0" err="1" smtClean="0"/>
              <a:t>netmask</a:t>
            </a:r>
            <a:r>
              <a:rPr lang="en-US" altLang="zh-TW" dirty="0" smtClean="0"/>
              <a:t> </a:t>
            </a:r>
            <a:r>
              <a:rPr lang="zh-TW" altLang="en-US" dirty="0" smtClean="0"/>
              <a:t>後面的數字， 及 </a:t>
            </a:r>
            <a:r>
              <a:rPr lang="en-US" altLang="zh-TW" dirty="0" err="1" smtClean="0"/>
              <a:t>gw</a:t>
            </a:r>
            <a:r>
              <a:rPr lang="en-US" altLang="zh-TW" dirty="0" smtClean="0"/>
              <a:t> </a:t>
            </a:r>
            <a:r>
              <a:rPr lang="zh-TW" altLang="en-US" dirty="0" smtClean="0"/>
              <a:t>後面的數字， </a:t>
            </a:r>
          </a:p>
          <a:p>
            <a:r>
              <a:rPr lang="zh-TW" altLang="en-US" dirty="0" smtClean="0"/>
              <a:t>可先用 </a:t>
            </a:r>
            <a:r>
              <a:rPr lang="en-US" altLang="zh-TW" dirty="0" smtClean="0"/>
              <a:t>windows </a:t>
            </a:r>
            <a:r>
              <a:rPr lang="zh-TW" altLang="en-US" dirty="0" smtClean="0"/>
              <a:t>機器查出。</a:t>
            </a:r>
          </a:p>
          <a:p>
            <a:endParaRPr lang="zh-TW" altLang="en-US" dirty="0" smtClean="0"/>
          </a:p>
          <a:p>
            <a:r>
              <a:rPr lang="zh-TW" altLang="en-US" dirty="0" smtClean="0"/>
              <a:t>如果下錯第一個指令， 可以這樣刪除錯誤的設定： </a:t>
            </a:r>
          </a:p>
          <a:p>
            <a:r>
              <a:rPr lang="en-US" altLang="zh-TW" dirty="0" err="1" smtClean="0"/>
              <a:t>ifconfig</a:t>
            </a:r>
            <a:r>
              <a:rPr lang="en-US" altLang="zh-TW" dirty="0" smtClean="0"/>
              <a:t> eth2 down</a:t>
            </a:r>
            <a:r>
              <a:rPr lang="zh-TW" altLang="en-US" dirty="0" smtClean="0"/>
              <a:t>； </a:t>
            </a:r>
          </a:p>
          <a:p>
            <a:r>
              <a:rPr lang="zh-TW" altLang="en-US" dirty="0" smtClean="0"/>
              <a:t>如果下錯第二個指令， 可以這樣刪除錯誤的設定： </a:t>
            </a:r>
          </a:p>
          <a:p>
            <a:r>
              <a:rPr lang="en-US" altLang="zh-TW" dirty="0" err="1" smtClean="0"/>
              <a:t>ip</a:t>
            </a:r>
            <a:r>
              <a:rPr lang="en-US" altLang="zh-TW" dirty="0" smtClean="0"/>
              <a:t> route del 0/0</a:t>
            </a:r>
            <a:r>
              <a:rPr lang="zh-TW" altLang="en-US" dirty="0" smtClean="0"/>
              <a:t>。</a:t>
            </a:r>
          </a:p>
          <a:p>
            <a:endParaRPr lang="zh-TW" altLang="en-US" dirty="0" smtClean="0"/>
          </a:p>
          <a:p>
            <a:r>
              <a:rPr lang="zh-TW" altLang="en-US" dirty="0" smtClean="0"/>
              <a:t>再參考 這篇 填寫 </a:t>
            </a:r>
            <a:r>
              <a:rPr lang="en-US" altLang="zh-TW" dirty="0" smtClean="0"/>
              <a:t>/</a:t>
            </a:r>
            <a:r>
              <a:rPr lang="en-US" altLang="zh-TW" dirty="0" err="1" smtClean="0"/>
              <a:t>etc</a:t>
            </a:r>
            <a:r>
              <a:rPr lang="en-US" altLang="zh-TW" dirty="0" smtClean="0"/>
              <a:t>/network/interfaces </a:t>
            </a:r>
            <a:r>
              <a:rPr lang="zh-TW" altLang="en-US" dirty="0" smtClean="0"/>
              <a:t>變成永久設定</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149</a:t>
            </a:fld>
            <a:endParaRPr lang="zh-TW" altLang="en-US"/>
          </a:p>
        </p:txBody>
      </p:sp>
    </p:spTree>
    <p:extLst>
      <p:ext uri="{BB962C8B-B14F-4D97-AF65-F5344CB8AC3E}">
        <p14:creationId xmlns:p14="http://schemas.microsoft.com/office/powerpoint/2010/main" val="403346819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 </a:t>
            </a:r>
            <a:r>
              <a:rPr lang="zh-TW" altLang="en-US" dirty="0" smtClean="0"/>
              <a:t>掃描單機 </a:t>
            </a:r>
          </a:p>
          <a:p>
            <a:r>
              <a:rPr lang="zh-TW" altLang="en-US" dirty="0" smtClean="0"/>
              <a:t> </a:t>
            </a:r>
            <a:r>
              <a:rPr lang="en-US" altLang="zh-TW" dirty="0" smtClean="0"/>
              <a:t>$ </a:t>
            </a:r>
            <a:r>
              <a:rPr lang="en-US" altLang="zh-TW" dirty="0" err="1" smtClean="0"/>
              <a:t>nmap</a:t>
            </a:r>
            <a:r>
              <a:rPr lang="en-US" altLang="zh-TW" dirty="0" smtClean="0"/>
              <a:t> 192.168.1.88</a:t>
            </a:r>
          </a:p>
          <a:p>
            <a:r>
              <a:rPr lang="en-US" altLang="zh-TW" dirty="0" smtClean="0"/>
              <a:t> </a:t>
            </a:r>
          </a:p>
          <a:p>
            <a:r>
              <a:rPr lang="en-US" altLang="zh-TW" dirty="0" smtClean="0"/>
              <a:t> # </a:t>
            </a:r>
            <a:r>
              <a:rPr lang="zh-TW" altLang="en-US" dirty="0" smtClean="0"/>
              <a:t>掃描 </a:t>
            </a:r>
            <a:r>
              <a:rPr lang="en-US" altLang="zh-TW" dirty="0" smtClean="0"/>
              <a:t>192.168.1.x </a:t>
            </a:r>
            <a:r>
              <a:rPr lang="zh-TW" altLang="en-US" dirty="0" smtClean="0"/>
              <a:t>網段</a:t>
            </a:r>
          </a:p>
          <a:p>
            <a:r>
              <a:rPr lang="zh-TW" altLang="en-US" dirty="0" smtClean="0"/>
              <a:t> </a:t>
            </a:r>
            <a:r>
              <a:rPr lang="en-US" altLang="zh-TW" dirty="0" smtClean="0"/>
              <a:t>$ </a:t>
            </a:r>
            <a:r>
              <a:rPr lang="en-US" altLang="zh-TW" dirty="0" err="1" smtClean="0"/>
              <a:t>nmap</a:t>
            </a:r>
            <a:r>
              <a:rPr lang="en-US" altLang="zh-TW" dirty="0" smtClean="0"/>
              <a:t> 192.168.1.0/24</a:t>
            </a:r>
          </a:p>
          <a:p>
            <a:r>
              <a:rPr lang="en-US" altLang="zh-TW" dirty="0" smtClean="0"/>
              <a:t> </a:t>
            </a:r>
          </a:p>
          <a:p>
            <a:r>
              <a:rPr lang="en-US" altLang="zh-TW" dirty="0" smtClean="0"/>
              <a:t> # </a:t>
            </a:r>
            <a:r>
              <a:rPr lang="zh-TW" altLang="en-US" dirty="0" smtClean="0"/>
              <a:t>掃描 </a:t>
            </a:r>
            <a:r>
              <a:rPr lang="en-US" altLang="zh-TW" dirty="0" smtClean="0"/>
              <a:t>192.168.1.10 ~ 192.168.1.120 </a:t>
            </a:r>
            <a:r>
              <a:rPr lang="zh-TW" altLang="en-US" dirty="0" smtClean="0"/>
              <a:t>之間的 </a:t>
            </a:r>
            <a:r>
              <a:rPr lang="en-US" altLang="zh-TW" dirty="0" smtClean="0"/>
              <a:t>IP </a:t>
            </a:r>
            <a:r>
              <a:rPr lang="zh-TW" altLang="en-US" dirty="0" smtClean="0"/>
              <a:t>位址</a:t>
            </a:r>
          </a:p>
          <a:p>
            <a:r>
              <a:rPr lang="zh-TW" altLang="en-US" dirty="0" smtClean="0"/>
              <a:t> </a:t>
            </a:r>
            <a:r>
              <a:rPr lang="en-US" altLang="zh-TW" dirty="0" smtClean="0"/>
              <a:t>$ </a:t>
            </a:r>
            <a:r>
              <a:rPr lang="en-US" altLang="zh-TW" dirty="0" err="1" smtClean="0"/>
              <a:t>nmap</a:t>
            </a:r>
            <a:r>
              <a:rPr lang="en-US" altLang="zh-TW" dirty="0" smtClean="0"/>
              <a:t> 192.168.1.10-120</a:t>
            </a:r>
            <a:endParaRPr lang="zh-TW" altLang="en-US" dirty="0" smtClean="0"/>
          </a:p>
          <a:p>
            <a:endParaRPr lang="en-US" altLang="zh-TW" dirty="0" smtClean="0">
              <a:hlinkClick r:id="rId3"/>
            </a:endParaRPr>
          </a:p>
          <a:p>
            <a:endParaRPr lang="en-US" altLang="zh-TW" dirty="0" smtClean="0">
              <a:hlinkClick r:id="rId3"/>
            </a:endParaRPr>
          </a:p>
          <a:p>
            <a:r>
              <a:rPr lang="en-US" altLang="zh-TW" dirty="0" smtClean="0">
                <a:hlinkClick r:id="rId3"/>
              </a:rPr>
              <a:t>==</a:t>
            </a:r>
          </a:p>
          <a:p>
            <a:endParaRPr lang="en-US" altLang="zh-TW" dirty="0" smtClean="0">
              <a:hlinkClick r:id="rId3"/>
            </a:endParaRPr>
          </a:p>
          <a:p>
            <a:r>
              <a:rPr lang="en-US" altLang="zh-TW" dirty="0" smtClean="0">
                <a:hlinkClick r:id="rId3"/>
              </a:rPr>
              <a:t>http://benjr.tw/28087</a:t>
            </a:r>
            <a:endParaRPr lang="en-US" altLang="zh-TW" dirty="0" smtClean="0"/>
          </a:p>
          <a:p>
            <a:r>
              <a:rPr lang="en-US" altLang="zh-TW" dirty="0" smtClean="0"/>
              <a:t>-p &lt;port ranges&gt;: Only scan specified ports</a:t>
            </a:r>
          </a:p>
          <a:p>
            <a:endParaRPr lang="en-US" altLang="zh-TW" dirty="0" smtClean="0"/>
          </a:p>
          <a:p>
            <a:r>
              <a:rPr lang="en-US" altLang="zh-TW" dirty="0" smtClean="0"/>
              <a:t>[</a:t>
            </a:r>
            <a:r>
              <a:rPr lang="en-US" altLang="zh-TW" dirty="0" err="1" smtClean="0"/>
              <a:t>root@localhost</a:t>
            </a:r>
            <a:r>
              <a:rPr lang="en-US" altLang="zh-TW" dirty="0" smtClean="0"/>
              <a:t> ~]# </a:t>
            </a:r>
            <a:r>
              <a:rPr lang="en-US" altLang="zh-TW" dirty="0" err="1" smtClean="0"/>
              <a:t>nmap</a:t>
            </a:r>
            <a:r>
              <a:rPr lang="en-US" altLang="zh-TW" dirty="0" smtClean="0"/>
              <a:t> -p 80 192.168.95.129</a:t>
            </a:r>
          </a:p>
          <a:p>
            <a:r>
              <a:rPr lang="en-US" altLang="zh-TW" dirty="0" smtClean="0"/>
              <a:t> </a:t>
            </a:r>
          </a:p>
          <a:p>
            <a:r>
              <a:rPr lang="en-US" altLang="zh-TW" dirty="0" smtClean="0"/>
              <a:t>Starting </a:t>
            </a:r>
            <a:r>
              <a:rPr lang="en-US" altLang="zh-TW" dirty="0" err="1" smtClean="0"/>
              <a:t>Nmap</a:t>
            </a:r>
            <a:r>
              <a:rPr lang="en-US" altLang="zh-TW" dirty="0" smtClean="0"/>
              <a:t> 6.40 ( http://nmap.org ) at 2018-06-26 22:08 EDT</a:t>
            </a:r>
          </a:p>
          <a:p>
            <a:r>
              <a:rPr lang="en-US" altLang="zh-TW" dirty="0" err="1" smtClean="0"/>
              <a:t>Nmap</a:t>
            </a:r>
            <a:r>
              <a:rPr lang="en-US" altLang="zh-TW" dirty="0" smtClean="0"/>
              <a:t> scan report for 192.168.95.129</a:t>
            </a:r>
          </a:p>
          <a:p>
            <a:r>
              <a:rPr lang="en-US" altLang="zh-TW" dirty="0" smtClean="0"/>
              <a:t>Host is up (0.00024s latency).</a:t>
            </a:r>
          </a:p>
          <a:p>
            <a:r>
              <a:rPr lang="en-US" altLang="zh-TW" dirty="0" smtClean="0"/>
              <a:t>PORT   STATE  SERVICE</a:t>
            </a:r>
          </a:p>
          <a:p>
            <a:r>
              <a:rPr lang="en-US" altLang="zh-TW" dirty="0" smtClean="0"/>
              <a:t>80/</a:t>
            </a:r>
            <a:r>
              <a:rPr lang="en-US" altLang="zh-TW" dirty="0" err="1" smtClean="0"/>
              <a:t>tcp</a:t>
            </a:r>
            <a:r>
              <a:rPr lang="en-US" altLang="zh-TW" dirty="0" smtClean="0"/>
              <a:t> closed http</a:t>
            </a:r>
          </a:p>
          <a:p>
            <a:r>
              <a:rPr lang="en-US" altLang="zh-TW" dirty="0" smtClean="0"/>
              <a:t> </a:t>
            </a:r>
          </a:p>
          <a:p>
            <a:r>
              <a:rPr lang="en-US" altLang="zh-TW" dirty="0" err="1" smtClean="0"/>
              <a:t>Nmap</a:t>
            </a:r>
            <a:r>
              <a:rPr lang="en-US" altLang="zh-TW" dirty="0" smtClean="0"/>
              <a:t> done: 1 IP address (1 host up) scanned in 0.07 seconds</a:t>
            </a:r>
          </a:p>
          <a:p>
            <a:endParaRPr lang="en-US" altLang="zh-TW" dirty="0" smtClean="0"/>
          </a:p>
          <a:p>
            <a:endParaRPr lang="en-US" altLang="zh-TW" dirty="0" smtClean="0"/>
          </a:p>
          <a:p>
            <a:r>
              <a:rPr lang="en-US" altLang="zh-TW" dirty="0" smtClean="0"/>
              <a:t>-</a:t>
            </a:r>
            <a:r>
              <a:rPr lang="en-US" altLang="zh-TW" dirty="0" err="1" smtClean="0"/>
              <a:t>sO</a:t>
            </a:r>
            <a:r>
              <a:rPr lang="en-US" altLang="zh-TW" dirty="0" smtClean="0"/>
              <a:t>: IP protocol scan</a:t>
            </a:r>
          </a:p>
          <a:p>
            <a:r>
              <a:rPr lang="zh-TW" altLang="en-US" dirty="0" smtClean="0"/>
              <a:t>接下來可以使用參數 </a:t>
            </a:r>
            <a:r>
              <a:rPr lang="en-US" altLang="zh-TW" dirty="0" smtClean="0"/>
              <a:t>-</a:t>
            </a:r>
            <a:r>
              <a:rPr lang="en-US" altLang="zh-TW" dirty="0" err="1" smtClean="0"/>
              <a:t>sO</a:t>
            </a:r>
            <a:r>
              <a:rPr lang="en-US" altLang="zh-TW" dirty="0" smtClean="0"/>
              <a:t> </a:t>
            </a:r>
            <a:r>
              <a:rPr lang="zh-TW" altLang="en-US" dirty="0" smtClean="0"/>
              <a:t>來檢視</a:t>
            </a:r>
          </a:p>
          <a:p>
            <a:r>
              <a:rPr lang="zh-TW" altLang="en-US" dirty="0" smtClean="0"/>
              <a:t>該系統的哪一些通訊協定有開啟</a:t>
            </a:r>
            <a:r>
              <a:rPr lang="en-US" altLang="zh-TW" dirty="0" smtClean="0"/>
              <a:t>,</a:t>
            </a:r>
            <a:r>
              <a:rPr lang="zh-TW" altLang="en-US" dirty="0" smtClean="0"/>
              <a:t>如 </a:t>
            </a:r>
            <a:r>
              <a:rPr lang="en-US" altLang="zh-TW" dirty="0" smtClean="0"/>
              <a:t>TCP,UDP,ICMP … ,</a:t>
            </a:r>
          </a:p>
          <a:p>
            <a:r>
              <a:rPr lang="zh-TW" altLang="en-US" dirty="0" smtClean="0"/>
              <a:t>掃描對象可以是 </a:t>
            </a:r>
            <a:r>
              <a:rPr lang="en-US" altLang="zh-TW" dirty="0" smtClean="0"/>
              <a:t>Host Name </a:t>
            </a:r>
            <a:r>
              <a:rPr lang="zh-TW" altLang="en-US" dirty="0" smtClean="0"/>
              <a:t>或是 </a:t>
            </a:r>
            <a:r>
              <a:rPr lang="en-US" altLang="zh-TW" dirty="0" smtClean="0"/>
              <a:t>IP</a:t>
            </a:r>
          </a:p>
          <a:p>
            <a:r>
              <a:rPr lang="en-US" altLang="zh-TW" dirty="0" smtClean="0"/>
              <a:t> (</a:t>
            </a:r>
            <a:r>
              <a:rPr lang="zh-TW" altLang="en-US" dirty="0" smtClean="0"/>
              <a:t>可以指定範圍</a:t>
            </a:r>
            <a:r>
              <a:rPr lang="en-US" altLang="zh-TW" dirty="0" smtClean="0"/>
              <a:t>,</a:t>
            </a:r>
            <a:r>
              <a:rPr lang="zh-TW" altLang="en-US" dirty="0" smtClean="0"/>
              <a:t>如 </a:t>
            </a:r>
            <a:r>
              <a:rPr lang="en-US" altLang="zh-TW" dirty="0" smtClean="0"/>
              <a:t>192.168.95.129-130)</a:t>
            </a:r>
          </a:p>
          <a:p>
            <a:endParaRPr lang="en-US" altLang="zh-TW" dirty="0" smtClean="0"/>
          </a:p>
          <a:p>
            <a:endParaRPr lang="en-US" altLang="zh-TW" dirty="0" smtClean="0"/>
          </a:p>
          <a:p>
            <a:r>
              <a:rPr lang="en-US" altLang="zh-TW" dirty="0" smtClean="0"/>
              <a:t>-</a:t>
            </a:r>
            <a:r>
              <a:rPr lang="en-US" altLang="zh-TW" dirty="0" err="1" smtClean="0"/>
              <a:t>sT</a:t>
            </a:r>
            <a:r>
              <a:rPr lang="en-US" altLang="zh-TW" dirty="0" smtClean="0"/>
              <a:t> (TCP connect scan)</a:t>
            </a:r>
          </a:p>
          <a:p>
            <a:r>
              <a:rPr lang="zh-TW" altLang="en-US" dirty="0" smtClean="0"/>
              <a:t>會跑完正常的三方交握</a:t>
            </a:r>
            <a:r>
              <a:rPr lang="en-US" altLang="zh-TW" dirty="0" smtClean="0"/>
              <a:t>.</a:t>
            </a:r>
          </a:p>
          <a:p>
            <a:r>
              <a:rPr lang="en-US" altLang="zh-TW" dirty="0" smtClean="0"/>
              <a:t>-</a:t>
            </a:r>
            <a:r>
              <a:rPr lang="en-US" altLang="zh-TW" dirty="0" err="1" smtClean="0"/>
              <a:t>sS</a:t>
            </a:r>
            <a:r>
              <a:rPr lang="en-US" altLang="zh-TW" dirty="0" smtClean="0"/>
              <a:t> (TCP SYN scan)</a:t>
            </a:r>
          </a:p>
          <a:p>
            <a:r>
              <a:rPr lang="zh-TW" altLang="en-US" dirty="0" smtClean="0"/>
              <a:t>三方交握 </a:t>
            </a:r>
            <a:r>
              <a:rPr lang="en-US" altLang="zh-TW" dirty="0" smtClean="0"/>
              <a:t>Client </a:t>
            </a:r>
            <a:r>
              <a:rPr lang="zh-TW" altLang="en-US" dirty="0" smtClean="0"/>
              <a:t>最後不是發出 </a:t>
            </a:r>
            <a:r>
              <a:rPr lang="en-US" altLang="zh-TW" dirty="0" smtClean="0"/>
              <a:t>ACK </a:t>
            </a:r>
            <a:r>
              <a:rPr lang="zh-TW" altLang="en-US" dirty="0" smtClean="0"/>
              <a:t>訊號</a:t>
            </a:r>
            <a:r>
              <a:rPr lang="en-US" altLang="zh-TW" dirty="0" smtClean="0"/>
              <a:t>,</a:t>
            </a:r>
            <a:r>
              <a:rPr lang="zh-TW" altLang="en-US" dirty="0" smtClean="0"/>
              <a:t>而是用 </a:t>
            </a:r>
            <a:r>
              <a:rPr lang="en-US" altLang="zh-TW" dirty="0" smtClean="0"/>
              <a:t>RST </a:t>
            </a:r>
            <a:r>
              <a:rPr lang="zh-TW" altLang="en-US" dirty="0" smtClean="0"/>
              <a:t>中斷連接</a:t>
            </a:r>
            <a:r>
              <a:rPr lang="en-US" altLang="zh-TW" dirty="0" smtClean="0"/>
              <a:t>.</a:t>
            </a:r>
          </a:p>
          <a:p>
            <a:endParaRPr lang="en-US" altLang="zh-TW" dirty="0" smtClean="0"/>
          </a:p>
          <a:p>
            <a:endParaRPr lang="en-US" altLang="zh-TW" dirty="0" smtClean="0"/>
          </a:p>
          <a:p>
            <a:r>
              <a:rPr lang="en-US" altLang="zh-TW" dirty="0" smtClean="0"/>
              <a:t>-</a:t>
            </a:r>
            <a:r>
              <a:rPr lang="en-US" altLang="zh-TW" dirty="0" err="1" smtClean="0"/>
              <a:t>sS</a:t>
            </a:r>
            <a:r>
              <a:rPr lang="en-US" altLang="zh-TW" dirty="0" smtClean="0"/>
              <a:t> (TCP SYN scan)</a:t>
            </a:r>
          </a:p>
          <a:p>
            <a:r>
              <a:rPr lang="zh-TW" altLang="en-US" dirty="0" smtClean="0"/>
              <a:t>三方交握 </a:t>
            </a:r>
            <a:r>
              <a:rPr lang="en-US" altLang="zh-TW" dirty="0" smtClean="0"/>
              <a:t>Client </a:t>
            </a:r>
            <a:r>
              <a:rPr lang="zh-TW" altLang="en-US" dirty="0" smtClean="0"/>
              <a:t>最後不是發出 </a:t>
            </a:r>
            <a:r>
              <a:rPr lang="en-US" altLang="zh-TW" dirty="0" smtClean="0"/>
              <a:t>ACK </a:t>
            </a:r>
            <a:r>
              <a:rPr lang="zh-TW" altLang="en-US" dirty="0" smtClean="0"/>
              <a:t>訊號</a:t>
            </a:r>
            <a:r>
              <a:rPr lang="en-US" altLang="zh-TW" dirty="0" smtClean="0"/>
              <a:t>,</a:t>
            </a:r>
            <a:r>
              <a:rPr lang="zh-TW" altLang="en-US" dirty="0" smtClean="0"/>
              <a:t>而是用 </a:t>
            </a:r>
            <a:r>
              <a:rPr lang="en-US" altLang="zh-TW" dirty="0" smtClean="0"/>
              <a:t>RST </a:t>
            </a:r>
            <a:r>
              <a:rPr lang="zh-TW" altLang="en-US" dirty="0" smtClean="0"/>
              <a:t>中斷連接</a:t>
            </a:r>
            <a:r>
              <a:rPr lang="en-US" altLang="zh-TW" dirty="0" smtClean="0"/>
              <a:t>.</a:t>
            </a:r>
          </a:p>
          <a:p>
            <a:endParaRPr lang="en-US" altLang="zh-TW" dirty="0" smtClean="0"/>
          </a:p>
          <a:p>
            <a:r>
              <a:rPr lang="en-US" altLang="zh-TW" dirty="0" smtClean="0"/>
              <a:t>-</a:t>
            </a:r>
            <a:r>
              <a:rPr lang="en-US" altLang="zh-TW" dirty="0" err="1" smtClean="0"/>
              <a:t>sU</a:t>
            </a:r>
            <a:r>
              <a:rPr lang="en-US" altLang="zh-TW" dirty="0" smtClean="0"/>
              <a:t> (UDP scans)</a:t>
            </a:r>
          </a:p>
          <a:p>
            <a:r>
              <a:rPr lang="zh-TW" altLang="en-US" dirty="0" smtClean="0"/>
              <a:t>針對 </a:t>
            </a:r>
            <a:r>
              <a:rPr lang="en-US" altLang="zh-TW" dirty="0" smtClean="0"/>
              <a:t>UDP </a:t>
            </a:r>
            <a:r>
              <a:rPr lang="zh-TW" altLang="en-US" dirty="0" smtClean="0"/>
              <a:t>通訊協定來掃描</a:t>
            </a:r>
            <a:r>
              <a:rPr lang="en-US" altLang="zh-TW" dirty="0" smtClean="0"/>
              <a:t>.</a:t>
            </a:r>
          </a:p>
          <a:p>
            <a:endParaRPr lang="en-US" altLang="zh-TW" dirty="0" smtClean="0"/>
          </a:p>
          <a:p>
            <a:r>
              <a:rPr lang="en-US" altLang="zh-TW" dirty="0" smtClean="0"/>
              <a:t>-O: Enable OS detection</a:t>
            </a:r>
          </a:p>
          <a:p>
            <a:r>
              <a:rPr lang="en-US" altLang="zh-TW" dirty="0" smtClean="0"/>
              <a:t>[</a:t>
            </a:r>
            <a:r>
              <a:rPr lang="en-US" altLang="zh-TW" dirty="0" err="1" smtClean="0"/>
              <a:t>root@localhost</a:t>
            </a:r>
            <a:r>
              <a:rPr lang="en-US" altLang="zh-TW" dirty="0" smtClean="0"/>
              <a:t> ~]# </a:t>
            </a:r>
            <a:r>
              <a:rPr lang="en-US" altLang="zh-TW" dirty="0" err="1" smtClean="0"/>
              <a:t>nmap</a:t>
            </a:r>
            <a:r>
              <a:rPr lang="en-US" altLang="zh-TW" dirty="0" smtClean="0"/>
              <a:t> -O 192.168.95.129</a:t>
            </a:r>
          </a:p>
          <a:p>
            <a:r>
              <a:rPr lang="en-US" altLang="zh-TW" dirty="0" smtClean="0"/>
              <a:t> </a:t>
            </a:r>
          </a:p>
          <a:p>
            <a:r>
              <a:rPr lang="en-US" altLang="zh-TW" dirty="0" smtClean="0"/>
              <a:t>Starting </a:t>
            </a:r>
            <a:r>
              <a:rPr lang="en-US" altLang="zh-TW" dirty="0" err="1" smtClean="0"/>
              <a:t>Nmap</a:t>
            </a:r>
            <a:r>
              <a:rPr lang="en-US" altLang="zh-TW" dirty="0" smtClean="0"/>
              <a:t> 6.40 ( http://nmap.org ) at 2018-06-26 21:54 EDT</a:t>
            </a:r>
          </a:p>
          <a:p>
            <a:r>
              <a:rPr lang="en-US" altLang="zh-TW" dirty="0" err="1" smtClean="0"/>
              <a:t>Nmap</a:t>
            </a:r>
            <a:r>
              <a:rPr lang="en-US" altLang="zh-TW" dirty="0" smtClean="0"/>
              <a:t> scan report for 192.168.95.129</a:t>
            </a:r>
          </a:p>
          <a:p>
            <a:r>
              <a:rPr lang="en-US" altLang="zh-TW" dirty="0" smtClean="0"/>
              <a:t>Host is up (0.00013s latency).</a:t>
            </a:r>
          </a:p>
          <a:p>
            <a:r>
              <a:rPr lang="en-US" altLang="zh-TW" dirty="0" smtClean="0"/>
              <a:t>Not shown: 998 closed ports</a:t>
            </a:r>
          </a:p>
          <a:p>
            <a:r>
              <a:rPr lang="en-US" altLang="zh-TW" dirty="0" smtClean="0"/>
              <a:t>PORT     STATE SERVICE</a:t>
            </a:r>
          </a:p>
          <a:p>
            <a:r>
              <a:rPr lang="en-US" altLang="zh-TW" dirty="0" smtClean="0"/>
              <a:t>22/</a:t>
            </a:r>
            <a:r>
              <a:rPr lang="en-US" altLang="zh-TW" dirty="0" err="1" smtClean="0"/>
              <a:t>tcp</a:t>
            </a:r>
            <a:r>
              <a:rPr lang="en-US" altLang="zh-TW" dirty="0" smtClean="0"/>
              <a:t>   open  </a:t>
            </a:r>
            <a:r>
              <a:rPr lang="en-US" altLang="zh-TW" dirty="0" err="1" smtClean="0"/>
              <a:t>ssh</a:t>
            </a:r>
            <a:endParaRPr lang="en-US" altLang="zh-TW" dirty="0" smtClean="0"/>
          </a:p>
          <a:p>
            <a:r>
              <a:rPr lang="en-US" altLang="zh-TW" dirty="0" smtClean="0"/>
              <a:t>3306/</a:t>
            </a:r>
            <a:r>
              <a:rPr lang="en-US" altLang="zh-TW" dirty="0" err="1" smtClean="0"/>
              <a:t>tcp</a:t>
            </a:r>
            <a:r>
              <a:rPr lang="en-US" altLang="zh-TW" dirty="0" smtClean="0"/>
              <a:t> open  </a:t>
            </a:r>
            <a:r>
              <a:rPr lang="en-US" altLang="zh-TW" dirty="0" err="1" smtClean="0"/>
              <a:t>mysql</a:t>
            </a:r>
            <a:endParaRPr lang="en-US" altLang="zh-TW" dirty="0" smtClean="0"/>
          </a:p>
          <a:p>
            <a:r>
              <a:rPr lang="en-US" altLang="zh-TW" dirty="0" smtClean="0"/>
              <a:t>Device type: general purpose</a:t>
            </a:r>
          </a:p>
          <a:p>
            <a:r>
              <a:rPr lang="en-US" altLang="zh-TW" dirty="0" smtClean="0"/>
              <a:t>Running: Linux 3.X</a:t>
            </a:r>
          </a:p>
          <a:p>
            <a:r>
              <a:rPr lang="en-US" altLang="zh-TW" dirty="0" smtClean="0"/>
              <a:t>OS CPE: </a:t>
            </a:r>
            <a:r>
              <a:rPr lang="en-US" altLang="zh-TW" dirty="0" err="1" smtClean="0"/>
              <a:t>cpe</a:t>
            </a:r>
            <a:r>
              <a:rPr lang="en-US" altLang="zh-TW" dirty="0" smtClean="0"/>
              <a:t>:/o:linux:linux_kernel:3</a:t>
            </a:r>
          </a:p>
          <a:p>
            <a:r>
              <a:rPr lang="en-US" altLang="zh-TW" dirty="0" smtClean="0"/>
              <a:t>OS details: Linux 3.7 - 3.9</a:t>
            </a:r>
          </a:p>
          <a:p>
            <a:r>
              <a:rPr lang="en-US" altLang="zh-TW" dirty="0" smtClean="0"/>
              <a:t>Network Distance: 0 hops</a:t>
            </a:r>
          </a:p>
          <a:p>
            <a:r>
              <a:rPr lang="en-US" altLang="zh-TW" dirty="0" smtClean="0"/>
              <a:t> </a:t>
            </a:r>
          </a:p>
          <a:p>
            <a:r>
              <a:rPr lang="en-US" altLang="zh-TW" dirty="0" smtClean="0"/>
              <a:t>OS detection performed. Please report any incorrect results at http://nmap.org/submit/ .</a:t>
            </a:r>
          </a:p>
          <a:p>
            <a:r>
              <a:rPr lang="en-US" altLang="zh-TW" dirty="0" err="1" smtClean="0"/>
              <a:t>Nmap</a:t>
            </a:r>
            <a:r>
              <a:rPr lang="en-US" altLang="zh-TW" dirty="0" smtClean="0"/>
              <a:t> done: 1 IP address (1 host up) scanned in 2.02 seconds</a:t>
            </a:r>
          </a:p>
          <a:p>
            <a:endParaRPr lang="en-US" altLang="zh-TW" dirty="0" smtClean="0"/>
          </a:p>
          <a:p>
            <a:endParaRPr lang="en-US" altLang="zh-TW" dirty="0" smtClean="0"/>
          </a:p>
          <a:p>
            <a:r>
              <a:rPr lang="en-US" altLang="zh-TW" dirty="0" smtClean="0"/>
              <a:t>-</a:t>
            </a:r>
            <a:r>
              <a:rPr lang="en-US" altLang="zh-TW" dirty="0" err="1" smtClean="0"/>
              <a:t>sV</a:t>
            </a:r>
            <a:r>
              <a:rPr lang="en-US" altLang="zh-TW" dirty="0" smtClean="0"/>
              <a:t>, -</a:t>
            </a:r>
            <a:r>
              <a:rPr lang="en-US" altLang="zh-TW" dirty="0" err="1" smtClean="0"/>
              <a:t>sR</a:t>
            </a:r>
            <a:r>
              <a:rPr lang="en-US" altLang="zh-TW" dirty="0" smtClean="0"/>
              <a:t> (Version detection)</a:t>
            </a:r>
          </a:p>
          <a:p>
            <a:endParaRPr lang="en-US" altLang="zh-TW" dirty="0" smtClean="0"/>
          </a:p>
          <a:p>
            <a:r>
              <a:rPr lang="en-US" altLang="zh-TW" dirty="0" smtClean="0"/>
              <a:t>[</a:t>
            </a:r>
            <a:r>
              <a:rPr lang="en-US" altLang="zh-TW" dirty="0" err="1" smtClean="0"/>
              <a:t>root@localhost</a:t>
            </a:r>
            <a:r>
              <a:rPr lang="en-US" altLang="zh-TW" dirty="0" smtClean="0"/>
              <a:t> ~]# </a:t>
            </a:r>
            <a:r>
              <a:rPr lang="en-US" altLang="zh-TW" dirty="0" err="1" smtClean="0"/>
              <a:t>nmap</a:t>
            </a:r>
            <a:r>
              <a:rPr lang="en-US" altLang="zh-TW" dirty="0" smtClean="0"/>
              <a:t> -</a:t>
            </a:r>
            <a:r>
              <a:rPr lang="en-US" altLang="zh-TW" dirty="0" err="1" smtClean="0"/>
              <a:t>sV</a:t>
            </a:r>
            <a:r>
              <a:rPr lang="en-US" altLang="zh-TW" dirty="0" smtClean="0"/>
              <a:t> 192.168.95.129</a:t>
            </a:r>
          </a:p>
          <a:p>
            <a:r>
              <a:rPr lang="en-US" altLang="zh-TW" dirty="0" smtClean="0"/>
              <a:t> </a:t>
            </a:r>
          </a:p>
          <a:p>
            <a:r>
              <a:rPr lang="en-US" altLang="zh-TW" dirty="0" smtClean="0"/>
              <a:t>Starting </a:t>
            </a:r>
            <a:r>
              <a:rPr lang="en-US" altLang="zh-TW" dirty="0" err="1" smtClean="0"/>
              <a:t>Nmap</a:t>
            </a:r>
            <a:r>
              <a:rPr lang="en-US" altLang="zh-TW" dirty="0" smtClean="0"/>
              <a:t> 6.40 ( http://nmap.org ) at 2018-06-26 21:56 EDT</a:t>
            </a:r>
          </a:p>
          <a:p>
            <a:r>
              <a:rPr lang="en-US" altLang="zh-TW" dirty="0" err="1" smtClean="0"/>
              <a:t>Nmap</a:t>
            </a:r>
            <a:r>
              <a:rPr lang="en-US" altLang="zh-TW" dirty="0" smtClean="0"/>
              <a:t> scan report for 192.168.95.129</a:t>
            </a:r>
          </a:p>
          <a:p>
            <a:r>
              <a:rPr lang="en-US" altLang="zh-TW" dirty="0" smtClean="0"/>
              <a:t>Host is up (0.000015s latency).</a:t>
            </a:r>
          </a:p>
          <a:p>
            <a:r>
              <a:rPr lang="en-US" altLang="zh-TW" dirty="0" smtClean="0"/>
              <a:t>Not shown: 998 closed ports</a:t>
            </a:r>
          </a:p>
          <a:p>
            <a:r>
              <a:rPr lang="en-US" altLang="zh-TW" dirty="0" smtClean="0"/>
              <a:t>PORT     STATE SERVICE VERSION</a:t>
            </a:r>
          </a:p>
          <a:p>
            <a:r>
              <a:rPr lang="en-US" altLang="zh-TW" dirty="0" smtClean="0"/>
              <a:t>22/</a:t>
            </a:r>
            <a:r>
              <a:rPr lang="en-US" altLang="zh-TW" dirty="0" err="1" smtClean="0"/>
              <a:t>tcp</a:t>
            </a:r>
            <a:r>
              <a:rPr lang="en-US" altLang="zh-TW" dirty="0" smtClean="0"/>
              <a:t>   open  </a:t>
            </a:r>
            <a:r>
              <a:rPr lang="en-US" altLang="zh-TW" dirty="0" err="1" smtClean="0"/>
              <a:t>ssh</a:t>
            </a:r>
            <a:r>
              <a:rPr lang="en-US" altLang="zh-TW" dirty="0" smtClean="0"/>
              <a:t>     </a:t>
            </a:r>
            <a:r>
              <a:rPr lang="en-US" altLang="zh-TW" dirty="0" err="1" smtClean="0"/>
              <a:t>OpenSSH</a:t>
            </a:r>
            <a:r>
              <a:rPr lang="en-US" altLang="zh-TW" dirty="0" smtClean="0"/>
              <a:t> 7.4 (protocol 2.0)</a:t>
            </a:r>
          </a:p>
          <a:p>
            <a:r>
              <a:rPr lang="en-US" altLang="zh-TW" dirty="0" smtClean="0"/>
              <a:t>3306/</a:t>
            </a:r>
            <a:r>
              <a:rPr lang="en-US" altLang="zh-TW" dirty="0" err="1" smtClean="0"/>
              <a:t>tcp</a:t>
            </a:r>
            <a:r>
              <a:rPr lang="en-US" altLang="zh-TW" dirty="0" smtClean="0"/>
              <a:t> open  </a:t>
            </a:r>
            <a:r>
              <a:rPr lang="en-US" altLang="zh-TW" dirty="0" err="1" smtClean="0"/>
              <a:t>mysql</a:t>
            </a:r>
            <a:r>
              <a:rPr lang="en-US" altLang="zh-TW" dirty="0" smtClean="0"/>
              <a:t>?</a:t>
            </a:r>
          </a:p>
          <a:p>
            <a:r>
              <a:rPr lang="en-US" altLang="zh-TW" dirty="0" err="1" smtClean="0"/>
              <a:t>Nmap</a:t>
            </a:r>
            <a:r>
              <a:rPr lang="en-US" altLang="zh-TW" dirty="0" smtClean="0"/>
              <a:t> done: 1 IP address (1 host up) scanned in 0.27 seconds</a:t>
            </a:r>
          </a:p>
          <a:p>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150</a:t>
            </a:fld>
            <a:endParaRPr lang="zh-TW" altLang="en-US"/>
          </a:p>
        </p:txBody>
      </p:sp>
    </p:spTree>
    <p:extLst>
      <p:ext uri="{BB962C8B-B14F-4D97-AF65-F5344CB8AC3E}">
        <p14:creationId xmlns:p14="http://schemas.microsoft.com/office/powerpoint/2010/main" val="18836193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152</a:t>
            </a:fld>
            <a:endParaRPr lang="zh-TW" altLang="en-US"/>
          </a:p>
        </p:txBody>
      </p:sp>
    </p:spTree>
    <p:extLst>
      <p:ext uri="{BB962C8B-B14F-4D97-AF65-F5344CB8AC3E}">
        <p14:creationId xmlns:p14="http://schemas.microsoft.com/office/powerpoint/2010/main" val="12185638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153</a:t>
            </a:fld>
            <a:endParaRPr lang="zh-TW" altLang="en-US"/>
          </a:p>
        </p:txBody>
      </p:sp>
    </p:spTree>
    <p:extLst>
      <p:ext uri="{BB962C8B-B14F-4D97-AF65-F5344CB8AC3E}">
        <p14:creationId xmlns:p14="http://schemas.microsoft.com/office/powerpoint/2010/main" val="51979597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hlinkClick r:id="rId3"/>
              </a:rPr>
              <a:t>https://www.arthurtoday.com/2015/06/ubuntu-nmap-port-scan.html</a:t>
            </a:r>
            <a:endParaRPr lang="en-US" altLang="zh-TW" dirty="0" smtClean="0"/>
          </a:p>
          <a:p>
            <a:r>
              <a:rPr lang="en-US" altLang="zh-TW" dirty="0" smtClean="0"/>
              <a:t># </a:t>
            </a:r>
            <a:r>
              <a:rPr lang="zh-TW" altLang="en-US" dirty="0" smtClean="0"/>
              <a:t>掃描單機 </a:t>
            </a:r>
          </a:p>
          <a:p>
            <a:r>
              <a:rPr lang="zh-TW" altLang="en-US" dirty="0" smtClean="0"/>
              <a:t> </a:t>
            </a:r>
            <a:r>
              <a:rPr lang="en-US" altLang="zh-TW" dirty="0" smtClean="0"/>
              <a:t>$ </a:t>
            </a:r>
            <a:r>
              <a:rPr lang="en-US" altLang="zh-TW" dirty="0" err="1" smtClean="0"/>
              <a:t>nmap</a:t>
            </a:r>
            <a:r>
              <a:rPr lang="en-US" altLang="zh-TW" dirty="0" smtClean="0"/>
              <a:t> 192.168.1.88</a:t>
            </a:r>
          </a:p>
          <a:p>
            <a:r>
              <a:rPr lang="en-US" altLang="zh-TW" dirty="0" smtClean="0"/>
              <a:t> </a:t>
            </a:r>
          </a:p>
          <a:p>
            <a:r>
              <a:rPr lang="en-US" altLang="zh-TW" dirty="0" smtClean="0"/>
              <a:t> # </a:t>
            </a:r>
            <a:r>
              <a:rPr lang="zh-TW" altLang="en-US" dirty="0" smtClean="0"/>
              <a:t>掃描 </a:t>
            </a:r>
            <a:r>
              <a:rPr lang="en-US" altLang="zh-TW" dirty="0" smtClean="0"/>
              <a:t>192.168.1.x </a:t>
            </a:r>
            <a:r>
              <a:rPr lang="zh-TW" altLang="en-US" dirty="0" smtClean="0"/>
              <a:t>網段</a:t>
            </a:r>
          </a:p>
          <a:p>
            <a:r>
              <a:rPr lang="zh-TW" altLang="en-US" dirty="0" smtClean="0"/>
              <a:t> </a:t>
            </a:r>
            <a:r>
              <a:rPr lang="en-US" altLang="zh-TW" dirty="0" smtClean="0"/>
              <a:t>$ </a:t>
            </a:r>
            <a:r>
              <a:rPr lang="en-US" altLang="zh-TW" dirty="0" err="1" smtClean="0"/>
              <a:t>nmap</a:t>
            </a:r>
            <a:r>
              <a:rPr lang="en-US" altLang="zh-TW" dirty="0" smtClean="0"/>
              <a:t> 192.168.1.0/24</a:t>
            </a:r>
          </a:p>
          <a:p>
            <a:r>
              <a:rPr lang="en-US" altLang="zh-TW" dirty="0" smtClean="0"/>
              <a:t> </a:t>
            </a:r>
          </a:p>
          <a:p>
            <a:r>
              <a:rPr lang="en-US" altLang="zh-TW" dirty="0" smtClean="0"/>
              <a:t> # </a:t>
            </a:r>
            <a:r>
              <a:rPr lang="zh-TW" altLang="en-US" dirty="0" smtClean="0"/>
              <a:t>掃描 </a:t>
            </a:r>
            <a:r>
              <a:rPr lang="en-US" altLang="zh-TW" dirty="0" smtClean="0"/>
              <a:t>192.168.1.10 ~ 192.168.1.120 </a:t>
            </a:r>
            <a:r>
              <a:rPr lang="zh-TW" altLang="en-US" dirty="0" smtClean="0"/>
              <a:t>之間的 </a:t>
            </a:r>
            <a:r>
              <a:rPr lang="en-US" altLang="zh-TW" dirty="0" smtClean="0"/>
              <a:t>IP </a:t>
            </a:r>
            <a:r>
              <a:rPr lang="zh-TW" altLang="en-US" dirty="0" smtClean="0"/>
              <a:t>位址</a:t>
            </a:r>
          </a:p>
          <a:p>
            <a:r>
              <a:rPr lang="zh-TW" altLang="en-US" dirty="0" smtClean="0"/>
              <a:t> </a:t>
            </a:r>
            <a:r>
              <a:rPr lang="en-US" altLang="zh-TW" dirty="0" smtClean="0"/>
              <a:t>$ </a:t>
            </a:r>
            <a:r>
              <a:rPr lang="en-US" altLang="zh-TW" dirty="0" err="1" smtClean="0"/>
              <a:t>nmap</a:t>
            </a:r>
            <a:r>
              <a:rPr lang="en-US" altLang="zh-TW" dirty="0" smtClean="0"/>
              <a:t> 192.168.1.10-120</a:t>
            </a:r>
          </a:p>
          <a:p>
            <a:r>
              <a:rPr lang="en-US" altLang="zh-TW" dirty="0" smtClean="0"/>
              <a:t> </a:t>
            </a:r>
          </a:p>
          <a:p>
            <a:r>
              <a:rPr lang="zh-TW" altLang="en-US" dirty="0" smtClean="0"/>
              <a:t>如果仔細看上面指令的掃描結果的話，就會發現，這個 </a:t>
            </a:r>
            <a:r>
              <a:rPr lang="en-US" altLang="zh-TW" dirty="0" err="1" smtClean="0"/>
              <a:t>nmap</a:t>
            </a:r>
            <a:r>
              <a:rPr lang="en-US" altLang="zh-TW" dirty="0" smtClean="0"/>
              <a:t> </a:t>
            </a:r>
            <a:r>
              <a:rPr lang="zh-TW" altLang="en-US" dirty="0" smtClean="0"/>
              <a:t>指令預設只會掃出前 </a:t>
            </a:r>
            <a:r>
              <a:rPr lang="en-US" altLang="zh-TW" dirty="0" smtClean="0"/>
              <a:t>1000 </a:t>
            </a:r>
            <a:r>
              <a:rPr lang="zh-TW" altLang="en-US" dirty="0" smtClean="0"/>
              <a:t>號的通訊埠號，所以，如果電腦開啟的通訊埠號大於 </a:t>
            </a:r>
            <a:r>
              <a:rPr lang="en-US" altLang="zh-TW" dirty="0" smtClean="0"/>
              <a:t>1000 </a:t>
            </a:r>
            <a:r>
              <a:rPr lang="zh-TW" altLang="en-US" dirty="0" smtClean="0"/>
              <a:t>號的話，就會掃不到哩 </a:t>
            </a:r>
            <a:r>
              <a:rPr lang="en-US" altLang="zh-TW" dirty="0" smtClean="0"/>
              <a:t>! </a:t>
            </a:r>
            <a:r>
              <a:rPr lang="zh-TW" altLang="en-US" dirty="0" smtClean="0"/>
              <a:t>因此，如果你想要讓 </a:t>
            </a:r>
            <a:r>
              <a:rPr lang="en-US" altLang="zh-TW" dirty="0" err="1" smtClean="0"/>
              <a:t>nmap</a:t>
            </a:r>
            <a:r>
              <a:rPr lang="en-US" altLang="zh-TW" dirty="0" smtClean="0"/>
              <a:t> </a:t>
            </a:r>
            <a:r>
              <a:rPr lang="zh-TW" altLang="en-US" dirty="0" smtClean="0"/>
              <a:t>掃描全部的 </a:t>
            </a:r>
            <a:r>
              <a:rPr lang="en-US" altLang="zh-TW" dirty="0" smtClean="0"/>
              <a:t>65535 </a:t>
            </a:r>
            <a:r>
              <a:rPr lang="zh-TW" altLang="en-US" dirty="0" smtClean="0"/>
              <a:t>個通訊埠號的話，就要像下面第一行一樣，用 </a:t>
            </a:r>
            <a:r>
              <a:rPr lang="en-US" altLang="zh-TW" dirty="0" smtClean="0"/>
              <a:t>-p0- </a:t>
            </a:r>
            <a:r>
              <a:rPr lang="zh-TW" altLang="en-US" dirty="0" smtClean="0"/>
              <a:t>選項來要求 </a:t>
            </a:r>
            <a:r>
              <a:rPr lang="en-US" altLang="zh-TW" dirty="0" err="1" smtClean="0"/>
              <a:t>nmap</a:t>
            </a:r>
            <a:r>
              <a:rPr lang="en-US" altLang="zh-TW" dirty="0" smtClean="0"/>
              <a:t> </a:t>
            </a:r>
            <a:r>
              <a:rPr lang="zh-TW" altLang="en-US" dirty="0" smtClean="0"/>
              <a:t>掃描全部的通訊埠號，不過，速度當然就會慢一點囉 </a:t>
            </a:r>
            <a:r>
              <a:rPr lang="en-US" altLang="zh-TW" dirty="0" smtClean="0"/>
              <a:t>!</a:t>
            </a:r>
          </a:p>
          <a:p>
            <a:endParaRPr lang="en-US" altLang="zh-TW" dirty="0" smtClean="0"/>
          </a:p>
          <a:p>
            <a:r>
              <a:rPr lang="en-US" altLang="zh-TW" dirty="0" smtClean="0"/>
              <a:t> # -p0- </a:t>
            </a:r>
            <a:r>
              <a:rPr lang="zh-TW" altLang="en-US" dirty="0" smtClean="0"/>
              <a:t>選項後面的 </a:t>
            </a:r>
            <a:r>
              <a:rPr lang="en-US" altLang="zh-TW" dirty="0" smtClean="0"/>
              <a:t>IP </a:t>
            </a:r>
            <a:r>
              <a:rPr lang="zh-TW" altLang="en-US" dirty="0" smtClean="0"/>
              <a:t>位址的放法可用上面三種的任一種哩 </a:t>
            </a:r>
            <a:r>
              <a:rPr lang="en-US" altLang="zh-TW" dirty="0" smtClean="0"/>
              <a:t>!</a:t>
            </a:r>
          </a:p>
          <a:p>
            <a:r>
              <a:rPr lang="en-US" altLang="zh-TW" dirty="0" smtClean="0"/>
              <a:t> $ </a:t>
            </a:r>
            <a:r>
              <a:rPr lang="en-US" altLang="zh-TW" dirty="0" err="1" smtClean="0"/>
              <a:t>nmap</a:t>
            </a:r>
            <a:r>
              <a:rPr lang="en-US" altLang="zh-TW" dirty="0" smtClean="0"/>
              <a:t> -p0- 192.168.1.88</a:t>
            </a:r>
          </a:p>
          <a:p>
            <a:r>
              <a:rPr lang="en-US" altLang="zh-TW" dirty="0" smtClean="0"/>
              <a:t> </a:t>
            </a:r>
          </a:p>
          <a:p>
            <a:r>
              <a:rPr lang="zh-TW" altLang="en-US" dirty="0" smtClean="0"/>
              <a:t>而如果你只想對前 </a:t>
            </a:r>
            <a:r>
              <a:rPr lang="en-US" altLang="zh-TW" dirty="0" smtClean="0"/>
              <a:t>100 </a:t>
            </a:r>
            <a:r>
              <a:rPr lang="zh-TW" altLang="en-US" dirty="0" smtClean="0"/>
              <a:t>個通訊埠號有興趣 </a:t>
            </a:r>
            <a:r>
              <a:rPr lang="en-US" altLang="zh-TW" dirty="0" smtClean="0"/>
              <a:t>(</a:t>
            </a:r>
            <a:r>
              <a:rPr lang="zh-TW" altLang="en-US" dirty="0" smtClean="0"/>
              <a:t>也就只對常用的那幾個通訊埠號，像是 </a:t>
            </a:r>
            <a:r>
              <a:rPr lang="en-US" altLang="zh-TW" dirty="0" smtClean="0"/>
              <a:t>22</a:t>
            </a:r>
            <a:r>
              <a:rPr lang="zh-TW" altLang="en-US" dirty="0" smtClean="0"/>
              <a:t>、</a:t>
            </a:r>
            <a:r>
              <a:rPr lang="en-US" altLang="zh-TW" dirty="0" smtClean="0"/>
              <a:t>23</a:t>
            </a:r>
            <a:r>
              <a:rPr lang="zh-TW" altLang="en-US" dirty="0" smtClean="0"/>
              <a:t>、</a:t>
            </a:r>
            <a:r>
              <a:rPr lang="en-US" altLang="zh-TW" dirty="0" smtClean="0"/>
              <a:t>53 </a:t>
            </a:r>
            <a:r>
              <a:rPr lang="zh-TW" altLang="en-US" dirty="0" smtClean="0"/>
              <a:t>和 </a:t>
            </a:r>
            <a:r>
              <a:rPr lang="en-US" altLang="zh-TW" dirty="0" smtClean="0"/>
              <a:t>80 </a:t>
            </a:r>
            <a:r>
              <a:rPr lang="zh-TW" altLang="en-US" dirty="0" smtClean="0"/>
              <a:t>等等</a:t>
            </a:r>
            <a:r>
              <a:rPr lang="en-US" altLang="zh-TW" dirty="0" smtClean="0"/>
              <a:t>)</a:t>
            </a:r>
            <a:r>
              <a:rPr lang="zh-TW" altLang="en-US" dirty="0" smtClean="0"/>
              <a:t>，就可以用 </a:t>
            </a:r>
            <a:r>
              <a:rPr lang="en-US" altLang="zh-TW" dirty="0" smtClean="0"/>
              <a:t>--top-ports </a:t>
            </a:r>
            <a:r>
              <a:rPr lang="zh-TW" altLang="en-US" dirty="0" smtClean="0"/>
              <a:t>選項來指名要手掃描的前 </a:t>
            </a:r>
            <a:r>
              <a:rPr lang="en-US" altLang="zh-TW" dirty="0" smtClean="0"/>
              <a:t>n </a:t>
            </a:r>
            <a:r>
              <a:rPr lang="zh-TW" altLang="en-US" dirty="0" smtClean="0"/>
              <a:t>個通訊埠號哩 </a:t>
            </a:r>
            <a:r>
              <a:rPr lang="en-US" altLang="zh-TW" dirty="0" smtClean="0"/>
              <a:t>! </a:t>
            </a:r>
            <a:r>
              <a:rPr lang="zh-TW" altLang="en-US" dirty="0" smtClean="0"/>
              <a:t>這樣就可以加快 </a:t>
            </a:r>
            <a:r>
              <a:rPr lang="en-US" altLang="zh-TW" dirty="0" err="1" smtClean="0"/>
              <a:t>nmap</a:t>
            </a:r>
            <a:r>
              <a:rPr lang="en-US" altLang="zh-TW" dirty="0" smtClean="0"/>
              <a:t> </a:t>
            </a:r>
            <a:r>
              <a:rPr lang="zh-TW" altLang="en-US" dirty="0" smtClean="0"/>
              <a:t>的掃描速度哩 </a:t>
            </a:r>
            <a:r>
              <a:rPr lang="en-US" altLang="zh-TW" dirty="0" smtClean="0"/>
              <a:t>!</a:t>
            </a:r>
          </a:p>
          <a:p>
            <a:r>
              <a:rPr lang="en-US" altLang="zh-TW" dirty="0" smtClean="0"/>
              <a:t> </a:t>
            </a:r>
          </a:p>
          <a:p>
            <a:r>
              <a:rPr lang="en-US" altLang="zh-TW" dirty="0" smtClean="0"/>
              <a:t> # </a:t>
            </a:r>
            <a:r>
              <a:rPr lang="zh-TW" altLang="en-US" dirty="0" smtClean="0"/>
              <a:t>只掃描前面的 </a:t>
            </a:r>
            <a:r>
              <a:rPr lang="en-US" altLang="zh-TW" dirty="0" smtClean="0"/>
              <a:t>100 </a:t>
            </a:r>
            <a:r>
              <a:rPr lang="zh-TW" altLang="en-US" dirty="0" smtClean="0"/>
              <a:t>個通訊埠號</a:t>
            </a:r>
          </a:p>
          <a:p>
            <a:r>
              <a:rPr lang="zh-TW" altLang="en-US" dirty="0" smtClean="0"/>
              <a:t> </a:t>
            </a:r>
            <a:r>
              <a:rPr lang="en-US" altLang="zh-TW" dirty="0" smtClean="0"/>
              <a:t>$ </a:t>
            </a:r>
            <a:r>
              <a:rPr lang="en-US" altLang="zh-TW" dirty="0" err="1" smtClean="0"/>
              <a:t>nmap</a:t>
            </a:r>
            <a:r>
              <a:rPr lang="en-US" altLang="zh-TW" dirty="0" smtClean="0"/>
              <a:t> --top-ports 100 192.168.1.88</a:t>
            </a:r>
          </a:p>
          <a:p>
            <a:r>
              <a:rPr lang="en-US" altLang="zh-TW" dirty="0" smtClean="0"/>
              <a:t> </a:t>
            </a:r>
          </a:p>
          <a:p>
            <a:r>
              <a:rPr lang="en-US" altLang="zh-TW" dirty="0" smtClean="0"/>
              <a:t> # </a:t>
            </a:r>
            <a:r>
              <a:rPr lang="zh-TW" altLang="en-US" dirty="0" smtClean="0"/>
              <a:t>只掃描看看 </a:t>
            </a:r>
            <a:r>
              <a:rPr lang="en-US" altLang="zh-TW" dirty="0" smtClean="0"/>
              <a:t>80 </a:t>
            </a:r>
            <a:r>
              <a:rPr lang="zh-TW" altLang="en-US" dirty="0" smtClean="0"/>
              <a:t>和 </a:t>
            </a:r>
            <a:r>
              <a:rPr lang="en-US" altLang="zh-TW" dirty="0" smtClean="0"/>
              <a:t>22 </a:t>
            </a:r>
            <a:r>
              <a:rPr lang="zh-TW" altLang="en-US" dirty="0" smtClean="0"/>
              <a:t>通訊埠有沒有開</a:t>
            </a:r>
          </a:p>
          <a:p>
            <a:r>
              <a:rPr lang="zh-TW" altLang="en-US" dirty="0" smtClean="0"/>
              <a:t> </a:t>
            </a:r>
            <a:r>
              <a:rPr lang="en-US" altLang="zh-TW" dirty="0" err="1" smtClean="0"/>
              <a:t>nmap</a:t>
            </a:r>
            <a:r>
              <a:rPr lang="en-US" altLang="zh-TW" dirty="0" smtClean="0"/>
              <a:t> -p 80,22 10.0.3.67</a:t>
            </a:r>
          </a:p>
          <a:p>
            <a:r>
              <a:rPr lang="en-US" altLang="zh-TW" dirty="0" smtClean="0"/>
              <a:t> # </a:t>
            </a:r>
            <a:r>
              <a:rPr lang="zh-TW" altLang="en-US" dirty="0" smtClean="0"/>
              <a:t>掃描單機 </a:t>
            </a:r>
          </a:p>
          <a:p>
            <a:r>
              <a:rPr lang="zh-TW" altLang="en-US" dirty="0" smtClean="0"/>
              <a:t> </a:t>
            </a:r>
            <a:r>
              <a:rPr lang="en-US" altLang="zh-TW" dirty="0" smtClean="0"/>
              <a:t>$ </a:t>
            </a:r>
            <a:r>
              <a:rPr lang="en-US" altLang="zh-TW" dirty="0" err="1" smtClean="0"/>
              <a:t>nmap</a:t>
            </a:r>
            <a:r>
              <a:rPr lang="en-US" altLang="zh-TW" dirty="0" smtClean="0"/>
              <a:t> 192.168.1.88</a:t>
            </a:r>
          </a:p>
          <a:p>
            <a:r>
              <a:rPr lang="en-US" altLang="zh-TW" dirty="0" smtClean="0"/>
              <a:t> </a:t>
            </a:r>
          </a:p>
          <a:p>
            <a:r>
              <a:rPr lang="en-US" altLang="zh-TW" dirty="0" smtClean="0"/>
              <a:t> # </a:t>
            </a:r>
            <a:r>
              <a:rPr lang="zh-TW" altLang="en-US" dirty="0" smtClean="0"/>
              <a:t>掃描 </a:t>
            </a:r>
            <a:r>
              <a:rPr lang="en-US" altLang="zh-TW" dirty="0" smtClean="0"/>
              <a:t>192.168.1.x </a:t>
            </a:r>
            <a:r>
              <a:rPr lang="zh-TW" altLang="en-US" dirty="0" smtClean="0"/>
              <a:t>網段</a:t>
            </a:r>
          </a:p>
          <a:p>
            <a:r>
              <a:rPr lang="zh-TW" altLang="en-US" dirty="0" smtClean="0"/>
              <a:t> </a:t>
            </a:r>
            <a:r>
              <a:rPr lang="en-US" altLang="zh-TW" dirty="0" smtClean="0"/>
              <a:t>$ </a:t>
            </a:r>
            <a:r>
              <a:rPr lang="en-US" altLang="zh-TW" dirty="0" err="1" smtClean="0"/>
              <a:t>nmap</a:t>
            </a:r>
            <a:r>
              <a:rPr lang="en-US" altLang="zh-TW" dirty="0" smtClean="0"/>
              <a:t> 192.168.1.0/24</a:t>
            </a:r>
          </a:p>
          <a:p>
            <a:r>
              <a:rPr lang="en-US" altLang="zh-TW" dirty="0" smtClean="0"/>
              <a:t> </a:t>
            </a:r>
          </a:p>
          <a:p>
            <a:r>
              <a:rPr lang="en-US" altLang="zh-TW" dirty="0" smtClean="0"/>
              <a:t> # </a:t>
            </a:r>
            <a:r>
              <a:rPr lang="zh-TW" altLang="en-US" dirty="0" smtClean="0"/>
              <a:t>掃描 </a:t>
            </a:r>
            <a:r>
              <a:rPr lang="en-US" altLang="zh-TW" dirty="0" smtClean="0"/>
              <a:t>192.168.1.10 ~ 192.168.1.120 </a:t>
            </a:r>
            <a:r>
              <a:rPr lang="zh-TW" altLang="en-US" dirty="0" smtClean="0"/>
              <a:t>之間的 </a:t>
            </a:r>
            <a:r>
              <a:rPr lang="en-US" altLang="zh-TW" dirty="0" smtClean="0"/>
              <a:t>IP </a:t>
            </a:r>
            <a:r>
              <a:rPr lang="zh-TW" altLang="en-US" dirty="0" smtClean="0"/>
              <a:t>位址</a:t>
            </a:r>
          </a:p>
          <a:p>
            <a:r>
              <a:rPr lang="zh-TW" altLang="en-US" dirty="0" smtClean="0"/>
              <a:t> </a:t>
            </a:r>
            <a:r>
              <a:rPr lang="en-US" altLang="zh-TW" dirty="0" smtClean="0"/>
              <a:t>$ </a:t>
            </a:r>
            <a:r>
              <a:rPr lang="en-US" altLang="zh-TW" dirty="0" err="1" smtClean="0"/>
              <a:t>nmap</a:t>
            </a:r>
            <a:r>
              <a:rPr lang="en-US" altLang="zh-TW" dirty="0" smtClean="0"/>
              <a:t> 192.168.1.10-120</a:t>
            </a:r>
          </a:p>
          <a:p>
            <a:r>
              <a:rPr lang="en-US" altLang="zh-TW" dirty="0" smtClean="0"/>
              <a:t> </a:t>
            </a:r>
          </a:p>
          <a:p>
            <a:r>
              <a:rPr lang="zh-TW" altLang="en-US" dirty="0" smtClean="0"/>
              <a:t>如果仔細看上面指令的掃描結果的話，就會發現，這個 </a:t>
            </a:r>
            <a:r>
              <a:rPr lang="en-US" altLang="zh-TW" dirty="0" err="1" smtClean="0"/>
              <a:t>nmap</a:t>
            </a:r>
            <a:r>
              <a:rPr lang="en-US" altLang="zh-TW" dirty="0" smtClean="0"/>
              <a:t> </a:t>
            </a:r>
            <a:r>
              <a:rPr lang="zh-TW" altLang="en-US" dirty="0" smtClean="0"/>
              <a:t>指令預設只會掃出前 </a:t>
            </a:r>
            <a:r>
              <a:rPr lang="en-US" altLang="zh-TW" dirty="0" smtClean="0"/>
              <a:t>1000 </a:t>
            </a:r>
            <a:r>
              <a:rPr lang="zh-TW" altLang="en-US" dirty="0" smtClean="0"/>
              <a:t>號的通訊埠號，所以，如果電腦開啟的通訊埠號大於 </a:t>
            </a:r>
            <a:r>
              <a:rPr lang="en-US" altLang="zh-TW" dirty="0" smtClean="0"/>
              <a:t>1000 </a:t>
            </a:r>
            <a:r>
              <a:rPr lang="zh-TW" altLang="en-US" dirty="0" smtClean="0"/>
              <a:t>號的話，就會掃不到哩 </a:t>
            </a:r>
            <a:r>
              <a:rPr lang="en-US" altLang="zh-TW" dirty="0" smtClean="0"/>
              <a:t>! </a:t>
            </a:r>
            <a:r>
              <a:rPr lang="zh-TW" altLang="en-US" dirty="0" smtClean="0"/>
              <a:t>因此，如果你想要讓 </a:t>
            </a:r>
            <a:r>
              <a:rPr lang="en-US" altLang="zh-TW" dirty="0" err="1" smtClean="0"/>
              <a:t>nmap</a:t>
            </a:r>
            <a:r>
              <a:rPr lang="en-US" altLang="zh-TW" dirty="0" smtClean="0"/>
              <a:t> </a:t>
            </a:r>
            <a:r>
              <a:rPr lang="zh-TW" altLang="en-US" dirty="0" smtClean="0"/>
              <a:t>掃描全部的 </a:t>
            </a:r>
            <a:r>
              <a:rPr lang="en-US" altLang="zh-TW" dirty="0" smtClean="0"/>
              <a:t>65535 </a:t>
            </a:r>
            <a:r>
              <a:rPr lang="zh-TW" altLang="en-US" dirty="0" smtClean="0"/>
              <a:t>個通訊埠號的話，就要像下面第一行一樣，用 </a:t>
            </a:r>
            <a:r>
              <a:rPr lang="en-US" altLang="zh-TW" dirty="0" smtClean="0"/>
              <a:t>-p0- </a:t>
            </a:r>
            <a:r>
              <a:rPr lang="zh-TW" altLang="en-US" dirty="0" smtClean="0"/>
              <a:t>選項來要求 </a:t>
            </a:r>
            <a:r>
              <a:rPr lang="en-US" altLang="zh-TW" dirty="0" err="1" smtClean="0"/>
              <a:t>nmap</a:t>
            </a:r>
            <a:r>
              <a:rPr lang="en-US" altLang="zh-TW" dirty="0" smtClean="0"/>
              <a:t> </a:t>
            </a:r>
            <a:r>
              <a:rPr lang="zh-TW" altLang="en-US" dirty="0" smtClean="0"/>
              <a:t>掃描全部的通訊埠號，不過，速度當然就會慢一點囉 </a:t>
            </a:r>
            <a:r>
              <a:rPr lang="en-US" altLang="zh-TW" dirty="0" smtClean="0"/>
              <a:t>!</a:t>
            </a:r>
          </a:p>
          <a:p>
            <a:endParaRPr lang="en-US" altLang="zh-TW" dirty="0" smtClean="0"/>
          </a:p>
          <a:p>
            <a:r>
              <a:rPr lang="en-US" altLang="zh-TW" dirty="0" smtClean="0"/>
              <a:t> # -p0- </a:t>
            </a:r>
            <a:r>
              <a:rPr lang="zh-TW" altLang="en-US" dirty="0" smtClean="0"/>
              <a:t>選項後面的 </a:t>
            </a:r>
            <a:r>
              <a:rPr lang="en-US" altLang="zh-TW" dirty="0" smtClean="0"/>
              <a:t>IP </a:t>
            </a:r>
            <a:r>
              <a:rPr lang="zh-TW" altLang="en-US" dirty="0" smtClean="0"/>
              <a:t>位址的放法可用上面三種的任一種哩 </a:t>
            </a:r>
            <a:r>
              <a:rPr lang="en-US" altLang="zh-TW" dirty="0" smtClean="0"/>
              <a:t>!</a:t>
            </a:r>
          </a:p>
          <a:p>
            <a:r>
              <a:rPr lang="en-US" altLang="zh-TW" dirty="0" smtClean="0"/>
              <a:t> $ </a:t>
            </a:r>
            <a:r>
              <a:rPr lang="en-US" altLang="zh-TW" dirty="0" err="1" smtClean="0"/>
              <a:t>nmap</a:t>
            </a:r>
            <a:r>
              <a:rPr lang="en-US" altLang="zh-TW" dirty="0" smtClean="0"/>
              <a:t> -p0- 192.168.1.88</a:t>
            </a:r>
          </a:p>
          <a:p>
            <a:r>
              <a:rPr lang="en-US" altLang="zh-TW" dirty="0" smtClean="0"/>
              <a:t> </a:t>
            </a:r>
          </a:p>
          <a:p>
            <a:r>
              <a:rPr lang="zh-TW" altLang="en-US" dirty="0" smtClean="0"/>
              <a:t>而如果你只想對前 </a:t>
            </a:r>
            <a:r>
              <a:rPr lang="en-US" altLang="zh-TW" dirty="0" smtClean="0"/>
              <a:t>100 </a:t>
            </a:r>
            <a:r>
              <a:rPr lang="zh-TW" altLang="en-US" dirty="0" smtClean="0"/>
              <a:t>個通訊埠號有興趣 </a:t>
            </a:r>
            <a:r>
              <a:rPr lang="en-US" altLang="zh-TW" dirty="0" smtClean="0"/>
              <a:t>(</a:t>
            </a:r>
            <a:r>
              <a:rPr lang="zh-TW" altLang="en-US" dirty="0" smtClean="0"/>
              <a:t>也就只對常用的那幾個通訊埠號，像是 </a:t>
            </a:r>
            <a:r>
              <a:rPr lang="en-US" altLang="zh-TW" dirty="0" smtClean="0"/>
              <a:t>22</a:t>
            </a:r>
            <a:r>
              <a:rPr lang="zh-TW" altLang="en-US" dirty="0" smtClean="0"/>
              <a:t>、</a:t>
            </a:r>
            <a:r>
              <a:rPr lang="en-US" altLang="zh-TW" dirty="0" smtClean="0"/>
              <a:t>23</a:t>
            </a:r>
            <a:r>
              <a:rPr lang="zh-TW" altLang="en-US" dirty="0" smtClean="0"/>
              <a:t>、</a:t>
            </a:r>
            <a:r>
              <a:rPr lang="en-US" altLang="zh-TW" dirty="0" smtClean="0"/>
              <a:t>53 </a:t>
            </a:r>
            <a:r>
              <a:rPr lang="zh-TW" altLang="en-US" dirty="0" smtClean="0"/>
              <a:t>和 </a:t>
            </a:r>
            <a:r>
              <a:rPr lang="en-US" altLang="zh-TW" dirty="0" smtClean="0"/>
              <a:t>80 </a:t>
            </a:r>
            <a:r>
              <a:rPr lang="zh-TW" altLang="en-US" dirty="0" smtClean="0"/>
              <a:t>等等</a:t>
            </a:r>
            <a:r>
              <a:rPr lang="en-US" altLang="zh-TW" dirty="0" smtClean="0"/>
              <a:t>)</a:t>
            </a:r>
            <a:r>
              <a:rPr lang="zh-TW" altLang="en-US" dirty="0" smtClean="0"/>
              <a:t>，就可以用 </a:t>
            </a:r>
            <a:r>
              <a:rPr lang="en-US" altLang="zh-TW" dirty="0" smtClean="0"/>
              <a:t>--top-ports </a:t>
            </a:r>
            <a:r>
              <a:rPr lang="zh-TW" altLang="en-US" dirty="0" smtClean="0"/>
              <a:t>選項來指名要手掃描的前 </a:t>
            </a:r>
            <a:r>
              <a:rPr lang="en-US" altLang="zh-TW" dirty="0" smtClean="0"/>
              <a:t>n </a:t>
            </a:r>
            <a:r>
              <a:rPr lang="zh-TW" altLang="en-US" dirty="0" smtClean="0"/>
              <a:t>個通訊埠號哩 </a:t>
            </a:r>
            <a:r>
              <a:rPr lang="en-US" altLang="zh-TW" dirty="0" smtClean="0"/>
              <a:t>! </a:t>
            </a:r>
            <a:r>
              <a:rPr lang="zh-TW" altLang="en-US" dirty="0" smtClean="0"/>
              <a:t>這樣就可以加快 </a:t>
            </a:r>
            <a:r>
              <a:rPr lang="en-US" altLang="zh-TW" dirty="0" err="1" smtClean="0"/>
              <a:t>nmap</a:t>
            </a:r>
            <a:r>
              <a:rPr lang="en-US" altLang="zh-TW" dirty="0" smtClean="0"/>
              <a:t> </a:t>
            </a:r>
            <a:r>
              <a:rPr lang="zh-TW" altLang="en-US" dirty="0" smtClean="0"/>
              <a:t>的掃描速度哩 </a:t>
            </a:r>
            <a:r>
              <a:rPr lang="en-US" altLang="zh-TW" dirty="0" smtClean="0"/>
              <a:t>!</a:t>
            </a:r>
          </a:p>
          <a:p>
            <a:r>
              <a:rPr lang="en-US" altLang="zh-TW" dirty="0" smtClean="0"/>
              <a:t> </a:t>
            </a:r>
          </a:p>
          <a:p>
            <a:r>
              <a:rPr lang="en-US" altLang="zh-TW" dirty="0" smtClean="0"/>
              <a:t> # </a:t>
            </a:r>
            <a:r>
              <a:rPr lang="zh-TW" altLang="en-US" dirty="0" smtClean="0"/>
              <a:t>只掃描前面的 </a:t>
            </a:r>
            <a:r>
              <a:rPr lang="en-US" altLang="zh-TW" dirty="0" smtClean="0"/>
              <a:t>100 </a:t>
            </a:r>
            <a:r>
              <a:rPr lang="zh-TW" altLang="en-US" dirty="0" smtClean="0"/>
              <a:t>個通訊埠號</a:t>
            </a:r>
          </a:p>
          <a:p>
            <a:r>
              <a:rPr lang="zh-TW" altLang="en-US" dirty="0" smtClean="0"/>
              <a:t> </a:t>
            </a:r>
            <a:r>
              <a:rPr lang="en-US" altLang="zh-TW" dirty="0" smtClean="0"/>
              <a:t>$ </a:t>
            </a:r>
            <a:r>
              <a:rPr lang="en-US" altLang="zh-TW" dirty="0" err="1" smtClean="0"/>
              <a:t>nmap</a:t>
            </a:r>
            <a:r>
              <a:rPr lang="en-US" altLang="zh-TW" dirty="0" smtClean="0"/>
              <a:t> --top-ports 100 192.168.1.88</a:t>
            </a:r>
          </a:p>
          <a:p>
            <a:r>
              <a:rPr lang="en-US" altLang="zh-TW" dirty="0" smtClean="0"/>
              <a:t> </a:t>
            </a:r>
          </a:p>
          <a:p>
            <a:r>
              <a:rPr lang="en-US" altLang="zh-TW" dirty="0" smtClean="0"/>
              <a:t> # </a:t>
            </a:r>
            <a:r>
              <a:rPr lang="zh-TW" altLang="en-US" dirty="0" smtClean="0"/>
              <a:t>只掃描看看 </a:t>
            </a:r>
            <a:r>
              <a:rPr lang="en-US" altLang="zh-TW" dirty="0" smtClean="0"/>
              <a:t>80 </a:t>
            </a:r>
            <a:r>
              <a:rPr lang="zh-TW" altLang="en-US" dirty="0" smtClean="0"/>
              <a:t>和 </a:t>
            </a:r>
            <a:r>
              <a:rPr lang="en-US" altLang="zh-TW" dirty="0" smtClean="0"/>
              <a:t>22 </a:t>
            </a:r>
            <a:r>
              <a:rPr lang="zh-TW" altLang="en-US" dirty="0" smtClean="0"/>
              <a:t>通訊埠有沒有開</a:t>
            </a:r>
          </a:p>
          <a:p>
            <a:r>
              <a:rPr lang="zh-TW" altLang="en-US" dirty="0" smtClean="0"/>
              <a:t> </a:t>
            </a:r>
            <a:r>
              <a:rPr lang="en-US" altLang="zh-TW" dirty="0" err="1" smtClean="0"/>
              <a:t>nmap</a:t>
            </a:r>
            <a:r>
              <a:rPr lang="en-US" altLang="zh-TW" dirty="0" smtClean="0"/>
              <a:t> -p 80,22 10.0.3.67</a:t>
            </a:r>
          </a:p>
          <a:p>
            <a:r>
              <a:rPr lang="en-US" altLang="zh-TW" dirty="0" smtClean="0"/>
              <a:t> </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157</a:t>
            </a:fld>
            <a:endParaRPr lang="zh-TW" altLang="en-US"/>
          </a:p>
        </p:txBody>
      </p:sp>
    </p:spTree>
    <p:extLst>
      <p:ext uri="{BB962C8B-B14F-4D97-AF65-F5344CB8AC3E}">
        <p14:creationId xmlns:p14="http://schemas.microsoft.com/office/powerpoint/2010/main" val="34255620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hlinkClick r:id="rId3"/>
              </a:rPr>
              <a:t>https://blog.gtwang.org/linux/nmap-command-examples-tutorials/</a:t>
            </a:r>
            <a:endParaRPr lang="en-US" altLang="zh-TW" dirty="0" smtClean="0"/>
          </a:p>
          <a:p>
            <a:r>
              <a:rPr lang="zh-TW" altLang="en-US" dirty="0" smtClean="0"/>
              <a:t>偵測有開機的主機</a:t>
            </a:r>
          </a:p>
          <a:p>
            <a:r>
              <a:rPr lang="zh-TW" altLang="en-US" dirty="0" smtClean="0"/>
              <a:t>掃描整個網路，偵測所有有開機的主機（</a:t>
            </a:r>
            <a:r>
              <a:rPr lang="en-US" altLang="zh-TW" dirty="0" smtClean="0"/>
              <a:t>ping scan</a:t>
            </a:r>
            <a:r>
              <a:rPr lang="zh-TW" altLang="en-US" dirty="0" smtClean="0"/>
              <a:t>）：</a:t>
            </a:r>
          </a:p>
          <a:p>
            <a:endParaRPr lang="zh-TW" altLang="en-US" dirty="0" smtClean="0"/>
          </a:p>
          <a:p>
            <a:r>
              <a:rPr lang="en-US" altLang="zh-TW" dirty="0" err="1" smtClean="0"/>
              <a:t>nmap</a:t>
            </a:r>
            <a:r>
              <a:rPr lang="en-US" altLang="zh-TW" dirty="0" smtClean="0"/>
              <a:t> -</a:t>
            </a:r>
            <a:r>
              <a:rPr lang="en-US" altLang="zh-TW" dirty="0" err="1" smtClean="0"/>
              <a:t>sP</a:t>
            </a:r>
            <a:r>
              <a:rPr lang="en-US" altLang="zh-TW" dirty="0" smtClean="0"/>
              <a:t> 140.115.35.0/24</a:t>
            </a:r>
          </a:p>
          <a:p>
            <a:r>
              <a:rPr lang="zh-TW" altLang="en-US" dirty="0" smtClean="0"/>
              <a:t>輸出為</a:t>
            </a:r>
          </a:p>
          <a:p>
            <a:endParaRPr lang="zh-TW" altLang="en-US" dirty="0" smtClean="0"/>
          </a:p>
          <a:p>
            <a:r>
              <a:rPr lang="en-US" altLang="zh-TW" dirty="0" smtClean="0"/>
              <a:t>Starting </a:t>
            </a:r>
            <a:r>
              <a:rPr lang="en-US" altLang="zh-TW" dirty="0" err="1" smtClean="0"/>
              <a:t>Nmap</a:t>
            </a:r>
            <a:r>
              <a:rPr lang="en-US" altLang="zh-TW" dirty="0" smtClean="0"/>
              <a:t> 6.40 ( http://nmap.org ) at 2014-10-02 11:06 CST</a:t>
            </a:r>
          </a:p>
          <a:p>
            <a:r>
              <a:rPr lang="en-US" altLang="zh-TW" dirty="0" err="1" smtClean="0"/>
              <a:t>Nmap</a:t>
            </a:r>
            <a:r>
              <a:rPr lang="en-US" altLang="zh-TW" dirty="0" smtClean="0"/>
              <a:t> scan report for mail.atm.ncu.edu.tw (140.115.35.1)</a:t>
            </a:r>
          </a:p>
          <a:p>
            <a:r>
              <a:rPr lang="en-US" altLang="zh-TW" dirty="0" smtClean="0"/>
              <a:t>Host is up (0.0018s latency).</a:t>
            </a:r>
          </a:p>
          <a:p>
            <a:r>
              <a:rPr lang="en-US" altLang="zh-TW" dirty="0" err="1" smtClean="0"/>
              <a:t>Nmap</a:t>
            </a:r>
            <a:r>
              <a:rPr lang="en-US" altLang="zh-TW" dirty="0" smtClean="0"/>
              <a:t> scan report for rain.atm.ncu.edu.tw (140.115.35.4)</a:t>
            </a:r>
          </a:p>
          <a:p>
            <a:r>
              <a:rPr lang="en-US" altLang="zh-TW" dirty="0" smtClean="0"/>
              <a:t>Host is up (0.0015s latency).</a:t>
            </a:r>
          </a:p>
          <a:p>
            <a:r>
              <a:rPr lang="en-US" altLang="zh-TW" dirty="0" err="1" smtClean="0"/>
              <a:t>Nmap</a:t>
            </a:r>
            <a:r>
              <a:rPr lang="en-US" altLang="zh-TW" dirty="0" smtClean="0"/>
              <a:t> scan report for iut.atm.ncu.edu.tw (140.115.35.5)</a:t>
            </a:r>
          </a:p>
          <a:p>
            <a:r>
              <a:rPr lang="en-US" altLang="zh-TW" dirty="0" smtClean="0"/>
              <a:t>Host is up (0.0017s latency).</a:t>
            </a:r>
          </a:p>
          <a:p>
            <a:r>
              <a:rPr lang="en-US" altLang="zh-TW" dirty="0" smtClean="0"/>
              <a:t>[</a:t>
            </a:r>
            <a:r>
              <a:rPr lang="zh-TW" altLang="en-US" dirty="0" smtClean="0"/>
              <a:t>略</a:t>
            </a:r>
            <a:r>
              <a:rPr lang="en-US" altLang="zh-TW" dirty="0" smtClean="0"/>
              <a:t>]</a:t>
            </a:r>
          </a:p>
          <a:p>
            <a:r>
              <a:rPr lang="en-US" altLang="zh-TW" dirty="0" err="1" smtClean="0"/>
              <a:t>Nmap</a:t>
            </a:r>
            <a:r>
              <a:rPr lang="en-US" altLang="zh-TW" dirty="0" smtClean="0"/>
              <a:t> scan report for 140.115.35.254</a:t>
            </a:r>
          </a:p>
          <a:p>
            <a:r>
              <a:rPr lang="en-US" altLang="zh-TW" dirty="0" smtClean="0"/>
              <a:t>Host is up (0.0047s latency).</a:t>
            </a:r>
          </a:p>
          <a:p>
            <a:r>
              <a:rPr lang="en-US" altLang="zh-TW" dirty="0" err="1" smtClean="0"/>
              <a:t>Nmap</a:t>
            </a:r>
            <a:r>
              <a:rPr lang="en-US" altLang="zh-TW" dirty="0" smtClean="0"/>
              <a:t> done: 256 IP addresses (117 hosts up) scanned in 3.00 se</a:t>
            </a:r>
          </a:p>
          <a:p>
            <a:endParaRPr lang="en-US" altLang="zh-TW" dirty="0" smtClean="0"/>
          </a:p>
          <a:p>
            <a:endParaRPr lang="en-US" altLang="zh-TW" dirty="0" smtClean="0"/>
          </a:p>
          <a:p>
            <a:r>
              <a:rPr lang="en-US" altLang="zh-TW" dirty="0" smtClean="0"/>
              <a:t>===</a:t>
            </a:r>
          </a:p>
          <a:p>
            <a:r>
              <a:rPr lang="en-US" altLang="zh-TW" sz="1200" b="0" i="0" kern="1200" dirty="0" smtClean="0">
                <a:solidFill>
                  <a:schemeClr val="tx1"/>
                </a:solidFill>
                <a:effectLst/>
                <a:latin typeface="+mn-lt"/>
                <a:ea typeface="+mn-ea"/>
                <a:cs typeface="+mn-cs"/>
              </a:rPr>
              <a:t>NMAP </a:t>
            </a:r>
            <a:r>
              <a:rPr lang="zh-TW" altLang="en-US" sz="1200" b="0" i="0" kern="1200" dirty="0" smtClean="0">
                <a:solidFill>
                  <a:schemeClr val="tx1"/>
                </a:solidFill>
                <a:effectLst/>
                <a:latin typeface="+mn-lt"/>
                <a:ea typeface="+mn-ea"/>
                <a:cs typeface="+mn-cs"/>
              </a:rPr>
              <a:t>是個泛用的網路探索工具，某種程度也可以說是一種安全性的掃描工具！講白話一點就是個查水表的，挨家挨戶地去踹門，找出整個網段內的機器，各個 </a:t>
            </a:r>
            <a:r>
              <a:rPr lang="en-US" altLang="zh-TW" sz="1200" b="0" i="0" kern="1200" dirty="0" smtClean="0">
                <a:solidFill>
                  <a:schemeClr val="tx1"/>
                </a:solidFill>
                <a:effectLst/>
                <a:latin typeface="+mn-lt"/>
                <a:ea typeface="+mn-ea"/>
                <a:cs typeface="+mn-cs"/>
              </a:rPr>
              <a:t>Port </a:t>
            </a:r>
            <a:r>
              <a:rPr lang="zh-TW" altLang="en-US" sz="1200" b="0" i="0" kern="1200" dirty="0" smtClean="0">
                <a:solidFill>
                  <a:schemeClr val="tx1"/>
                </a:solidFill>
                <a:effectLst/>
                <a:latin typeface="+mn-lt"/>
                <a:ea typeface="+mn-ea"/>
                <a:cs typeface="+mn-cs"/>
              </a:rPr>
              <a:t>是屬於哪種服務和版本、甚至連 </a:t>
            </a:r>
            <a:r>
              <a:rPr lang="en-US" altLang="zh-TW" sz="1200" b="0" i="0" kern="1200" dirty="0" smtClean="0">
                <a:solidFill>
                  <a:schemeClr val="tx1"/>
                </a:solidFill>
                <a:effectLst/>
                <a:latin typeface="+mn-lt"/>
                <a:ea typeface="+mn-ea"/>
                <a:cs typeface="+mn-cs"/>
              </a:rPr>
              <a:t>OS </a:t>
            </a:r>
            <a:r>
              <a:rPr lang="zh-TW" altLang="en-US" sz="1200" b="0" i="0" kern="1200" dirty="0" smtClean="0">
                <a:solidFill>
                  <a:schemeClr val="tx1"/>
                </a:solidFill>
                <a:effectLst/>
                <a:latin typeface="+mn-lt"/>
                <a:ea typeface="+mn-ea"/>
                <a:cs typeface="+mn-cs"/>
              </a:rPr>
              <a:t>的版本（</a:t>
            </a:r>
            <a:r>
              <a:rPr lang="zh-TW" altLang="en-US" dirty="0" smtClean="0"/>
              <a:t>年齡、三圍</a:t>
            </a:r>
            <a:r>
              <a:rPr lang="zh-TW" altLang="en-US" sz="1200" b="0" i="0" kern="1200" dirty="0" smtClean="0">
                <a:solidFill>
                  <a:schemeClr val="tx1"/>
                </a:solidFill>
                <a:effectLst/>
                <a:latin typeface="+mn-lt"/>
                <a:ea typeface="+mn-ea"/>
                <a:cs typeface="+mn-cs"/>
              </a:rPr>
              <a:t>）也能一一找出～ 當然 </a:t>
            </a:r>
            <a:r>
              <a:rPr lang="en-US" altLang="zh-TW" sz="1200" b="0" i="0" kern="1200" dirty="0" smtClean="0">
                <a:solidFill>
                  <a:schemeClr val="tx1"/>
                </a:solidFill>
                <a:effectLst/>
                <a:latin typeface="+mn-lt"/>
                <a:ea typeface="+mn-ea"/>
                <a:cs typeface="+mn-cs"/>
              </a:rPr>
              <a:t>NMAP </a:t>
            </a:r>
            <a:r>
              <a:rPr lang="zh-TW" altLang="en-US" sz="1200" b="0" i="0" kern="1200" dirty="0" smtClean="0">
                <a:solidFill>
                  <a:schemeClr val="tx1"/>
                </a:solidFill>
                <a:effectLst/>
                <a:latin typeface="+mn-lt"/>
                <a:ea typeface="+mn-ea"/>
                <a:cs typeface="+mn-cs"/>
              </a:rPr>
              <a:t>的應用遠不止於此，</a:t>
            </a:r>
            <a:r>
              <a:rPr lang="en-US" altLang="zh-TW" sz="1200" b="0" i="0" kern="1200" dirty="0" smtClean="0">
                <a:solidFill>
                  <a:schemeClr val="tx1"/>
                </a:solidFill>
                <a:effectLst/>
                <a:latin typeface="+mn-lt"/>
                <a:ea typeface="+mn-ea"/>
                <a:cs typeface="+mn-cs"/>
              </a:rPr>
              <a:t>Decoy Scan, DDOS ... </a:t>
            </a:r>
            <a:r>
              <a:rPr lang="zh-TW" altLang="en-US" sz="1200" b="0" i="0" kern="1200" dirty="0" smtClean="0">
                <a:solidFill>
                  <a:schemeClr val="tx1"/>
                </a:solidFill>
                <a:effectLst/>
                <a:latin typeface="+mn-lt"/>
                <a:ea typeface="+mn-ea"/>
                <a:cs typeface="+mn-cs"/>
              </a:rPr>
              <a:t>等等戲謔性的應用，令人垂涎。除此之外，偵測回來的結果可以轉成 </a:t>
            </a:r>
            <a:r>
              <a:rPr lang="en-US" altLang="zh-TW" sz="1200" b="0" i="0" kern="1200" dirty="0" smtClean="0">
                <a:solidFill>
                  <a:schemeClr val="tx1"/>
                </a:solidFill>
                <a:effectLst/>
                <a:latin typeface="+mn-lt"/>
                <a:ea typeface="+mn-ea"/>
                <a:cs typeface="+mn-cs"/>
              </a:rPr>
              <a:t>XML </a:t>
            </a:r>
            <a:r>
              <a:rPr lang="zh-TW" altLang="en-US" sz="1200" b="0" i="0" kern="1200" dirty="0" smtClean="0">
                <a:solidFill>
                  <a:schemeClr val="tx1"/>
                </a:solidFill>
                <a:effectLst/>
                <a:latin typeface="+mn-lt"/>
                <a:ea typeface="+mn-ea"/>
                <a:cs typeface="+mn-cs"/>
              </a:rPr>
              <a:t>格式，並且可直接被 漏洞掃描工具 </a:t>
            </a:r>
            <a:r>
              <a:rPr lang="en-US" altLang="zh-TW" sz="1200" b="0" i="0" kern="1200" dirty="0" smtClean="0">
                <a:solidFill>
                  <a:schemeClr val="tx1"/>
                </a:solidFill>
                <a:effectLst/>
                <a:latin typeface="+mn-lt"/>
                <a:ea typeface="+mn-ea"/>
                <a:cs typeface="+mn-cs"/>
              </a:rPr>
              <a:t>Nessus </a:t>
            </a:r>
            <a:r>
              <a:rPr lang="zh-TW" altLang="en-US" sz="1200" b="0" i="0" kern="1200" dirty="0" smtClean="0">
                <a:solidFill>
                  <a:schemeClr val="tx1"/>
                </a:solidFill>
                <a:effectLst/>
                <a:latin typeface="+mn-lt"/>
                <a:ea typeface="+mn-ea"/>
                <a:cs typeface="+mn-cs"/>
              </a:rPr>
              <a:t>和 漏洞利用工具 </a:t>
            </a:r>
            <a:r>
              <a:rPr lang="en-US" altLang="zh-TW" sz="1200" b="0" i="0" kern="1200" dirty="0" err="1" smtClean="0">
                <a:solidFill>
                  <a:schemeClr val="tx1"/>
                </a:solidFill>
                <a:effectLst/>
                <a:latin typeface="+mn-lt"/>
                <a:ea typeface="+mn-ea"/>
                <a:cs typeface="+mn-cs"/>
              </a:rPr>
              <a:t>Metasploit</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利用。</a:t>
            </a:r>
            <a:endParaRPr lang="en-US" altLang="zh-TW" sz="1200" b="0" i="0" kern="1200" dirty="0" smtClean="0">
              <a:solidFill>
                <a:schemeClr val="tx1"/>
              </a:solidFill>
              <a:effectLst/>
              <a:latin typeface="+mn-lt"/>
              <a:ea typeface="+mn-ea"/>
              <a:cs typeface="+mn-cs"/>
            </a:endParaRPr>
          </a:p>
          <a:p>
            <a:r>
              <a:rPr lang="en-US" altLang="zh-TW" dirty="0" smtClean="0">
                <a:hlinkClick r:id="rId4"/>
              </a:rPr>
              <a:t>https://ithelp.ithome.com.tw/m/articles/10216258</a:t>
            </a:r>
            <a:endParaRPr lang="en-US" altLang="zh-TW" dirty="0" smtClean="0"/>
          </a:p>
          <a:p>
            <a:r>
              <a:rPr lang="en-US" altLang="zh-TW" dirty="0" smtClean="0"/>
              <a:t># [UDP Scan] </a:t>
            </a:r>
            <a:r>
              <a:rPr lang="zh-TW" altLang="en-US" dirty="0" smtClean="0"/>
              <a:t>多數的服務都是利用 </a:t>
            </a:r>
            <a:r>
              <a:rPr lang="en-US" altLang="zh-TW" dirty="0" smtClean="0"/>
              <a:t>TCP </a:t>
            </a:r>
            <a:r>
              <a:rPr lang="zh-TW" altLang="en-US" dirty="0" smtClean="0"/>
              <a:t>來傳輸，不過大家熟知的 </a:t>
            </a:r>
            <a:r>
              <a:rPr lang="en-US" altLang="zh-TW" dirty="0" smtClean="0"/>
              <a:t>DNS, SNMP, DHCP </a:t>
            </a:r>
            <a:r>
              <a:rPr lang="zh-TW" altLang="en-US" dirty="0" smtClean="0"/>
              <a:t>都是建築在 </a:t>
            </a:r>
            <a:r>
              <a:rPr lang="en-US" altLang="zh-TW" dirty="0" smtClean="0"/>
              <a:t>UDP </a:t>
            </a:r>
            <a:r>
              <a:rPr lang="zh-TW" altLang="en-US" dirty="0" smtClean="0"/>
              <a:t>之上 </a:t>
            </a:r>
            <a:endParaRPr lang="en-US" altLang="zh-TW" dirty="0" smtClean="0"/>
          </a:p>
          <a:p>
            <a:r>
              <a:rPr lang="en-US" altLang="zh-TW" dirty="0" smtClean="0"/>
              <a:t># </a:t>
            </a:r>
            <a:r>
              <a:rPr lang="zh-TW" altLang="en-US" dirty="0" smtClean="0"/>
              <a:t>雖然掃描的時間相較於 </a:t>
            </a:r>
            <a:r>
              <a:rPr lang="en-US" altLang="zh-TW" dirty="0" smtClean="0"/>
              <a:t>TCP </a:t>
            </a:r>
            <a:r>
              <a:rPr lang="zh-TW" altLang="en-US" dirty="0" smtClean="0"/>
              <a:t>較為更久些，不過 </a:t>
            </a:r>
            <a:r>
              <a:rPr lang="en-US" altLang="zh-TW" dirty="0" smtClean="0"/>
              <a:t>UDP </a:t>
            </a:r>
            <a:r>
              <a:rPr lang="zh-TW" altLang="en-US" dirty="0" smtClean="0"/>
              <a:t>被利用的狀況卻不少於 </a:t>
            </a:r>
            <a:r>
              <a:rPr lang="en-US" altLang="zh-TW" dirty="0" smtClean="0"/>
              <a:t>TCP </a:t>
            </a:r>
            <a:r>
              <a:rPr lang="zh-TW" altLang="en-US" dirty="0" smtClean="0"/>
              <a:t>唷 ～ </a:t>
            </a:r>
            <a:r>
              <a:rPr lang="en-US" altLang="zh-TW" dirty="0" err="1" smtClean="0"/>
              <a:t>nmap</a:t>
            </a:r>
            <a:r>
              <a:rPr lang="en-US" altLang="zh-TW" dirty="0" smtClean="0"/>
              <a:t> -</a:t>
            </a:r>
            <a:r>
              <a:rPr lang="en-US" altLang="zh-TW" dirty="0" err="1" smtClean="0"/>
              <a:t>sU</a:t>
            </a:r>
            <a:r>
              <a:rPr lang="en-US" altLang="zh-TW" dirty="0" smtClean="0"/>
              <a:t> 192.168.1.1</a:t>
            </a:r>
          </a:p>
          <a:p>
            <a:endParaRPr lang="en-US" altLang="zh-TW" dirty="0" smtClean="0"/>
          </a:p>
          <a:p>
            <a:r>
              <a:rPr lang="en-US" altLang="zh-TW" dirty="0" smtClean="0"/>
              <a:t># [List Scan] </a:t>
            </a:r>
            <a:r>
              <a:rPr lang="zh-TW" altLang="en-US" dirty="0" smtClean="0"/>
              <a:t>這個指令是 </a:t>
            </a:r>
            <a:r>
              <a:rPr lang="en-US" altLang="zh-TW" dirty="0" err="1" smtClean="0"/>
              <a:t>nslookup</a:t>
            </a:r>
            <a:r>
              <a:rPr lang="en-US" altLang="zh-TW" dirty="0" smtClean="0"/>
              <a:t> </a:t>
            </a:r>
            <a:r>
              <a:rPr lang="zh-TW" altLang="en-US" dirty="0" smtClean="0"/>
              <a:t>的反向操作，利用 </a:t>
            </a:r>
            <a:r>
              <a:rPr lang="en-US" altLang="zh-TW" dirty="0" smtClean="0"/>
              <a:t>DNS </a:t>
            </a:r>
            <a:r>
              <a:rPr lang="zh-TW" altLang="en-US" dirty="0" smtClean="0"/>
              <a:t>反查 </a:t>
            </a:r>
            <a:r>
              <a:rPr lang="en-US" altLang="zh-TW" dirty="0" smtClean="0"/>
              <a:t>IP </a:t>
            </a:r>
            <a:r>
              <a:rPr lang="zh-TW" altLang="en-US" dirty="0" smtClean="0"/>
              <a:t>的方式，來篩選標的是否上線</a:t>
            </a:r>
          </a:p>
          <a:p>
            <a:r>
              <a:rPr lang="en-US" altLang="zh-TW" dirty="0" err="1" smtClean="0"/>
              <a:t>nmap</a:t>
            </a:r>
            <a:r>
              <a:rPr lang="en-US" altLang="zh-TW" dirty="0" smtClean="0"/>
              <a:t> -</a:t>
            </a:r>
            <a:r>
              <a:rPr lang="en-US" altLang="zh-TW" dirty="0" err="1" smtClean="0"/>
              <a:t>sL</a:t>
            </a:r>
            <a:r>
              <a:rPr lang="en-US" altLang="zh-TW" dirty="0" smtClean="0"/>
              <a:t> 192.168.1.1</a:t>
            </a:r>
          </a:p>
          <a:p>
            <a:endParaRPr lang="en-US" altLang="zh-TW" dirty="0" smtClean="0"/>
          </a:p>
          <a:p>
            <a:r>
              <a:rPr lang="en-US" altLang="zh-TW" dirty="0" smtClean="0"/>
              <a:t>=====</a:t>
            </a:r>
          </a:p>
          <a:p>
            <a:r>
              <a:rPr lang="en-US" altLang="zh-TW" sz="1200" b="0" i="0" kern="1200" dirty="0" err="1" smtClean="0">
                <a:solidFill>
                  <a:schemeClr val="tx1"/>
                </a:solidFill>
                <a:effectLst/>
                <a:latin typeface="+mn-lt"/>
                <a:ea typeface="+mn-ea"/>
                <a:cs typeface="+mn-cs"/>
              </a:rPr>
              <a:t>Nmap</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在滲透測試中經常用到，它不僅可以用來確定目標網路上計算機的存活狀態，而且可以掃描各個計算機的作業系統、開放埠、服務，還有可能獲得使用者的</a:t>
            </a:r>
            <a:r>
              <a:rPr lang="en-US" altLang="zh-TW" sz="1200" b="0" i="0" kern="1200" dirty="0" smtClean="0">
                <a:solidFill>
                  <a:schemeClr val="tx1"/>
                </a:solidFill>
                <a:effectLst/>
                <a:latin typeface="+mn-lt"/>
                <a:ea typeface="+mn-ea"/>
                <a:cs typeface="+mn-cs"/>
              </a:rPr>
              <a:t>...</a:t>
            </a:r>
          </a:p>
          <a:p>
            <a:r>
              <a:rPr lang="en-US" altLang="zh-TW" dirty="0" smtClean="0">
                <a:hlinkClick r:id="rId5"/>
              </a:rPr>
              <a:t>https://www.itread01.com/hkhkqiyx.html</a:t>
            </a:r>
            <a:endParaRPr lang="en-US" altLang="zh-TW" dirty="0" smtClean="0"/>
          </a:p>
          <a:p>
            <a:endParaRPr lang="en-US" altLang="zh-TW" dirty="0" smtClean="0"/>
          </a:p>
          <a:p>
            <a:pPr fontAlgn="base"/>
            <a:r>
              <a:rPr lang="zh-TW" altLang="en-US" sz="1200" b="1" i="0" kern="1200" dirty="0" smtClean="0">
                <a:solidFill>
                  <a:schemeClr val="tx1"/>
                </a:solidFill>
                <a:effectLst/>
                <a:latin typeface="+mn-lt"/>
                <a:ea typeface="+mn-ea"/>
                <a:cs typeface="+mn-cs"/>
              </a:rPr>
              <a:t>完整全面的掃描</a:t>
            </a:r>
          </a:p>
          <a:p>
            <a:pPr fontAlgn="base"/>
            <a:r>
              <a:rPr lang="zh-TW" altLang="en-US" sz="1200" b="0" i="0" kern="1200" dirty="0" smtClean="0">
                <a:solidFill>
                  <a:schemeClr val="tx1"/>
                </a:solidFill>
                <a:effectLst/>
                <a:latin typeface="+mn-lt"/>
                <a:ea typeface="+mn-ea"/>
                <a:cs typeface="+mn-cs"/>
              </a:rPr>
              <a:t>如果希望對某臺主機進行完整全面的掃描，那麼可以使用</a:t>
            </a:r>
            <a:r>
              <a:rPr lang="en-US" altLang="zh-TW" sz="1200" b="0" i="0" kern="1200" dirty="0" err="1" smtClean="0">
                <a:solidFill>
                  <a:schemeClr val="tx1"/>
                </a:solidFill>
                <a:effectLst/>
                <a:latin typeface="+mn-lt"/>
                <a:ea typeface="+mn-ea"/>
                <a:cs typeface="+mn-cs"/>
              </a:rPr>
              <a:t>nmap</a:t>
            </a:r>
            <a:r>
              <a:rPr lang="zh-TW" altLang="en-US" sz="1200" b="0" i="0" kern="1200" dirty="0" smtClean="0">
                <a:solidFill>
                  <a:schemeClr val="tx1"/>
                </a:solidFill>
                <a:effectLst/>
                <a:latin typeface="+mn-lt"/>
                <a:ea typeface="+mn-ea"/>
                <a:cs typeface="+mn-cs"/>
              </a:rPr>
              <a:t>內建的</a:t>
            </a:r>
            <a:r>
              <a:rPr lang="en-US" altLang="zh-TW" sz="1200" b="0" i="0" kern="1200" dirty="0" smtClean="0">
                <a:solidFill>
                  <a:schemeClr val="tx1"/>
                </a:solidFill>
                <a:effectLst/>
                <a:latin typeface="+mn-lt"/>
                <a:ea typeface="+mn-ea"/>
                <a:cs typeface="+mn-cs"/>
              </a:rPr>
              <a:t>-A</a:t>
            </a:r>
            <a:r>
              <a:rPr lang="zh-TW" altLang="en-US" sz="1200" b="0" i="0" kern="1200" dirty="0" smtClean="0">
                <a:solidFill>
                  <a:schemeClr val="tx1"/>
                </a:solidFill>
                <a:effectLst/>
                <a:latin typeface="+mn-lt"/>
                <a:ea typeface="+mn-ea"/>
                <a:cs typeface="+mn-cs"/>
              </a:rPr>
              <a:t>選項。使用了該選項，</a:t>
            </a:r>
            <a:r>
              <a:rPr lang="en-US" altLang="zh-TW" sz="1200" b="0" i="0" kern="1200" dirty="0" err="1" smtClean="0">
                <a:solidFill>
                  <a:schemeClr val="tx1"/>
                </a:solidFill>
                <a:effectLst/>
                <a:latin typeface="+mn-lt"/>
                <a:ea typeface="+mn-ea"/>
                <a:cs typeface="+mn-cs"/>
              </a:rPr>
              <a:t>nmap</a:t>
            </a:r>
            <a:r>
              <a:rPr lang="zh-TW" altLang="en-US" sz="1200" b="0" i="0" kern="1200" dirty="0" smtClean="0">
                <a:solidFill>
                  <a:schemeClr val="tx1"/>
                </a:solidFill>
                <a:effectLst/>
                <a:latin typeface="+mn-lt"/>
                <a:ea typeface="+mn-ea"/>
                <a:cs typeface="+mn-cs"/>
              </a:rPr>
              <a:t>對目標主機進行主機發現、埠掃描、應用程式與版本偵測、作業系統偵測及呼叫預設</a:t>
            </a:r>
            <a:r>
              <a:rPr lang="en-US" altLang="zh-TW" sz="1200" b="0" i="0" kern="1200" dirty="0" smtClean="0">
                <a:solidFill>
                  <a:schemeClr val="tx1"/>
                </a:solidFill>
                <a:effectLst/>
                <a:latin typeface="+mn-lt"/>
                <a:ea typeface="+mn-ea"/>
                <a:cs typeface="+mn-cs"/>
              </a:rPr>
              <a:t>NSE</a:t>
            </a:r>
            <a:r>
              <a:rPr lang="zh-TW" altLang="en-US" sz="1200" b="0" i="0" kern="1200" dirty="0" smtClean="0">
                <a:solidFill>
                  <a:schemeClr val="tx1"/>
                </a:solidFill>
                <a:effectLst/>
                <a:latin typeface="+mn-lt"/>
                <a:ea typeface="+mn-ea"/>
                <a:cs typeface="+mn-cs"/>
              </a:rPr>
              <a:t>指令碼掃描。</a:t>
            </a:r>
          </a:p>
          <a:p>
            <a:r>
              <a:rPr lang="en-US" altLang="zh-TW" dirty="0" err="1" smtClean="0"/>
              <a:t>nmap</a:t>
            </a:r>
            <a:r>
              <a:rPr lang="en-US" altLang="zh-TW" dirty="0" smtClean="0"/>
              <a:t> –T4 –A –v </a:t>
            </a:r>
            <a:r>
              <a:rPr lang="en-US" altLang="zh-TW" dirty="0" err="1" smtClean="0"/>
              <a:t>targethost</a:t>
            </a:r>
            <a:endParaRPr lang="en-US" altLang="zh-TW" dirty="0" smtClean="0"/>
          </a:p>
          <a:p>
            <a:r>
              <a:rPr lang="zh-TW" altLang="en-US" dirty="0" smtClean="0"/>
              <a:t>其中</a:t>
            </a:r>
            <a:r>
              <a:rPr lang="en-US" altLang="zh-TW" dirty="0" smtClean="0"/>
              <a:t>-A</a:t>
            </a:r>
            <a:r>
              <a:rPr lang="zh-TW" altLang="en-US" dirty="0" smtClean="0"/>
              <a:t>選項用於使用進攻性（</a:t>
            </a:r>
            <a:r>
              <a:rPr lang="en-US" altLang="zh-TW" dirty="0" smtClean="0"/>
              <a:t>Aggressive</a:t>
            </a:r>
            <a:r>
              <a:rPr lang="zh-TW" altLang="en-US" dirty="0" smtClean="0"/>
              <a:t>）方式掃描；</a:t>
            </a:r>
            <a:r>
              <a:rPr lang="en-US" altLang="zh-TW" dirty="0" smtClean="0"/>
              <a:t>-T4</a:t>
            </a:r>
            <a:r>
              <a:rPr lang="zh-TW" altLang="en-US" dirty="0" smtClean="0"/>
              <a:t>指定掃描過程使用的時序（</a:t>
            </a:r>
            <a:r>
              <a:rPr lang="en-US" altLang="zh-TW" dirty="0" smtClean="0"/>
              <a:t>Timing</a:t>
            </a:r>
            <a:r>
              <a:rPr lang="zh-TW" altLang="en-US" dirty="0" smtClean="0"/>
              <a:t>），總有</a:t>
            </a:r>
            <a:r>
              <a:rPr lang="en-US" altLang="zh-TW" dirty="0" smtClean="0"/>
              <a:t>6</a:t>
            </a:r>
            <a:r>
              <a:rPr lang="zh-TW" altLang="en-US" dirty="0" smtClean="0"/>
              <a:t>個級別（</a:t>
            </a:r>
            <a:r>
              <a:rPr lang="en-US" altLang="zh-TW" dirty="0" smtClean="0"/>
              <a:t>0-5</a:t>
            </a:r>
            <a:r>
              <a:rPr lang="zh-TW" altLang="en-US" dirty="0" smtClean="0"/>
              <a:t>），級別越高，掃描速度越快，但也容易被防火牆或</a:t>
            </a:r>
            <a:r>
              <a:rPr lang="en-US" altLang="zh-TW" dirty="0" smtClean="0"/>
              <a:t>IDS</a:t>
            </a:r>
            <a:r>
              <a:rPr lang="zh-TW" altLang="en-US" dirty="0" smtClean="0"/>
              <a:t>檢測並遮蔽掉，在網路通訊狀況良好的情況推薦使用</a:t>
            </a:r>
            <a:r>
              <a:rPr lang="en-US" altLang="zh-TW" dirty="0" smtClean="0"/>
              <a:t>T4</a:t>
            </a:r>
            <a:r>
              <a:rPr lang="zh-TW" altLang="en-US" dirty="0" smtClean="0"/>
              <a:t>；</a:t>
            </a:r>
            <a:r>
              <a:rPr lang="en-US" altLang="zh-TW" dirty="0" smtClean="0"/>
              <a:t>-v</a:t>
            </a:r>
            <a:r>
              <a:rPr lang="zh-TW" altLang="en-US" dirty="0" smtClean="0"/>
              <a:t>表示顯示冗餘（</a:t>
            </a:r>
            <a:r>
              <a:rPr lang="en-US" altLang="zh-TW" dirty="0" smtClean="0"/>
              <a:t>verbosity</a:t>
            </a:r>
            <a:r>
              <a:rPr lang="zh-TW" altLang="en-US" dirty="0" smtClean="0"/>
              <a:t>）資訊，在掃描過程中顯示掃描的細節，從而讓使用者瞭解當前的掃描狀態。</a:t>
            </a:r>
            <a:endParaRPr lang="en-US" altLang="zh-TW" dirty="0" smtClean="0"/>
          </a:p>
          <a:p>
            <a:pPr marL="171450" indent="-171450">
              <a:buFont typeface="Arial" panose="020B0604020202020204" pitchFamily="34" charset="0"/>
              <a:buChar char="•"/>
            </a:pPr>
            <a:r>
              <a:rPr lang="en-US" altLang="zh-TW" sz="1200" b="0" i="0" kern="1200" dirty="0" smtClean="0">
                <a:solidFill>
                  <a:schemeClr val="tx1"/>
                </a:solidFill>
                <a:effectLst/>
                <a:latin typeface="+mn-lt"/>
                <a:ea typeface="+mn-ea"/>
                <a:cs typeface="+mn-cs"/>
              </a:rPr>
              <a:t>T4 =&gt; Aggressive </a:t>
            </a:r>
            <a:r>
              <a:rPr lang="zh-TW" altLang="en-US" sz="1200" b="0" i="0" kern="1200" dirty="0" smtClean="0">
                <a:solidFill>
                  <a:schemeClr val="tx1"/>
                </a:solidFill>
                <a:effectLst/>
                <a:latin typeface="+mn-lt"/>
                <a:ea typeface="+mn-ea"/>
                <a:cs typeface="+mn-cs"/>
              </a:rPr>
              <a:t>快速網路掃描，並行掃描，兩次掃描間隔 </a:t>
            </a:r>
            <a:r>
              <a:rPr lang="en-US" altLang="zh-TW" sz="1200" b="0" i="0" kern="1200" dirty="0" smtClean="0">
                <a:solidFill>
                  <a:schemeClr val="tx1"/>
                </a:solidFill>
                <a:effectLst/>
                <a:latin typeface="+mn-lt"/>
                <a:ea typeface="+mn-ea"/>
                <a:cs typeface="+mn-cs"/>
              </a:rPr>
              <a:t>0 </a:t>
            </a:r>
            <a:r>
              <a:rPr lang="zh-TW" altLang="en-US" sz="1200" b="0" i="0" kern="1200" dirty="0" smtClean="0">
                <a:solidFill>
                  <a:schemeClr val="tx1"/>
                </a:solidFill>
                <a:effectLst/>
                <a:latin typeface="+mn-lt"/>
                <a:ea typeface="+mn-ea"/>
                <a:cs typeface="+mn-cs"/>
              </a:rPr>
              <a:t>秒，掃描速度較快。</a:t>
            </a:r>
            <a:endParaRPr lang="en-US" altLang="zh-TW"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altLang="zh-TW"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altLang="zh-TW" dirty="0" smtClean="0"/>
              <a:t>TCP</a:t>
            </a:r>
            <a:r>
              <a:rPr lang="zh-TW" altLang="en-US" dirty="0" smtClean="0"/>
              <a:t>掃描</a:t>
            </a:r>
          </a:p>
          <a:p>
            <a:pPr marL="171450" indent="-171450">
              <a:buFont typeface="Arial" panose="020B0604020202020204" pitchFamily="34" charset="0"/>
              <a:buChar char="•"/>
            </a:pPr>
            <a:r>
              <a:rPr lang="zh-TW" altLang="en-US" dirty="0" smtClean="0"/>
              <a:t>埠掃描中最穩定的，利用的是 </a:t>
            </a:r>
            <a:r>
              <a:rPr lang="en-US" altLang="zh-TW" dirty="0" smtClean="0"/>
              <a:t>TCP </a:t>
            </a:r>
            <a:r>
              <a:rPr lang="zh-TW" altLang="en-US" dirty="0" smtClean="0"/>
              <a:t>三次握手。</a:t>
            </a:r>
            <a:r>
              <a:rPr lang="en-US" altLang="zh-TW" dirty="0" smtClean="0"/>
              <a:t>TCP </a:t>
            </a:r>
            <a:r>
              <a:rPr lang="zh-TW" altLang="en-US" dirty="0" smtClean="0"/>
              <a:t>掃描通常用於收集有關目標的更多資訊，但是會和目標主機建立一個完成的 </a:t>
            </a:r>
            <a:r>
              <a:rPr lang="en-US" altLang="zh-TW" dirty="0" smtClean="0"/>
              <a:t>TCP </a:t>
            </a:r>
            <a:r>
              <a:rPr lang="zh-TW" altLang="en-US" dirty="0" smtClean="0"/>
              <a:t>連線。</a:t>
            </a:r>
          </a:p>
          <a:p>
            <a:pPr marL="171450" indent="-171450">
              <a:buFont typeface="Arial" panose="020B0604020202020204" pitchFamily="34" charset="0"/>
              <a:buChar char="•"/>
            </a:pPr>
            <a:endParaRPr lang="zh-TW" altLang="en-US" dirty="0" smtClean="0"/>
          </a:p>
          <a:p>
            <a:pPr marL="171450" indent="-171450">
              <a:buFont typeface="Arial" panose="020B0604020202020204" pitchFamily="34" charset="0"/>
              <a:buChar char="•"/>
            </a:pPr>
            <a:r>
              <a:rPr lang="en-US" altLang="zh-TW" dirty="0" err="1" smtClean="0"/>
              <a:t>nmap</a:t>
            </a:r>
            <a:r>
              <a:rPr lang="en-US" altLang="zh-TW" dirty="0" smtClean="0"/>
              <a:t> -</a:t>
            </a:r>
            <a:r>
              <a:rPr lang="en-US" altLang="zh-TW" dirty="0" err="1" smtClean="0"/>
              <a:t>sT</a:t>
            </a:r>
            <a:r>
              <a:rPr lang="en-US" altLang="zh-TW" dirty="0" smtClean="0"/>
              <a:t> -</a:t>
            </a:r>
            <a:r>
              <a:rPr lang="en-US" altLang="zh-TW" dirty="0" err="1" smtClean="0"/>
              <a:t>Pn</a:t>
            </a:r>
            <a:r>
              <a:rPr lang="en-US" altLang="zh-TW" dirty="0" smtClean="0"/>
              <a:t> [IP or domain]</a:t>
            </a:r>
          </a:p>
          <a:p>
            <a:pPr marL="171450" indent="-171450">
              <a:buFont typeface="Arial" panose="020B0604020202020204" pitchFamily="34" charset="0"/>
              <a:buChar char="•"/>
            </a:pPr>
            <a:r>
              <a:rPr lang="en-US" altLang="zh-TW" dirty="0" smtClean="0"/>
              <a:t>-</a:t>
            </a:r>
            <a:r>
              <a:rPr lang="en-US" altLang="zh-TW" dirty="0" err="1" smtClean="0"/>
              <a:t>sT</a:t>
            </a:r>
            <a:r>
              <a:rPr lang="en-US" altLang="zh-TW" dirty="0" smtClean="0"/>
              <a:t> TCP </a:t>
            </a:r>
            <a:r>
              <a:rPr lang="zh-TW" altLang="en-US" dirty="0" smtClean="0"/>
              <a:t>連線掃描（</a:t>
            </a:r>
            <a:r>
              <a:rPr lang="en-US" altLang="zh-TW" dirty="0" smtClean="0"/>
              <a:t>s ==&gt; </a:t>
            </a:r>
            <a:r>
              <a:rPr lang="zh-TW" altLang="en-US" dirty="0" smtClean="0"/>
              <a:t>哪種型別掃描；</a:t>
            </a:r>
            <a:r>
              <a:rPr lang="en-US" altLang="zh-TW" dirty="0" smtClean="0"/>
              <a:t>T ==&gt; TCP </a:t>
            </a:r>
            <a:r>
              <a:rPr lang="zh-TW" altLang="en-US" dirty="0" smtClean="0"/>
              <a:t>型別）</a:t>
            </a:r>
            <a:endParaRPr lang="en-US" altLang="zh-TW" dirty="0" smtClean="0"/>
          </a:p>
          <a:p>
            <a:pPr marL="171450" indent="-171450">
              <a:buFont typeface="Arial" panose="020B0604020202020204" pitchFamily="34" charset="0"/>
              <a:buChar char="•"/>
            </a:pPr>
            <a:endParaRPr lang="en-US" altLang="zh-TW" dirty="0" smtClean="0"/>
          </a:p>
          <a:p>
            <a:pPr marL="171450" indent="-171450">
              <a:buFont typeface="Arial" panose="020B0604020202020204" pitchFamily="34" charset="0"/>
              <a:buChar char="•"/>
            </a:pPr>
            <a:r>
              <a:rPr lang="en-US" altLang="zh-TW" dirty="0" smtClean="0"/>
              <a:t>UDP </a:t>
            </a:r>
            <a:r>
              <a:rPr lang="zh-TW" altLang="en-US" dirty="0" smtClean="0"/>
              <a:t>掃描</a:t>
            </a:r>
          </a:p>
          <a:p>
            <a:pPr marL="171450" indent="-171450">
              <a:buFont typeface="Arial" panose="020B0604020202020204" pitchFamily="34" charset="0"/>
              <a:buChar char="•"/>
            </a:pPr>
            <a:r>
              <a:rPr lang="en-US" altLang="zh-TW" dirty="0" smtClean="0"/>
              <a:t>DHCP</a:t>
            </a:r>
            <a:r>
              <a:rPr lang="zh-TW" altLang="en-US" dirty="0" smtClean="0"/>
              <a:t>，</a:t>
            </a:r>
            <a:r>
              <a:rPr lang="en-US" altLang="zh-TW" dirty="0" smtClean="0"/>
              <a:t>DNS</a:t>
            </a:r>
            <a:r>
              <a:rPr lang="zh-TW" altLang="en-US" dirty="0" smtClean="0"/>
              <a:t>，</a:t>
            </a:r>
            <a:r>
              <a:rPr lang="en-US" altLang="zh-TW" dirty="0" smtClean="0"/>
              <a:t>SNMP</a:t>
            </a:r>
            <a:r>
              <a:rPr lang="zh-TW" altLang="en-US" dirty="0" smtClean="0"/>
              <a:t>，</a:t>
            </a:r>
            <a:r>
              <a:rPr lang="en-US" altLang="zh-TW" dirty="0" smtClean="0"/>
              <a:t>TFTP </a:t>
            </a:r>
            <a:r>
              <a:rPr lang="zh-TW" altLang="en-US" dirty="0" smtClean="0"/>
              <a:t>等都使用了 </a:t>
            </a:r>
            <a:r>
              <a:rPr lang="en-US" altLang="zh-TW" dirty="0" smtClean="0"/>
              <a:t>UDP </a:t>
            </a:r>
            <a:r>
              <a:rPr lang="zh-TW" altLang="en-US" dirty="0" smtClean="0"/>
              <a:t>協議；</a:t>
            </a:r>
            <a:r>
              <a:rPr lang="en-US" altLang="zh-TW" dirty="0" smtClean="0"/>
              <a:t>UDP </a:t>
            </a:r>
            <a:r>
              <a:rPr lang="zh-TW" altLang="en-US" dirty="0" smtClean="0"/>
              <a:t>掃描會評估目標系統上的 </a:t>
            </a:r>
            <a:r>
              <a:rPr lang="en-US" altLang="zh-TW" dirty="0" smtClean="0"/>
              <a:t>UDP </a:t>
            </a:r>
            <a:r>
              <a:rPr lang="zh-TW" altLang="en-US" dirty="0" smtClean="0"/>
              <a:t>埠，可以確認 </a:t>
            </a:r>
            <a:r>
              <a:rPr lang="en-US" altLang="zh-TW" dirty="0" smtClean="0"/>
              <a:t>UDP </a:t>
            </a:r>
            <a:r>
              <a:rPr lang="zh-TW" altLang="en-US" dirty="0" smtClean="0"/>
              <a:t>埠是開放還是被防火牆過濾。</a:t>
            </a:r>
          </a:p>
          <a:p>
            <a:pPr marL="171450" indent="-171450">
              <a:buFont typeface="Arial" panose="020B0604020202020204" pitchFamily="34" charset="0"/>
              <a:buChar char="•"/>
            </a:pPr>
            <a:endParaRPr lang="zh-TW" altLang="en-US" dirty="0" smtClean="0"/>
          </a:p>
          <a:p>
            <a:pPr marL="171450" indent="-171450">
              <a:buFont typeface="Arial" panose="020B0604020202020204" pitchFamily="34" charset="0"/>
              <a:buChar char="•"/>
            </a:pPr>
            <a:r>
              <a:rPr lang="en-US" altLang="zh-TW" dirty="0" err="1" smtClean="0"/>
              <a:t>nmap</a:t>
            </a:r>
            <a:r>
              <a:rPr lang="en-US" altLang="zh-TW" dirty="0" smtClean="0"/>
              <a:t> -</a:t>
            </a:r>
            <a:r>
              <a:rPr lang="en-US" altLang="zh-TW" dirty="0" err="1" smtClean="0"/>
              <a:t>sU</a:t>
            </a:r>
            <a:r>
              <a:rPr lang="en-US" altLang="zh-TW" dirty="0" smtClean="0"/>
              <a:t> -</a:t>
            </a:r>
            <a:r>
              <a:rPr lang="en-US" altLang="zh-TW" dirty="0" err="1" smtClean="0"/>
              <a:t>Pn</a:t>
            </a:r>
            <a:r>
              <a:rPr lang="en-US" altLang="zh-TW" dirty="0" smtClean="0"/>
              <a:t> [IP or domain]</a:t>
            </a:r>
          </a:p>
          <a:p>
            <a:pPr marL="171450" indent="-171450">
              <a:buFont typeface="Arial" panose="020B0604020202020204" pitchFamily="34" charset="0"/>
              <a:buChar char="•"/>
            </a:pPr>
            <a:endParaRPr lang="en-US" altLang="zh-TW" dirty="0" smtClean="0"/>
          </a:p>
          <a:p>
            <a:pPr marL="171450" indent="-171450">
              <a:buFont typeface="Arial" panose="020B0604020202020204" pitchFamily="34" charset="0"/>
              <a:buChar char="•"/>
            </a:pPr>
            <a:r>
              <a:rPr lang="en-US" altLang="zh-TW" dirty="0" smtClean="0"/>
              <a:t>======</a:t>
            </a:r>
          </a:p>
          <a:p>
            <a:pPr marL="171450" indent="-171450">
              <a:buFont typeface="Arial" panose="020B0604020202020204" pitchFamily="34" charset="0"/>
              <a:buChar char="•"/>
            </a:pPr>
            <a:r>
              <a:rPr lang="zh-TW" altLang="en-US" dirty="0" smtClean="0"/>
              <a:t>在未指定掃描端口時，</a:t>
            </a:r>
            <a:r>
              <a:rPr lang="en-US" altLang="zh-TW" dirty="0" err="1" smtClean="0"/>
              <a:t>Nmap</a:t>
            </a:r>
            <a:r>
              <a:rPr lang="zh-TW" altLang="en-US" dirty="0" smtClean="0"/>
              <a:t>默認掃描</a:t>
            </a:r>
            <a:r>
              <a:rPr lang="en-US" altLang="zh-TW" dirty="0" smtClean="0"/>
              <a:t>1000</a:t>
            </a:r>
            <a:r>
              <a:rPr lang="zh-TW" altLang="en-US" dirty="0" smtClean="0"/>
              <a:t>個最有可能開放的端口</a:t>
            </a:r>
          </a:p>
          <a:p>
            <a:pPr marL="171450" indent="-171450">
              <a:buFont typeface="Arial" panose="020B0604020202020204" pitchFamily="34" charset="0"/>
              <a:buChar char="•"/>
            </a:pPr>
            <a:r>
              <a:rPr lang="zh-TW" altLang="en-US" dirty="0" smtClean="0"/>
              <a:t>主機發現（</a:t>
            </a:r>
            <a:r>
              <a:rPr lang="en-US" altLang="zh-TW" dirty="0" smtClean="0"/>
              <a:t>Host Discovery</a:t>
            </a:r>
            <a:r>
              <a:rPr lang="zh-TW" altLang="en-US" dirty="0" smtClean="0"/>
              <a:t>），即用於發現目標主機是否在線（</a:t>
            </a:r>
            <a:r>
              <a:rPr lang="en-US" altLang="zh-TW" dirty="0" smtClean="0"/>
              <a:t>Alive</a:t>
            </a:r>
            <a:r>
              <a:rPr lang="zh-TW" altLang="en-US" dirty="0" smtClean="0"/>
              <a:t>，處於開啟狀態）。</a:t>
            </a:r>
          </a:p>
          <a:p>
            <a:pPr marL="171450" indent="-171450">
              <a:buFont typeface="Arial" panose="020B0604020202020204" pitchFamily="34" charset="0"/>
              <a:buChar char="•"/>
            </a:pPr>
            <a:r>
              <a:rPr lang="zh-TW" altLang="en-US" dirty="0" smtClean="0"/>
              <a:t>主機發現原理</a:t>
            </a:r>
          </a:p>
          <a:p>
            <a:pPr marL="171450" indent="-171450">
              <a:buFont typeface="Arial" panose="020B0604020202020204" pitchFamily="34" charset="0"/>
              <a:buChar char="•"/>
            </a:pPr>
            <a:r>
              <a:rPr lang="zh-TW" altLang="en-US" dirty="0" smtClean="0"/>
              <a:t>主機發現發現的原理與</a:t>
            </a:r>
            <a:r>
              <a:rPr lang="en-US" altLang="zh-TW" dirty="0" smtClean="0"/>
              <a:t>Ping</a:t>
            </a:r>
            <a:r>
              <a:rPr lang="zh-TW" altLang="en-US" dirty="0" smtClean="0"/>
              <a:t>命令類似，發送探測包到目標主機，如果收到回復，那麽說明目標主機是開啟的。</a:t>
            </a:r>
            <a:r>
              <a:rPr lang="en-US" altLang="zh-TW" dirty="0" err="1" smtClean="0"/>
              <a:t>Nmap</a:t>
            </a:r>
            <a:r>
              <a:rPr lang="zh-TW" altLang="en-US" dirty="0" smtClean="0"/>
              <a:t>支持十多種不同的主機探測方式，比如發送</a:t>
            </a:r>
            <a:r>
              <a:rPr lang="en-US" altLang="zh-TW" dirty="0" smtClean="0"/>
              <a:t>ICMP ECHO/TIMESTAMP/NETMASK</a:t>
            </a:r>
            <a:r>
              <a:rPr lang="zh-TW" altLang="en-US" dirty="0" smtClean="0"/>
              <a:t>報文、發送</a:t>
            </a:r>
            <a:r>
              <a:rPr lang="en-US" altLang="zh-TW" dirty="0" smtClean="0"/>
              <a:t>TCPSYN/ACK</a:t>
            </a:r>
            <a:r>
              <a:rPr lang="zh-TW" altLang="en-US" dirty="0" smtClean="0"/>
              <a:t>包、發送</a:t>
            </a:r>
            <a:r>
              <a:rPr lang="en-US" altLang="zh-TW" dirty="0" smtClean="0"/>
              <a:t>SCTP INIT/COOKIE-ECHO</a:t>
            </a:r>
            <a:r>
              <a:rPr lang="zh-TW" altLang="en-US" dirty="0" smtClean="0"/>
              <a:t>包，用戶可以在不同的條件下靈活選用不同的方式來探測目標機。</a:t>
            </a:r>
          </a:p>
          <a:p>
            <a:pPr marL="171450" indent="-171450">
              <a:buFont typeface="Arial" panose="020B0604020202020204" pitchFamily="34" charset="0"/>
              <a:buChar char="•"/>
            </a:pPr>
            <a:r>
              <a:rPr lang="en-US" altLang="zh-TW" dirty="0" smtClean="0">
                <a:hlinkClick r:id="rId6"/>
              </a:rPr>
              <a:t>https://www.itread01.com/content/1518679211.html</a:t>
            </a:r>
            <a:endParaRPr lang="en-US" altLang="zh-TW" dirty="0" smtClean="0"/>
          </a:p>
          <a:p>
            <a:pPr marL="171450" indent="-171450">
              <a:buFont typeface="Arial" panose="020B0604020202020204" pitchFamily="34" charset="0"/>
              <a:buChar char="•"/>
            </a:pPr>
            <a:r>
              <a:rPr lang="en-US" altLang="zh-TW" dirty="0" err="1" smtClean="0"/>
              <a:t>Nmap</a:t>
            </a:r>
            <a:r>
              <a:rPr lang="zh-TW" altLang="en-US" dirty="0" smtClean="0"/>
              <a:t>介紹</a:t>
            </a:r>
          </a:p>
          <a:p>
            <a:pPr marL="171450" indent="-171450">
              <a:buFont typeface="Arial" panose="020B0604020202020204" pitchFamily="34" charset="0"/>
              <a:buChar char="•"/>
            </a:pPr>
            <a:r>
              <a:rPr lang="en-US" altLang="zh-TW" dirty="0" err="1" smtClean="0"/>
              <a:t>Nmap</a:t>
            </a:r>
            <a:r>
              <a:rPr lang="zh-TW" altLang="en-US" dirty="0" smtClean="0"/>
              <a:t>掃描原理與用法</a:t>
            </a:r>
            <a:r>
              <a:rPr lang="en-US" altLang="zh-TW" dirty="0" smtClean="0"/>
              <a:t>PDF</a:t>
            </a:r>
            <a:r>
              <a:rPr lang="zh-TW" altLang="en-US" dirty="0" smtClean="0"/>
              <a:t>：下載地址</a:t>
            </a:r>
          </a:p>
          <a:p>
            <a:pPr marL="171450" indent="-171450">
              <a:buFont typeface="Arial" panose="020B0604020202020204" pitchFamily="34" charset="0"/>
              <a:buChar char="•"/>
            </a:pPr>
            <a:endParaRPr lang="zh-TW" altLang="en-US" dirty="0" smtClean="0"/>
          </a:p>
          <a:p>
            <a:pPr marL="171450" indent="-171450">
              <a:buFont typeface="Arial" panose="020B0604020202020204" pitchFamily="34" charset="0"/>
              <a:buChar char="•"/>
            </a:pPr>
            <a:r>
              <a:rPr lang="en-US" altLang="zh-TW" dirty="0" err="1" smtClean="0"/>
              <a:t>Nmap</a:t>
            </a:r>
            <a:r>
              <a:rPr lang="zh-TW" altLang="en-US" dirty="0" smtClean="0"/>
              <a:t>是一款開源免費的網絡發現（</a:t>
            </a:r>
            <a:r>
              <a:rPr lang="en-US" altLang="zh-TW" dirty="0" smtClean="0"/>
              <a:t>Network Discovery</a:t>
            </a:r>
            <a:r>
              <a:rPr lang="zh-TW" altLang="en-US" dirty="0" smtClean="0"/>
              <a:t>）和安全審計（</a:t>
            </a:r>
            <a:r>
              <a:rPr lang="en-US" altLang="zh-TW" dirty="0" smtClean="0"/>
              <a:t>Security Auditing</a:t>
            </a:r>
            <a:r>
              <a:rPr lang="zh-TW" altLang="en-US" dirty="0" smtClean="0"/>
              <a:t>）工具。軟件名字</a:t>
            </a:r>
            <a:r>
              <a:rPr lang="en-US" altLang="zh-TW" dirty="0" err="1" smtClean="0"/>
              <a:t>Nmap</a:t>
            </a:r>
            <a:r>
              <a:rPr lang="zh-TW" altLang="en-US" dirty="0" smtClean="0"/>
              <a:t>是</a:t>
            </a:r>
            <a:r>
              <a:rPr lang="en-US" altLang="zh-TW" dirty="0" smtClean="0"/>
              <a:t>Network Mapper</a:t>
            </a:r>
            <a:r>
              <a:rPr lang="zh-TW" altLang="en-US" dirty="0" smtClean="0"/>
              <a:t>的簡稱。</a:t>
            </a:r>
            <a:r>
              <a:rPr lang="en-US" altLang="zh-TW" dirty="0" err="1" smtClean="0"/>
              <a:t>Nmap</a:t>
            </a:r>
            <a:r>
              <a:rPr lang="zh-TW" altLang="en-US" dirty="0" smtClean="0"/>
              <a:t>最初是由</a:t>
            </a:r>
            <a:r>
              <a:rPr lang="en-US" altLang="zh-TW" dirty="0" smtClean="0"/>
              <a:t>Fyodor</a:t>
            </a:r>
            <a:r>
              <a:rPr lang="zh-TW" altLang="en-US" dirty="0" smtClean="0"/>
              <a:t>在</a:t>
            </a:r>
            <a:r>
              <a:rPr lang="en-US" altLang="zh-TW" dirty="0" smtClean="0"/>
              <a:t>1997</a:t>
            </a:r>
            <a:r>
              <a:rPr lang="zh-TW" altLang="en-US" dirty="0" smtClean="0"/>
              <a:t>年開始創建的。隨後在開源社區眾多的誌願者參與下，該工具逐漸成為最為流行安全必備工具之一。最新版的</a:t>
            </a:r>
            <a:r>
              <a:rPr lang="en-US" altLang="zh-TW" dirty="0" smtClean="0"/>
              <a:t>Nmap6.0</a:t>
            </a:r>
            <a:r>
              <a:rPr lang="zh-TW" altLang="en-US" dirty="0" smtClean="0"/>
              <a:t>在</a:t>
            </a:r>
            <a:r>
              <a:rPr lang="en-US" altLang="zh-TW" dirty="0" smtClean="0"/>
              <a:t>2012</a:t>
            </a:r>
            <a:r>
              <a:rPr lang="zh-TW" altLang="en-US" dirty="0" smtClean="0"/>
              <a:t>年</a:t>
            </a:r>
            <a:r>
              <a:rPr lang="en-US" altLang="zh-TW" dirty="0" smtClean="0"/>
              <a:t>5</a:t>
            </a:r>
            <a:r>
              <a:rPr lang="zh-TW" altLang="en-US" dirty="0" smtClean="0"/>
              <a:t>月</a:t>
            </a:r>
            <a:r>
              <a:rPr lang="en-US" altLang="zh-TW" dirty="0" smtClean="0"/>
              <a:t>21</a:t>
            </a:r>
            <a:r>
              <a:rPr lang="zh-TW" altLang="en-US" dirty="0" smtClean="0"/>
              <a:t>日發布，詳情請參見：</a:t>
            </a:r>
            <a:r>
              <a:rPr lang="en-US" altLang="zh-TW" dirty="0" smtClean="0"/>
              <a:t>www.nmap.org</a:t>
            </a:r>
            <a:r>
              <a:rPr lang="zh-TW" altLang="en-US" dirty="0" smtClean="0"/>
              <a:t>。</a:t>
            </a:r>
          </a:p>
          <a:p>
            <a:pPr marL="171450" indent="-171450">
              <a:buFont typeface="Arial" panose="020B0604020202020204" pitchFamily="34" charset="0"/>
              <a:buChar char="•"/>
            </a:pPr>
            <a:endParaRPr lang="zh-TW" altLang="en-US" dirty="0" smtClean="0"/>
          </a:p>
          <a:p>
            <a:pPr marL="171450" indent="-171450">
              <a:buFont typeface="Arial" panose="020B0604020202020204" pitchFamily="34" charset="0"/>
              <a:buChar char="•"/>
            </a:pPr>
            <a:r>
              <a:rPr lang="zh-TW" altLang="en-US" dirty="0" smtClean="0"/>
              <a:t>一般情況下，</a:t>
            </a:r>
            <a:r>
              <a:rPr lang="en-US" altLang="zh-TW" dirty="0" err="1" smtClean="0"/>
              <a:t>Nmap</a:t>
            </a:r>
            <a:r>
              <a:rPr lang="zh-TW" altLang="en-US" dirty="0" smtClean="0"/>
              <a:t>用於列舉網絡主機清單、管理服務升級調度、監控主機或服務運行狀況。</a:t>
            </a:r>
            <a:r>
              <a:rPr lang="en-US" altLang="zh-TW" dirty="0" err="1" smtClean="0"/>
              <a:t>Nmap</a:t>
            </a:r>
            <a:r>
              <a:rPr lang="zh-TW" altLang="en-US" dirty="0" smtClean="0"/>
              <a:t>可以檢測目標機是否在線、端口開放情況、偵測運行的服務類型及版本信息、偵測操作系統與設備類型等信息。</a:t>
            </a:r>
          </a:p>
          <a:p>
            <a:pPr marL="171450" indent="-171450">
              <a:buFont typeface="Arial" panose="020B0604020202020204" pitchFamily="34" charset="0"/>
              <a:buChar char="•"/>
            </a:pPr>
            <a:endParaRPr lang="zh-TW" altLang="en-US" dirty="0" smtClean="0"/>
          </a:p>
          <a:p>
            <a:pPr marL="171450" indent="-171450">
              <a:buFont typeface="Arial" panose="020B0604020202020204" pitchFamily="34" charset="0"/>
              <a:buChar char="•"/>
            </a:pPr>
            <a:r>
              <a:rPr lang="en-US" altLang="zh-TW" dirty="0" err="1" smtClean="0"/>
              <a:t>Nmap</a:t>
            </a:r>
            <a:r>
              <a:rPr lang="zh-TW" altLang="en-US" dirty="0" smtClean="0"/>
              <a:t>的優點：</a:t>
            </a:r>
          </a:p>
          <a:p>
            <a:pPr marL="171450" indent="-171450">
              <a:buFont typeface="Arial" panose="020B0604020202020204" pitchFamily="34" charset="0"/>
              <a:buChar char="•"/>
            </a:pPr>
            <a:endParaRPr lang="zh-TW" altLang="en-US" dirty="0" smtClean="0"/>
          </a:p>
          <a:p>
            <a:pPr marL="171450" indent="-171450">
              <a:buFont typeface="Arial" panose="020B0604020202020204" pitchFamily="34" charset="0"/>
              <a:buChar char="•"/>
            </a:pPr>
            <a:r>
              <a:rPr lang="en-US" altLang="zh-TW" dirty="0" smtClean="0"/>
              <a:t>1. </a:t>
            </a:r>
            <a:r>
              <a:rPr lang="zh-TW" altLang="en-US" dirty="0" smtClean="0"/>
              <a:t>靈活。支持數十種不同的掃描方式，支持多種目標對象的掃描。</a:t>
            </a:r>
          </a:p>
          <a:p>
            <a:pPr marL="171450" indent="-171450">
              <a:buFont typeface="Arial" panose="020B0604020202020204" pitchFamily="34" charset="0"/>
              <a:buChar char="•"/>
            </a:pPr>
            <a:endParaRPr lang="zh-TW" altLang="en-US" dirty="0" smtClean="0"/>
          </a:p>
          <a:p>
            <a:pPr marL="171450" indent="-171450">
              <a:buFont typeface="Arial" panose="020B0604020202020204" pitchFamily="34" charset="0"/>
              <a:buChar char="•"/>
            </a:pPr>
            <a:r>
              <a:rPr lang="en-US" altLang="zh-TW" dirty="0" smtClean="0"/>
              <a:t>2. </a:t>
            </a:r>
            <a:r>
              <a:rPr lang="zh-TW" altLang="en-US" dirty="0" smtClean="0"/>
              <a:t>強大。</a:t>
            </a:r>
            <a:r>
              <a:rPr lang="en-US" altLang="zh-TW" dirty="0" err="1" smtClean="0"/>
              <a:t>Nmap</a:t>
            </a:r>
            <a:r>
              <a:rPr lang="zh-TW" altLang="en-US" dirty="0" smtClean="0"/>
              <a:t>可以用於掃描互聯網上大規模的計算機。</a:t>
            </a:r>
          </a:p>
          <a:p>
            <a:pPr marL="171450" indent="-171450">
              <a:buFont typeface="Arial" panose="020B0604020202020204" pitchFamily="34" charset="0"/>
              <a:buChar char="•"/>
            </a:pPr>
            <a:endParaRPr lang="zh-TW" altLang="en-US" dirty="0" smtClean="0"/>
          </a:p>
          <a:p>
            <a:pPr marL="171450" indent="-171450">
              <a:buFont typeface="Arial" panose="020B0604020202020204" pitchFamily="34" charset="0"/>
              <a:buChar char="•"/>
            </a:pPr>
            <a:r>
              <a:rPr lang="en-US" altLang="zh-TW" dirty="0" smtClean="0"/>
              <a:t>3. </a:t>
            </a:r>
            <a:r>
              <a:rPr lang="zh-TW" altLang="en-US" dirty="0" smtClean="0"/>
              <a:t>可移植。支持主流操作系統：</a:t>
            </a:r>
            <a:r>
              <a:rPr lang="en-US" altLang="zh-TW" dirty="0" smtClean="0"/>
              <a:t>Windows/Linux/Unix/</a:t>
            </a:r>
            <a:r>
              <a:rPr lang="en-US" altLang="zh-TW" dirty="0" err="1" smtClean="0"/>
              <a:t>MacOS</a:t>
            </a:r>
            <a:r>
              <a:rPr lang="zh-TW" altLang="en-US" dirty="0" smtClean="0"/>
              <a:t>等等；源碼開放，方便移植。</a:t>
            </a:r>
          </a:p>
          <a:p>
            <a:pPr marL="171450" indent="-171450">
              <a:buFont typeface="Arial" panose="020B0604020202020204" pitchFamily="34" charset="0"/>
              <a:buChar char="•"/>
            </a:pPr>
            <a:endParaRPr lang="zh-TW" altLang="en-US" dirty="0" smtClean="0"/>
          </a:p>
          <a:p>
            <a:pPr marL="171450" indent="-171450">
              <a:buFont typeface="Arial" panose="020B0604020202020204" pitchFamily="34" charset="0"/>
              <a:buChar char="•"/>
            </a:pPr>
            <a:r>
              <a:rPr lang="en-US" altLang="zh-TW" dirty="0" smtClean="0"/>
              <a:t>4. </a:t>
            </a:r>
            <a:r>
              <a:rPr lang="zh-TW" altLang="en-US" dirty="0" smtClean="0"/>
              <a:t>簡單。提供默認的操作能覆蓋大部分功能，基本端口掃描</a:t>
            </a:r>
            <a:r>
              <a:rPr lang="en-US" altLang="zh-TW" dirty="0" err="1" smtClean="0"/>
              <a:t>nmap</a:t>
            </a:r>
            <a:r>
              <a:rPr lang="en-US" altLang="zh-TW" dirty="0" smtClean="0"/>
              <a:t> </a:t>
            </a:r>
            <a:r>
              <a:rPr lang="en-US" altLang="zh-TW" dirty="0" err="1" smtClean="0"/>
              <a:t>targetip</a:t>
            </a:r>
            <a:r>
              <a:rPr lang="zh-TW" altLang="en-US" dirty="0" smtClean="0"/>
              <a:t>，全面的掃描</a:t>
            </a:r>
            <a:r>
              <a:rPr lang="en-US" altLang="zh-TW" dirty="0" err="1" smtClean="0"/>
              <a:t>nmap</a:t>
            </a:r>
            <a:r>
              <a:rPr lang="en-US" altLang="zh-TW" dirty="0" smtClean="0"/>
              <a:t> –A </a:t>
            </a:r>
            <a:r>
              <a:rPr lang="en-US" altLang="zh-TW" dirty="0" err="1" smtClean="0"/>
              <a:t>targetip</a:t>
            </a:r>
            <a:r>
              <a:rPr lang="zh-TW" altLang="en-US" dirty="0" smtClean="0"/>
              <a:t>。</a:t>
            </a:r>
          </a:p>
          <a:p>
            <a:pPr marL="171450" indent="-171450">
              <a:buFont typeface="Arial" panose="020B0604020202020204" pitchFamily="34" charset="0"/>
              <a:buChar char="•"/>
            </a:pPr>
            <a:endParaRPr lang="zh-TW" altLang="en-US" dirty="0" smtClean="0"/>
          </a:p>
          <a:p>
            <a:pPr marL="171450" indent="-171450">
              <a:buFont typeface="Arial" panose="020B0604020202020204" pitchFamily="34" charset="0"/>
              <a:buChar char="•"/>
            </a:pPr>
            <a:r>
              <a:rPr lang="en-US" altLang="zh-TW" dirty="0" smtClean="0"/>
              <a:t>5. </a:t>
            </a:r>
            <a:r>
              <a:rPr lang="zh-TW" altLang="en-US" dirty="0" smtClean="0"/>
              <a:t>自由。</a:t>
            </a:r>
            <a:r>
              <a:rPr lang="en-US" altLang="zh-TW" dirty="0" err="1" smtClean="0"/>
              <a:t>Nmap</a:t>
            </a:r>
            <a:r>
              <a:rPr lang="zh-TW" altLang="en-US" dirty="0" smtClean="0"/>
              <a:t>作為開源軟件，在</a:t>
            </a:r>
            <a:r>
              <a:rPr lang="en-US" altLang="zh-TW" dirty="0" smtClean="0"/>
              <a:t>GPL License</a:t>
            </a:r>
            <a:r>
              <a:rPr lang="zh-TW" altLang="en-US" dirty="0" smtClean="0"/>
              <a:t>的範圍內可以自由的使用。</a:t>
            </a:r>
          </a:p>
          <a:p>
            <a:pPr marL="171450" indent="-171450">
              <a:buFont typeface="Arial" panose="020B0604020202020204" pitchFamily="34" charset="0"/>
              <a:buChar char="•"/>
            </a:pPr>
            <a:endParaRPr lang="zh-TW" altLang="en-US" dirty="0" smtClean="0"/>
          </a:p>
          <a:p>
            <a:pPr marL="171450" indent="-171450">
              <a:buFont typeface="Arial" panose="020B0604020202020204" pitchFamily="34" charset="0"/>
              <a:buChar char="•"/>
            </a:pPr>
            <a:r>
              <a:rPr lang="en-US" altLang="zh-TW" dirty="0" smtClean="0"/>
              <a:t>6. </a:t>
            </a:r>
            <a:r>
              <a:rPr lang="zh-TW" altLang="en-US" dirty="0" smtClean="0"/>
              <a:t>文檔豐富。</a:t>
            </a:r>
            <a:r>
              <a:rPr lang="en-US" altLang="zh-TW" dirty="0" err="1" smtClean="0"/>
              <a:t>Nmap</a:t>
            </a:r>
            <a:r>
              <a:rPr lang="zh-TW" altLang="en-US" dirty="0" smtClean="0"/>
              <a:t>官網提供了詳細的文檔描述。</a:t>
            </a:r>
            <a:r>
              <a:rPr lang="en-US" altLang="zh-TW" dirty="0" err="1" smtClean="0"/>
              <a:t>Nmap</a:t>
            </a:r>
            <a:r>
              <a:rPr lang="zh-TW" altLang="en-US" dirty="0" smtClean="0"/>
              <a:t>作者及其他安全專家編寫了多部</a:t>
            </a:r>
            <a:r>
              <a:rPr lang="en-US" altLang="zh-TW" dirty="0" err="1" smtClean="0"/>
              <a:t>Nmap</a:t>
            </a:r>
            <a:r>
              <a:rPr lang="zh-TW" altLang="en-US" dirty="0" smtClean="0"/>
              <a:t>參考書籍。</a:t>
            </a:r>
          </a:p>
          <a:p>
            <a:pPr marL="171450" indent="-171450">
              <a:buFont typeface="Arial" panose="020B0604020202020204" pitchFamily="34" charset="0"/>
              <a:buChar char="•"/>
            </a:pPr>
            <a:endParaRPr lang="zh-TW" altLang="en-US" dirty="0" smtClean="0"/>
          </a:p>
          <a:p>
            <a:pPr marL="171450" indent="-171450">
              <a:buFont typeface="Arial" panose="020B0604020202020204" pitchFamily="34" charset="0"/>
              <a:buChar char="•"/>
            </a:pPr>
            <a:r>
              <a:rPr lang="en-US" altLang="zh-TW" dirty="0" smtClean="0"/>
              <a:t>7. </a:t>
            </a:r>
            <a:r>
              <a:rPr lang="zh-TW" altLang="en-US" dirty="0" smtClean="0"/>
              <a:t>社區支持。</a:t>
            </a:r>
            <a:r>
              <a:rPr lang="en-US" altLang="zh-TW" dirty="0" err="1" smtClean="0"/>
              <a:t>Nmap</a:t>
            </a:r>
            <a:r>
              <a:rPr lang="zh-TW" altLang="en-US" dirty="0" smtClean="0"/>
              <a:t>背後有強大的社區團隊支持。</a:t>
            </a:r>
          </a:p>
          <a:p>
            <a:pPr marL="171450" indent="-171450">
              <a:buFont typeface="Arial" panose="020B0604020202020204" pitchFamily="34" charset="0"/>
              <a:buChar char="•"/>
            </a:pPr>
            <a:endParaRPr lang="zh-TW" altLang="en-US" dirty="0" smtClean="0"/>
          </a:p>
          <a:p>
            <a:pPr marL="171450" indent="-171450">
              <a:buFont typeface="Arial" panose="020B0604020202020204" pitchFamily="34" charset="0"/>
              <a:buChar char="•"/>
            </a:pPr>
            <a:r>
              <a:rPr lang="en-US" altLang="zh-TW" dirty="0" smtClean="0"/>
              <a:t>8. </a:t>
            </a:r>
            <a:r>
              <a:rPr lang="zh-TW" altLang="en-US" dirty="0" smtClean="0"/>
              <a:t>贊譽有加。獲得很多的獎勵，並在很多影視作品中出現（如黑客帝國</a:t>
            </a:r>
            <a:r>
              <a:rPr lang="en-US" altLang="zh-TW" dirty="0" smtClean="0"/>
              <a:t>2</a:t>
            </a:r>
            <a:r>
              <a:rPr lang="zh-TW" altLang="en-US" dirty="0" smtClean="0"/>
              <a:t>、</a:t>
            </a:r>
            <a:r>
              <a:rPr lang="en-US" altLang="zh-TW" dirty="0" smtClean="0"/>
              <a:t>Die Hard4</a:t>
            </a:r>
            <a:r>
              <a:rPr lang="zh-TW" altLang="en-US" dirty="0" smtClean="0"/>
              <a:t>等）。</a:t>
            </a:r>
          </a:p>
          <a:p>
            <a:pPr marL="171450" indent="-171450">
              <a:buFont typeface="Arial" panose="020B0604020202020204" pitchFamily="34" charset="0"/>
              <a:buChar char="•"/>
            </a:pPr>
            <a:endParaRPr lang="zh-TW" altLang="en-US" dirty="0" smtClean="0"/>
          </a:p>
          <a:p>
            <a:pPr marL="171450" indent="-171450">
              <a:buFont typeface="Arial" panose="020B0604020202020204" pitchFamily="34" charset="0"/>
              <a:buChar char="•"/>
            </a:pPr>
            <a:r>
              <a:rPr lang="en-US" altLang="zh-TW" dirty="0" smtClean="0"/>
              <a:t>9. </a:t>
            </a:r>
            <a:r>
              <a:rPr lang="zh-TW" altLang="en-US" dirty="0" smtClean="0"/>
              <a:t>流行。目前</a:t>
            </a:r>
            <a:r>
              <a:rPr lang="en-US" altLang="zh-TW" dirty="0" err="1" smtClean="0"/>
              <a:t>Nmap</a:t>
            </a:r>
            <a:r>
              <a:rPr lang="zh-TW" altLang="en-US" dirty="0" smtClean="0"/>
              <a:t>已經被成千上萬的安全專家列為必備的工具之一。</a:t>
            </a:r>
          </a:p>
          <a:p>
            <a:pPr marL="171450" indent="-171450">
              <a:buFont typeface="Arial" panose="020B0604020202020204" pitchFamily="34" charset="0"/>
              <a:buChar char="•"/>
            </a:pPr>
            <a:endParaRPr lang="zh-TW" altLang="en-US" dirty="0" smtClean="0"/>
          </a:p>
          <a:p>
            <a:pPr marL="171450" indent="-171450">
              <a:buFont typeface="Arial" panose="020B0604020202020204" pitchFamily="34" charset="0"/>
              <a:buChar char="•"/>
            </a:pPr>
            <a:r>
              <a:rPr lang="en-US" altLang="zh-TW" dirty="0" smtClean="0"/>
              <a:t>1.1 </a:t>
            </a:r>
            <a:r>
              <a:rPr lang="en-US" altLang="zh-TW" dirty="0" err="1" smtClean="0"/>
              <a:t>Zenmap</a:t>
            </a:r>
            <a:endParaRPr lang="en-US" altLang="zh-TW" dirty="0" smtClean="0"/>
          </a:p>
          <a:p>
            <a:pPr marL="171450" indent="-171450">
              <a:buFont typeface="Arial" panose="020B0604020202020204" pitchFamily="34" charset="0"/>
              <a:buChar char="•"/>
            </a:pPr>
            <a:r>
              <a:rPr lang="en-US" altLang="zh-TW" dirty="0" err="1" smtClean="0"/>
              <a:t>Zenmap</a:t>
            </a:r>
            <a:r>
              <a:rPr lang="zh-TW" altLang="en-US" dirty="0" smtClean="0"/>
              <a:t>是</a:t>
            </a:r>
            <a:r>
              <a:rPr lang="en-US" altLang="zh-TW" dirty="0" err="1" smtClean="0"/>
              <a:t>Nmap</a:t>
            </a:r>
            <a:r>
              <a:rPr lang="zh-TW" altLang="en-US" dirty="0" smtClean="0"/>
              <a:t>官方提供的圖形界面，通常隨</a:t>
            </a:r>
            <a:r>
              <a:rPr lang="en-US" altLang="zh-TW" dirty="0" err="1" smtClean="0"/>
              <a:t>Nmap</a:t>
            </a:r>
            <a:r>
              <a:rPr lang="zh-TW" altLang="en-US" dirty="0" smtClean="0"/>
              <a:t>的安裝包發布。</a:t>
            </a:r>
            <a:r>
              <a:rPr lang="en-US" altLang="zh-TW" dirty="0" err="1" smtClean="0"/>
              <a:t>Zenmap</a:t>
            </a:r>
            <a:r>
              <a:rPr lang="zh-TW" altLang="en-US" dirty="0" smtClean="0"/>
              <a:t>是用</a:t>
            </a:r>
            <a:r>
              <a:rPr lang="en-US" altLang="zh-TW" dirty="0" smtClean="0"/>
              <a:t>Python</a:t>
            </a:r>
            <a:r>
              <a:rPr lang="zh-TW" altLang="en-US" dirty="0" smtClean="0"/>
              <a:t>語言編寫而成的開源免費的圖形界面，能夠運行在不同操作系統平臺上（</a:t>
            </a:r>
            <a:r>
              <a:rPr lang="en-US" altLang="zh-TW" dirty="0" smtClean="0"/>
              <a:t>Windows/Linux/Unix/Mac OS</a:t>
            </a:r>
            <a:r>
              <a:rPr lang="zh-TW" altLang="en-US" dirty="0" smtClean="0"/>
              <a:t>等）。</a:t>
            </a:r>
            <a:r>
              <a:rPr lang="en-US" altLang="zh-TW" dirty="0" err="1" smtClean="0"/>
              <a:t>Zenmap</a:t>
            </a:r>
            <a:r>
              <a:rPr lang="zh-TW" altLang="en-US" dirty="0" smtClean="0"/>
              <a:t>旨在為</a:t>
            </a:r>
            <a:r>
              <a:rPr lang="en-US" altLang="zh-TW" dirty="0" err="1" smtClean="0"/>
              <a:t>nmap</a:t>
            </a:r>
            <a:r>
              <a:rPr lang="zh-TW" altLang="en-US" dirty="0" smtClean="0"/>
              <a:t>提供更加簡單的操作方式。簡單常用的操作命令可以保存成為</a:t>
            </a:r>
            <a:r>
              <a:rPr lang="en-US" altLang="zh-TW" dirty="0" smtClean="0"/>
              <a:t>profile</a:t>
            </a:r>
            <a:r>
              <a:rPr lang="zh-TW" altLang="en-US" dirty="0" smtClean="0"/>
              <a:t>，用戶掃描時選擇</a:t>
            </a:r>
            <a:r>
              <a:rPr lang="en-US" altLang="zh-TW" dirty="0" smtClean="0"/>
              <a:t>profile</a:t>
            </a:r>
            <a:r>
              <a:rPr lang="zh-TW" altLang="en-US" dirty="0" smtClean="0"/>
              <a:t>即可；可以方便地比較不同的掃描結果；提供網絡拓撲結構</a:t>
            </a:r>
            <a:r>
              <a:rPr lang="en-US" altLang="zh-TW" dirty="0" smtClean="0"/>
              <a:t>(</a:t>
            </a:r>
            <a:r>
              <a:rPr lang="en-US" altLang="zh-TW" dirty="0" err="1" smtClean="0"/>
              <a:t>NetworkTopology</a:t>
            </a:r>
            <a:r>
              <a:rPr lang="en-US" altLang="zh-TW" dirty="0" smtClean="0"/>
              <a:t>)</a:t>
            </a:r>
            <a:r>
              <a:rPr lang="zh-TW" altLang="en-US" dirty="0" smtClean="0"/>
              <a:t>的圖形顯示功能。</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160</a:t>
            </a:fld>
            <a:endParaRPr lang="zh-TW" altLang="en-US"/>
          </a:p>
        </p:txBody>
      </p:sp>
    </p:spTree>
    <p:extLst>
      <p:ext uri="{BB962C8B-B14F-4D97-AF65-F5344CB8AC3E}">
        <p14:creationId xmlns:p14="http://schemas.microsoft.com/office/powerpoint/2010/main" val="4257191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192</a:t>
            </a:r>
          </a:p>
          <a:p>
            <a:r>
              <a:rPr lang="en-US" altLang="zh-TW" dirty="0" smtClean="0"/>
              <a:t>168</a:t>
            </a:r>
          </a:p>
          <a:p>
            <a:r>
              <a:rPr lang="en-US" altLang="zh-TW" dirty="0" smtClean="0"/>
              <a:t>255</a:t>
            </a:r>
          </a:p>
          <a:p>
            <a:r>
              <a:rPr lang="en-US" altLang="zh-TW" dirty="0" smtClean="0"/>
              <a:t>128</a:t>
            </a:r>
          </a:p>
          <a:p>
            <a:r>
              <a:rPr lang="en-US" altLang="zh-TW" dirty="0" smtClean="0"/>
              <a:t>11</a:t>
            </a:r>
          </a:p>
          <a:p>
            <a:r>
              <a:rPr lang="en-US" altLang="zh-TW" dirty="0" smtClean="0"/>
              <a:t>15</a:t>
            </a:r>
          </a:p>
          <a:p>
            <a:r>
              <a:rPr lang="en-US" altLang="zh-TW" dirty="0" smtClean="0"/>
              <a:t>211</a:t>
            </a:r>
          </a:p>
          <a:p>
            <a:r>
              <a:rPr lang="en-US" altLang="zh-TW" dirty="0" smtClean="0"/>
              <a:t>224</a:t>
            </a:r>
          </a:p>
          <a:p>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11</a:t>
            </a:fld>
            <a:endParaRPr lang="zh-TW" altLang="en-US"/>
          </a:p>
        </p:txBody>
      </p:sp>
    </p:spTree>
    <p:extLst>
      <p:ext uri="{BB962C8B-B14F-4D97-AF65-F5344CB8AC3E}">
        <p14:creationId xmlns:p14="http://schemas.microsoft.com/office/powerpoint/2010/main" val="32253024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Ubuntu </a:t>
            </a:r>
            <a:r>
              <a:rPr lang="en-US" altLang="zh-TW" dirty="0" err="1" smtClean="0"/>
              <a:t>sudo</a:t>
            </a:r>
            <a:r>
              <a:rPr lang="en-US" altLang="zh-TW" dirty="0" smtClean="0"/>
              <a:t> </a:t>
            </a:r>
            <a:r>
              <a:rPr lang="en-US" altLang="zh-TW" dirty="0" err="1" smtClean="0"/>
              <a:t>NoPassWD</a:t>
            </a:r>
            <a:r>
              <a:rPr lang="en-US" altLang="zh-TW" dirty="0" smtClean="0"/>
              <a:t> </a:t>
            </a:r>
            <a:r>
              <a:rPr lang="zh-TW" altLang="en-US" dirty="0" smtClean="0"/>
              <a:t>不用輸入密碼設定</a:t>
            </a:r>
          </a:p>
          <a:p>
            <a:r>
              <a:rPr lang="en-US" altLang="zh-TW" dirty="0" smtClean="0"/>
              <a:t>https://www.mxp.tw/291/</a:t>
            </a:r>
          </a:p>
          <a:p>
            <a:r>
              <a:rPr lang="en-US" altLang="zh-TW" dirty="0" err="1" smtClean="0"/>
              <a:t>sudo</a:t>
            </a:r>
            <a:r>
              <a:rPr lang="en-US" altLang="zh-TW" dirty="0" smtClean="0"/>
              <a:t> vi /</a:t>
            </a:r>
            <a:r>
              <a:rPr lang="en-US" altLang="zh-TW" dirty="0" err="1" smtClean="0"/>
              <a:t>etc</a:t>
            </a:r>
            <a:r>
              <a:rPr lang="en-US" altLang="zh-TW" dirty="0" smtClean="0"/>
              <a:t>/</a:t>
            </a:r>
            <a:r>
              <a:rPr lang="en-US" altLang="zh-TW" dirty="0" err="1" smtClean="0"/>
              <a:t>sudoers</a:t>
            </a:r>
            <a:endParaRPr lang="en-US" altLang="zh-TW" dirty="0" smtClean="0"/>
          </a:p>
          <a:p>
            <a:endParaRPr lang="en-US" altLang="zh-TW" dirty="0" smtClean="0"/>
          </a:p>
          <a:p>
            <a:r>
              <a:rPr lang="zh-TW" altLang="en-US" dirty="0" smtClean="0"/>
              <a:t>或</a:t>
            </a:r>
          </a:p>
          <a:p>
            <a:endParaRPr lang="zh-TW" altLang="en-US" dirty="0" smtClean="0"/>
          </a:p>
          <a:p>
            <a:r>
              <a:rPr lang="en-US" altLang="zh-TW" dirty="0" err="1" smtClean="0"/>
              <a:t>sudo</a:t>
            </a:r>
            <a:r>
              <a:rPr lang="en-US" altLang="zh-TW" dirty="0" smtClean="0"/>
              <a:t> </a:t>
            </a:r>
            <a:r>
              <a:rPr lang="en-US" altLang="zh-TW" dirty="0" err="1" smtClean="0"/>
              <a:t>visudo</a:t>
            </a:r>
            <a:endParaRPr lang="en-US" altLang="zh-TW" dirty="0" smtClean="0"/>
          </a:p>
          <a:p>
            <a:r>
              <a:rPr lang="zh-TW" altLang="en-US" dirty="0" smtClean="0"/>
              <a:t>就是去編輯設定檔。</a:t>
            </a:r>
          </a:p>
          <a:p>
            <a:endParaRPr lang="zh-TW" altLang="en-US" dirty="0" smtClean="0"/>
          </a:p>
          <a:p>
            <a:r>
              <a:rPr lang="zh-TW" altLang="en-US" dirty="0" smtClean="0"/>
              <a:t>將這行</a:t>
            </a:r>
          </a:p>
          <a:p>
            <a:endParaRPr lang="zh-TW" altLang="en-US" dirty="0" smtClean="0"/>
          </a:p>
          <a:p>
            <a:r>
              <a:rPr lang="en-US" altLang="zh-TW" dirty="0" smtClean="0"/>
              <a:t>%</a:t>
            </a:r>
            <a:r>
              <a:rPr lang="en-US" altLang="zh-TW" dirty="0" err="1" smtClean="0"/>
              <a:t>sudo</a:t>
            </a:r>
            <a:r>
              <a:rPr lang="en-US" altLang="zh-TW" dirty="0" smtClean="0"/>
              <a:t>   ALL=(ALL:ALL) ALL</a:t>
            </a:r>
          </a:p>
          <a:p>
            <a:r>
              <a:rPr lang="zh-TW" altLang="en-US" dirty="0" smtClean="0"/>
              <a:t>改成</a:t>
            </a:r>
          </a:p>
          <a:p>
            <a:endParaRPr lang="zh-TW" altLang="en-US" dirty="0" smtClean="0"/>
          </a:p>
          <a:p>
            <a:endParaRPr lang="zh-TW" altLang="en-US" dirty="0" smtClean="0"/>
          </a:p>
          <a:p>
            <a:r>
              <a:rPr lang="en-US" altLang="zh-TW" dirty="0" smtClean="0"/>
              <a:t>%</a:t>
            </a:r>
            <a:r>
              <a:rPr lang="en-US" altLang="zh-TW" dirty="0" err="1" smtClean="0"/>
              <a:t>sudo</a:t>
            </a:r>
            <a:r>
              <a:rPr lang="en-US" altLang="zh-TW" dirty="0" smtClean="0"/>
              <a:t>   ALL=(ALL:ALL) NOPASSWD:ALL</a:t>
            </a:r>
          </a:p>
          <a:p>
            <a:r>
              <a:rPr lang="zh-TW" altLang="en-US" dirty="0" smtClean="0"/>
              <a:t>存檔，搞定！</a:t>
            </a:r>
            <a:endParaRPr lang="zh-TW" altLang="en-US" dirty="0"/>
          </a:p>
        </p:txBody>
      </p:sp>
      <p:sp>
        <p:nvSpPr>
          <p:cNvPr id="4" name="投影片編號版面配置區 3"/>
          <p:cNvSpPr>
            <a:spLocks noGrp="1"/>
          </p:cNvSpPr>
          <p:nvPr>
            <p:ph type="sldNum" sz="quarter" idx="10"/>
          </p:nvPr>
        </p:nvSpPr>
        <p:spPr/>
        <p:txBody>
          <a:bodyPr/>
          <a:lstStyle/>
          <a:p>
            <a:fld id="{134760A3-818D-40F9-AE18-8EBD005E6CC0}" type="slidenum">
              <a:rPr lang="zh-TW" altLang="en-US" smtClean="0"/>
              <a:t>165</a:t>
            </a:fld>
            <a:endParaRPr lang="zh-TW" altLang="en-US"/>
          </a:p>
        </p:txBody>
      </p:sp>
    </p:spTree>
    <p:extLst>
      <p:ext uri="{BB962C8B-B14F-4D97-AF65-F5344CB8AC3E}">
        <p14:creationId xmlns:p14="http://schemas.microsoft.com/office/powerpoint/2010/main" val="276816098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a:p>
            <a:r>
              <a:rPr lang="en-US" altLang="zh-TW" dirty="0" smtClean="0"/>
              <a:t>#</a:t>
            </a:r>
          </a:p>
          <a:p>
            <a:r>
              <a:rPr lang="en-US" altLang="zh-TW" dirty="0" smtClean="0"/>
              <a:t># This file MUST be edited with the '</a:t>
            </a:r>
            <a:r>
              <a:rPr lang="en-US" altLang="zh-TW" dirty="0" err="1" smtClean="0"/>
              <a:t>visudo</a:t>
            </a:r>
            <a:r>
              <a:rPr lang="en-US" altLang="zh-TW" dirty="0" smtClean="0"/>
              <a:t>' command as root.</a:t>
            </a:r>
          </a:p>
          <a:p>
            <a:r>
              <a:rPr lang="en-US" altLang="zh-TW" dirty="0" smtClean="0"/>
              <a:t>#</a:t>
            </a:r>
          </a:p>
          <a:p>
            <a:r>
              <a:rPr lang="en-US" altLang="zh-TW" dirty="0" smtClean="0"/>
              <a:t># Please consider adding local content in /</a:t>
            </a:r>
            <a:r>
              <a:rPr lang="en-US" altLang="zh-TW" dirty="0" err="1" smtClean="0"/>
              <a:t>etc</a:t>
            </a:r>
            <a:r>
              <a:rPr lang="en-US" altLang="zh-TW" dirty="0" smtClean="0"/>
              <a:t>/</a:t>
            </a:r>
            <a:r>
              <a:rPr lang="en-US" altLang="zh-TW" dirty="0" err="1" smtClean="0"/>
              <a:t>sudoers.d</a:t>
            </a:r>
            <a:r>
              <a:rPr lang="en-US" altLang="zh-TW" dirty="0" smtClean="0"/>
              <a:t>/ instead of</a:t>
            </a:r>
          </a:p>
          <a:p>
            <a:r>
              <a:rPr lang="en-US" altLang="zh-TW" dirty="0" smtClean="0"/>
              <a:t># directly modifying this file.</a:t>
            </a:r>
          </a:p>
          <a:p>
            <a:r>
              <a:rPr lang="en-US" altLang="zh-TW" dirty="0" smtClean="0"/>
              <a:t>#</a:t>
            </a:r>
          </a:p>
          <a:p>
            <a:r>
              <a:rPr lang="en-US" altLang="zh-TW" dirty="0" smtClean="0"/>
              <a:t># See the man page for details on how to write a </a:t>
            </a:r>
            <a:r>
              <a:rPr lang="en-US" altLang="zh-TW" dirty="0" err="1" smtClean="0"/>
              <a:t>sudoers</a:t>
            </a:r>
            <a:r>
              <a:rPr lang="en-US" altLang="zh-TW" dirty="0" smtClean="0"/>
              <a:t> file.</a:t>
            </a:r>
          </a:p>
          <a:p>
            <a:r>
              <a:rPr lang="en-US" altLang="zh-TW" dirty="0" smtClean="0"/>
              <a:t>#</a:t>
            </a:r>
          </a:p>
          <a:p>
            <a:r>
              <a:rPr lang="en-US" altLang="zh-TW" dirty="0" smtClean="0"/>
              <a:t>Defaults        </a:t>
            </a:r>
            <a:r>
              <a:rPr lang="en-US" altLang="zh-TW" dirty="0" err="1" smtClean="0"/>
              <a:t>env_reset</a:t>
            </a:r>
            <a:endParaRPr lang="en-US" altLang="zh-TW" dirty="0" smtClean="0"/>
          </a:p>
          <a:p>
            <a:r>
              <a:rPr lang="en-US" altLang="zh-TW" dirty="0" smtClean="0"/>
              <a:t>Defaults        </a:t>
            </a:r>
            <a:r>
              <a:rPr lang="en-US" altLang="zh-TW" dirty="0" err="1" smtClean="0"/>
              <a:t>mail_badpass</a:t>
            </a:r>
            <a:endParaRPr lang="en-US" altLang="zh-TW" dirty="0" smtClean="0"/>
          </a:p>
          <a:p>
            <a:r>
              <a:rPr lang="en-US" altLang="zh-TW" dirty="0" smtClean="0"/>
              <a:t>Defaults        </a:t>
            </a:r>
            <a:r>
              <a:rPr lang="en-US" altLang="zh-TW" dirty="0" err="1" smtClean="0"/>
              <a:t>secure_path</a:t>
            </a:r>
            <a:r>
              <a:rPr lang="en-US" altLang="zh-TW" dirty="0" smtClean="0"/>
              <a:t>="/</a:t>
            </a:r>
            <a:r>
              <a:rPr lang="en-US" altLang="zh-TW" dirty="0" err="1" smtClean="0"/>
              <a:t>usr</a:t>
            </a:r>
            <a:r>
              <a:rPr lang="en-US" altLang="zh-TW" dirty="0" smtClean="0"/>
              <a:t>/local/</a:t>
            </a:r>
            <a:r>
              <a:rPr lang="en-US" altLang="zh-TW" dirty="0" err="1" smtClean="0"/>
              <a:t>sbin</a:t>
            </a:r>
            <a:r>
              <a:rPr lang="en-US" altLang="zh-TW" dirty="0" smtClean="0"/>
              <a:t>:/</a:t>
            </a:r>
            <a:r>
              <a:rPr lang="en-US" altLang="zh-TW" dirty="0" err="1" smtClean="0"/>
              <a:t>usr</a:t>
            </a:r>
            <a:r>
              <a:rPr lang="en-US" altLang="zh-TW" dirty="0" smtClean="0"/>
              <a:t>/local/bin:/</a:t>
            </a:r>
            <a:r>
              <a:rPr lang="en-US" altLang="zh-TW" dirty="0" err="1" smtClean="0"/>
              <a:t>usr</a:t>
            </a:r>
            <a:r>
              <a:rPr lang="en-US" altLang="zh-TW" dirty="0" smtClean="0"/>
              <a:t>/</a:t>
            </a:r>
            <a:r>
              <a:rPr lang="en-US" altLang="zh-TW" dirty="0" err="1" smtClean="0"/>
              <a:t>sbin</a:t>
            </a:r>
            <a:r>
              <a:rPr lang="en-US" altLang="zh-TW" dirty="0" smtClean="0"/>
              <a:t>:/</a:t>
            </a:r>
            <a:r>
              <a:rPr lang="en-US" altLang="zh-TW" dirty="0" err="1" smtClean="0"/>
              <a:t>usr</a:t>
            </a:r>
            <a:r>
              <a:rPr lang="en-US" altLang="zh-TW" dirty="0" smtClean="0"/>
              <a:t>/bin:/</a:t>
            </a:r>
            <a:r>
              <a:rPr lang="en-US" altLang="zh-TW" dirty="0" err="1" smtClean="0"/>
              <a:t>sbin</a:t>
            </a:r>
            <a:r>
              <a:rPr lang="en-US" altLang="zh-TW" dirty="0" smtClean="0"/>
              <a:t>:/bin:/snap/bin"</a:t>
            </a:r>
          </a:p>
          <a:p>
            <a:endParaRPr lang="en-US" altLang="zh-TW" dirty="0" smtClean="0"/>
          </a:p>
          <a:p>
            <a:r>
              <a:rPr lang="en-US" altLang="zh-TW" dirty="0" smtClean="0"/>
              <a:t># Host alias specification</a:t>
            </a:r>
          </a:p>
          <a:p>
            <a:endParaRPr lang="en-US" altLang="zh-TW" dirty="0" smtClean="0"/>
          </a:p>
          <a:p>
            <a:r>
              <a:rPr lang="en-US" altLang="zh-TW" dirty="0" smtClean="0"/>
              <a:t># User alias specification</a:t>
            </a:r>
          </a:p>
          <a:p>
            <a:endParaRPr lang="en-US" altLang="zh-TW" dirty="0" smtClean="0"/>
          </a:p>
          <a:p>
            <a:r>
              <a:rPr lang="en-US" altLang="zh-TW" dirty="0" smtClean="0"/>
              <a:t># </a:t>
            </a:r>
            <a:r>
              <a:rPr lang="en-US" altLang="zh-TW" dirty="0" err="1" smtClean="0"/>
              <a:t>Cmnd</a:t>
            </a:r>
            <a:r>
              <a:rPr lang="en-US" altLang="zh-TW" dirty="0" smtClean="0"/>
              <a:t> alias specification</a:t>
            </a:r>
          </a:p>
          <a:p>
            <a:endParaRPr lang="en-US" altLang="zh-TW" dirty="0" smtClean="0"/>
          </a:p>
          <a:p>
            <a:r>
              <a:rPr lang="en-US" altLang="zh-TW" dirty="0" smtClean="0"/>
              <a:t># User privilege specification</a:t>
            </a:r>
          </a:p>
          <a:p>
            <a:r>
              <a:rPr lang="en-US" altLang="zh-TW" dirty="0" smtClean="0"/>
              <a:t>root    ALL=(ALL:ALL) ALL</a:t>
            </a:r>
          </a:p>
          <a:p>
            <a:endParaRPr lang="en-US" altLang="zh-TW" dirty="0" smtClean="0"/>
          </a:p>
          <a:p>
            <a:r>
              <a:rPr lang="en-US" altLang="zh-TW" dirty="0" smtClean="0"/>
              <a:t># Members of the admin group may gain root privileges</a:t>
            </a:r>
          </a:p>
          <a:p>
            <a:r>
              <a:rPr lang="en-US" altLang="zh-TW" dirty="0" smtClean="0"/>
              <a:t>%admin ALL=(ALL) ALL</a:t>
            </a:r>
          </a:p>
          <a:p>
            <a:endParaRPr lang="en-US" altLang="zh-TW" dirty="0" smtClean="0"/>
          </a:p>
          <a:p>
            <a:r>
              <a:rPr lang="en-US" altLang="zh-TW" dirty="0" smtClean="0"/>
              <a:t># Allow members of group </a:t>
            </a:r>
            <a:r>
              <a:rPr lang="en-US" altLang="zh-TW" dirty="0" err="1" smtClean="0"/>
              <a:t>sudo</a:t>
            </a:r>
            <a:r>
              <a:rPr lang="en-US" altLang="zh-TW" dirty="0" smtClean="0"/>
              <a:t> to execute any command</a:t>
            </a:r>
          </a:p>
          <a:p>
            <a:r>
              <a:rPr lang="en-US" altLang="zh-TW" dirty="0" smtClean="0"/>
              <a:t>%</a:t>
            </a:r>
            <a:r>
              <a:rPr lang="en-US" altLang="zh-TW" dirty="0" err="1" smtClean="0"/>
              <a:t>sudo</a:t>
            </a:r>
            <a:r>
              <a:rPr lang="en-US" altLang="zh-TW" dirty="0" smtClean="0"/>
              <a:t>   ALL=(ALL:ALL) ALL</a:t>
            </a:r>
          </a:p>
          <a:p>
            <a:endParaRPr lang="en-US" altLang="zh-TW" dirty="0" smtClean="0"/>
          </a:p>
          <a:p>
            <a:r>
              <a:rPr lang="en-US" altLang="zh-TW" dirty="0" smtClean="0"/>
              <a:t># See </a:t>
            </a:r>
            <a:r>
              <a:rPr lang="en-US" altLang="zh-TW" dirty="0" err="1" smtClean="0"/>
              <a:t>sudoers</a:t>
            </a:r>
            <a:r>
              <a:rPr lang="en-US" altLang="zh-TW" dirty="0" smtClean="0"/>
              <a:t>(5) for more information on "#include" directives:</a:t>
            </a:r>
          </a:p>
          <a:p>
            <a:endParaRPr lang="en-US" altLang="zh-TW" dirty="0" smtClean="0"/>
          </a:p>
          <a:p>
            <a:r>
              <a:rPr lang="en-US" altLang="zh-TW" dirty="0" smtClean="0"/>
              <a:t>#</a:t>
            </a:r>
            <a:r>
              <a:rPr lang="en-US" altLang="zh-TW" dirty="0" err="1" smtClean="0"/>
              <a:t>includedir</a:t>
            </a:r>
            <a:r>
              <a:rPr lang="en-US" altLang="zh-TW" dirty="0" smtClean="0"/>
              <a:t> /</a:t>
            </a:r>
            <a:r>
              <a:rPr lang="en-US" altLang="zh-TW" dirty="0" err="1" smtClean="0"/>
              <a:t>etc</a:t>
            </a:r>
            <a:r>
              <a:rPr lang="en-US" altLang="zh-TW" dirty="0" smtClean="0"/>
              <a:t>/</a:t>
            </a:r>
            <a:r>
              <a:rPr lang="en-US" altLang="zh-TW" dirty="0" err="1" smtClean="0"/>
              <a:t>sudoers.d</a:t>
            </a: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134760A3-818D-40F9-AE18-8EBD005E6CC0}" type="slidenum">
              <a:rPr lang="zh-TW" altLang="en-US" smtClean="0"/>
              <a:t>166</a:t>
            </a:fld>
            <a:endParaRPr lang="zh-TW" altLang="en-US"/>
          </a:p>
        </p:txBody>
      </p:sp>
    </p:spTree>
    <p:extLst>
      <p:ext uri="{BB962C8B-B14F-4D97-AF65-F5344CB8AC3E}">
        <p14:creationId xmlns:p14="http://schemas.microsoft.com/office/powerpoint/2010/main" val="323789995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hlinkClick r:id="rId3"/>
              </a:rPr>
              <a:t>https://kknews.cc/zh-tw/code/egojj6y.html</a:t>
            </a:r>
            <a:endParaRPr lang="en-US" altLang="zh-TW" dirty="0" smtClean="0"/>
          </a:p>
          <a:p>
            <a:endParaRPr lang="en-US" altLang="zh-TW" dirty="0" smtClean="0"/>
          </a:p>
          <a:p>
            <a:r>
              <a:rPr lang="zh-TW" altLang="en-US" dirty="0" smtClean="0"/>
              <a:t>你不登出系統而要讓某些寫入 </a:t>
            </a:r>
            <a:r>
              <a:rPr lang="en-US" altLang="zh-TW" dirty="0" smtClean="0"/>
              <a:t>~/.</a:t>
            </a:r>
            <a:r>
              <a:rPr lang="en-US" altLang="zh-TW" dirty="0" err="1" smtClean="0"/>
              <a:t>bashrc</a:t>
            </a:r>
            <a:r>
              <a:rPr lang="en-US" altLang="zh-TW" dirty="0" smtClean="0"/>
              <a:t> </a:t>
            </a:r>
            <a:r>
              <a:rPr lang="zh-TW" altLang="en-US" dirty="0" smtClean="0"/>
              <a:t>的設定生效時，需要使用</a:t>
            </a:r>
            <a:r>
              <a:rPr lang="en-US" altLang="zh-TW" dirty="0" smtClean="0"/>
              <a:t>『 source ~/.</a:t>
            </a:r>
            <a:r>
              <a:rPr lang="en-US" altLang="zh-TW" dirty="0" err="1" smtClean="0"/>
              <a:t>bashrc</a:t>
            </a:r>
            <a:r>
              <a:rPr lang="en-US" altLang="zh-TW" dirty="0" smtClean="0"/>
              <a:t> 』</a:t>
            </a:r>
            <a:r>
              <a:rPr lang="zh-TW" altLang="en-US" dirty="0" smtClean="0"/>
              <a:t>而不能使用</a:t>
            </a:r>
            <a:r>
              <a:rPr lang="en-US" altLang="zh-TW" dirty="0" smtClean="0"/>
              <a:t>『 bash ~/.</a:t>
            </a:r>
            <a:r>
              <a:rPr lang="en-US" altLang="zh-TW" dirty="0" err="1" smtClean="0"/>
              <a:t>bashrc</a:t>
            </a:r>
            <a:r>
              <a:rPr lang="en-US" altLang="zh-TW" dirty="0" smtClean="0"/>
              <a:t> 』</a:t>
            </a:r>
            <a:r>
              <a:rPr lang="zh-TW" altLang="en-US" dirty="0" smtClean="0"/>
              <a:t>是一樣的啊！</a:t>
            </a:r>
          </a:p>
          <a:p>
            <a:endParaRPr lang="zh-TW" altLang="en-US" dirty="0" smtClean="0"/>
          </a:p>
          <a:p>
            <a:r>
              <a:rPr lang="zh-TW" altLang="en-US" dirty="0" smtClean="0"/>
              <a:t>直接指令下達 </a:t>
            </a:r>
            <a:r>
              <a:rPr lang="en-US" altLang="zh-TW" dirty="0" smtClean="0"/>
              <a:t>(</a:t>
            </a:r>
            <a:r>
              <a:rPr lang="zh-TW" altLang="en-US" dirty="0" smtClean="0"/>
              <a:t>不論是絕對路徑</a:t>
            </a:r>
            <a:r>
              <a:rPr lang="en-US" altLang="zh-TW" dirty="0" smtClean="0"/>
              <a:t>/</a:t>
            </a:r>
            <a:r>
              <a:rPr lang="zh-TW" altLang="en-US" dirty="0" smtClean="0"/>
              <a:t>相對路徑還是 </a:t>
            </a:r>
            <a:r>
              <a:rPr lang="en-US" altLang="zh-TW" dirty="0" smtClean="0"/>
              <a:t>${PATH} </a:t>
            </a:r>
            <a:r>
              <a:rPr lang="zh-TW" altLang="en-US" dirty="0" smtClean="0"/>
              <a:t>內</a:t>
            </a:r>
            <a:r>
              <a:rPr lang="en-US" altLang="zh-TW" dirty="0" smtClean="0"/>
              <a:t>)</a:t>
            </a:r>
            <a:r>
              <a:rPr lang="zh-TW" altLang="en-US" dirty="0" smtClean="0"/>
              <a:t>，或者是利用 </a:t>
            </a:r>
            <a:r>
              <a:rPr lang="en-US" altLang="zh-TW" dirty="0" smtClean="0"/>
              <a:t>bash (</a:t>
            </a:r>
            <a:r>
              <a:rPr lang="zh-TW" altLang="en-US" dirty="0" smtClean="0"/>
              <a:t>或 </a:t>
            </a:r>
            <a:r>
              <a:rPr lang="en-US" altLang="zh-TW" dirty="0" err="1" smtClean="0"/>
              <a:t>sh</a:t>
            </a:r>
            <a:r>
              <a:rPr lang="en-US" altLang="zh-TW" dirty="0" smtClean="0"/>
              <a:t>) </a:t>
            </a:r>
            <a:r>
              <a:rPr lang="zh-TW" altLang="en-US" dirty="0" smtClean="0"/>
              <a:t>來下達腳本時， 該 </a:t>
            </a:r>
            <a:r>
              <a:rPr lang="en-US" altLang="zh-TW" dirty="0" smtClean="0"/>
              <a:t>script </a:t>
            </a:r>
            <a:r>
              <a:rPr lang="zh-TW" altLang="en-US" dirty="0" smtClean="0"/>
              <a:t>都會使用一個新的 </a:t>
            </a:r>
            <a:r>
              <a:rPr lang="en-US" altLang="zh-TW" dirty="0" smtClean="0"/>
              <a:t>bash </a:t>
            </a:r>
            <a:r>
              <a:rPr lang="zh-TW" altLang="en-US" dirty="0" smtClean="0"/>
              <a:t>環境來執行腳本內的指令！也就是說，使用這種執行方式時， 其實 </a:t>
            </a:r>
            <a:r>
              <a:rPr lang="en-US" altLang="zh-TW" dirty="0" smtClean="0"/>
              <a:t>script </a:t>
            </a:r>
            <a:r>
              <a:rPr lang="zh-TW" altLang="en-US" dirty="0" smtClean="0"/>
              <a:t>是在子程序的 </a:t>
            </a:r>
            <a:r>
              <a:rPr lang="en-US" altLang="zh-TW" dirty="0" smtClean="0"/>
              <a:t>bash </a:t>
            </a:r>
            <a:r>
              <a:rPr lang="zh-TW" altLang="en-US" dirty="0" smtClean="0"/>
              <a:t>內執行的！我們在第十章 </a:t>
            </a:r>
            <a:r>
              <a:rPr lang="en-US" altLang="zh-TW" dirty="0" smtClean="0"/>
              <a:t>BASH </a:t>
            </a:r>
            <a:r>
              <a:rPr lang="zh-TW" altLang="en-US" dirty="0" smtClean="0"/>
              <a:t>內談到 </a:t>
            </a:r>
            <a:r>
              <a:rPr lang="en-US" altLang="zh-TW" dirty="0" smtClean="0"/>
              <a:t>export </a:t>
            </a:r>
            <a:r>
              <a:rPr lang="zh-TW" altLang="en-US" dirty="0" smtClean="0"/>
              <a:t>的功能時，曾經就父程序</a:t>
            </a:r>
            <a:r>
              <a:rPr lang="en-US" altLang="zh-TW" dirty="0" smtClean="0"/>
              <a:t>/</a:t>
            </a:r>
            <a:r>
              <a:rPr lang="zh-TW" altLang="en-US" dirty="0" smtClean="0"/>
              <a:t>子程序談過一些概念性的問題， 重點在於：</a:t>
            </a:r>
            <a:r>
              <a:rPr lang="en-US" altLang="zh-TW" dirty="0" smtClean="0"/>
              <a:t>『</a:t>
            </a:r>
            <a:r>
              <a:rPr lang="zh-TW" altLang="en-US" dirty="0" smtClean="0"/>
              <a:t>當子程序完成後，在子程序內的各項變數或動作將會結束而不會傳回到父程序中</a:t>
            </a:r>
            <a:r>
              <a:rPr lang="en-US" altLang="zh-TW" dirty="0" smtClean="0"/>
              <a:t>』</a:t>
            </a:r>
            <a:r>
              <a:rPr lang="zh-TW" altLang="en-US" smtClean="0"/>
              <a:t>！ 這是什麼意思呢？</a:t>
            </a:r>
            <a:endParaRPr lang="zh-TW" altLang="en-US" dirty="0"/>
          </a:p>
        </p:txBody>
      </p:sp>
      <p:sp>
        <p:nvSpPr>
          <p:cNvPr id="4" name="投影片編號版面配置區 3"/>
          <p:cNvSpPr>
            <a:spLocks noGrp="1"/>
          </p:cNvSpPr>
          <p:nvPr>
            <p:ph type="sldNum" sz="quarter" idx="10"/>
          </p:nvPr>
        </p:nvSpPr>
        <p:spPr/>
        <p:txBody>
          <a:bodyPr/>
          <a:lstStyle/>
          <a:p>
            <a:fld id="{134760A3-818D-40F9-AE18-8EBD005E6CC0}" type="slidenum">
              <a:rPr lang="zh-TW" altLang="en-US" smtClean="0"/>
              <a:t>168</a:t>
            </a:fld>
            <a:endParaRPr lang="zh-TW" altLang="en-US"/>
          </a:p>
        </p:txBody>
      </p:sp>
    </p:spTree>
    <p:extLst>
      <p:ext uri="{BB962C8B-B14F-4D97-AF65-F5344CB8AC3E}">
        <p14:creationId xmlns:p14="http://schemas.microsoft.com/office/powerpoint/2010/main" val="116476528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smtClean="0">
                <a:solidFill>
                  <a:schemeClr val="tx1"/>
                </a:solidFill>
                <a:effectLst/>
                <a:latin typeface="+mn-lt"/>
                <a:ea typeface="+mn-ea"/>
                <a:cs typeface="+mn-cs"/>
              </a:rPr>
              <a:t>bigred@us1804s:~$ alias </a:t>
            </a:r>
            <a:r>
              <a:rPr lang="en-US" altLang="zh-TW" sz="1200" b="0" i="0" kern="1200" dirty="0" err="1" smtClean="0">
                <a:solidFill>
                  <a:schemeClr val="tx1"/>
                </a:solidFill>
                <a:effectLst/>
                <a:latin typeface="+mn-lt"/>
                <a:ea typeface="+mn-ea"/>
                <a:cs typeface="+mn-cs"/>
              </a:rPr>
              <a:t>ll</a:t>
            </a:r>
            <a:r>
              <a:rPr lang="en-US" altLang="zh-TW" sz="1200" b="0" i="0" kern="1200" dirty="0" smtClean="0">
                <a:solidFill>
                  <a:schemeClr val="tx1"/>
                </a:solidFill>
                <a:effectLst/>
                <a:latin typeface="+mn-lt"/>
                <a:ea typeface="+mn-ea"/>
                <a:cs typeface="+mn-cs"/>
              </a:rPr>
              <a:t>='ls -F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smtClean="0">
                <a:solidFill>
                  <a:schemeClr val="tx1"/>
                </a:solidFill>
                <a:effectLst/>
                <a:latin typeface="+mn-lt"/>
                <a:ea typeface="+mn-ea"/>
                <a:cs typeface="+mn-cs"/>
              </a:rPr>
              <a:t>bigred@us1804s:~$ </a:t>
            </a:r>
            <a:r>
              <a:rPr lang="en-US" altLang="zh-TW" sz="1200" b="0" i="0" kern="1200" dirty="0" err="1" smtClean="0">
                <a:solidFill>
                  <a:schemeClr val="tx1"/>
                </a:solidFill>
                <a:effectLst/>
                <a:latin typeface="+mn-lt"/>
                <a:ea typeface="+mn-ea"/>
                <a:cs typeface="+mn-cs"/>
              </a:rPr>
              <a:t>ll</a:t>
            </a:r>
            <a:endParaRPr lang="en-US" altLang="zh-TW"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smtClean="0">
                <a:solidFill>
                  <a:schemeClr val="tx1"/>
                </a:solidFill>
                <a:effectLst/>
                <a:latin typeface="+mn-lt"/>
                <a:ea typeface="+mn-ea"/>
                <a:cs typeface="+mn-cs"/>
              </a:rPr>
              <a:t>44             account03.sh*  input        password02yy  readinput02*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smtClean="0">
                <a:solidFill>
                  <a:schemeClr val="tx1"/>
                </a:solidFill>
                <a:effectLst/>
                <a:latin typeface="+mn-lt"/>
                <a:ea typeface="+mn-ea"/>
                <a:cs typeface="+mn-cs"/>
              </a:rPr>
              <a:t>account.sh*    account04.sh*  input01      </a:t>
            </a:r>
            <a:r>
              <a:rPr lang="en-US" altLang="zh-TW" sz="1200" b="0" i="0" kern="1200" dirty="0" err="1" smtClean="0">
                <a:solidFill>
                  <a:schemeClr val="tx1"/>
                </a:solidFill>
                <a:effectLst/>
                <a:latin typeface="+mn-lt"/>
                <a:ea typeface="+mn-ea"/>
                <a:cs typeface="+mn-cs"/>
              </a:rPr>
              <a:t>pwinput</a:t>
            </a:r>
            <a:r>
              <a:rPr lang="en-US" altLang="zh-TW" sz="1200" b="0" i="0" kern="1200" dirty="0" smtClean="0">
                <a:solidFill>
                  <a:schemeClr val="tx1"/>
                </a:solidFill>
                <a:effectLst/>
                <a:latin typeface="+mn-lt"/>
                <a:ea typeface="+mn-ea"/>
                <a:cs typeface="+mn-cs"/>
              </a:rPr>
              <a:t>       t1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smtClean="0">
                <a:solidFill>
                  <a:schemeClr val="tx1"/>
                </a:solidFill>
                <a:effectLst/>
                <a:latin typeface="+mn-lt"/>
                <a:ea typeface="+mn-ea"/>
                <a:cs typeface="+mn-cs"/>
              </a:rPr>
              <a:t>account01.sh*  </a:t>
            </a:r>
            <a:r>
              <a:rPr lang="en-US" altLang="zh-TW" sz="1200" b="0" i="0" kern="1200" dirty="0" err="1" smtClean="0">
                <a:solidFill>
                  <a:schemeClr val="tx1"/>
                </a:solidFill>
                <a:effectLst/>
                <a:latin typeface="+mn-lt"/>
                <a:ea typeface="+mn-ea"/>
                <a:cs typeface="+mn-cs"/>
              </a:rPr>
              <a:t>grep</a:t>
            </a:r>
            <a:r>
              <a:rPr lang="en-US" altLang="zh-TW" sz="1200" b="0" i="0" kern="1200" dirty="0" smtClean="0">
                <a:solidFill>
                  <a:schemeClr val="tx1"/>
                </a:solidFill>
                <a:effectLst/>
                <a:latin typeface="+mn-lt"/>
                <a:ea typeface="+mn-ea"/>
                <a:cs typeface="+mn-cs"/>
              </a:rPr>
              <a:t>           password01*  </a:t>
            </a:r>
            <a:r>
              <a:rPr lang="en-US" altLang="zh-TW" sz="1200" b="0" i="0" kern="1200" dirty="0" err="1" smtClean="0">
                <a:solidFill>
                  <a:schemeClr val="tx1"/>
                </a:solidFill>
                <a:effectLst/>
                <a:latin typeface="+mn-lt"/>
                <a:ea typeface="+mn-ea"/>
                <a:cs typeface="+mn-cs"/>
              </a:rPr>
              <a:t>pwlist</a:t>
            </a:r>
            <a:r>
              <a:rPr lang="en-US" altLang="zh-TW" sz="1200" b="0" i="0" kern="1200" dirty="0" smtClean="0">
                <a:solidFill>
                  <a:schemeClr val="tx1"/>
                </a:solidFill>
                <a:effectLst/>
                <a:latin typeface="+mn-lt"/>
                <a:ea typeface="+mn-ea"/>
                <a:cs typeface="+mn-cs"/>
              </a:rPr>
              <a:t>        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smtClean="0">
                <a:solidFill>
                  <a:schemeClr val="tx1"/>
                </a:solidFill>
                <a:effectLst/>
                <a:latin typeface="+mn-lt"/>
                <a:ea typeface="+mn-ea"/>
                <a:cs typeface="+mn-cs"/>
              </a:rPr>
              <a:t>account02.sh*  </a:t>
            </a:r>
            <a:r>
              <a:rPr lang="en-US" altLang="zh-TW" sz="1200" b="0" i="0" kern="1200" dirty="0" err="1" smtClean="0">
                <a:solidFill>
                  <a:schemeClr val="tx1"/>
                </a:solidFill>
                <a:effectLst/>
                <a:latin typeface="+mn-lt"/>
                <a:ea typeface="+mn-ea"/>
                <a:cs typeface="+mn-cs"/>
              </a:rPr>
              <a:t>homeip</a:t>
            </a:r>
            <a:r>
              <a:rPr lang="en-US" altLang="zh-TW" sz="1200" b="0" i="0" kern="1200" dirty="0" smtClean="0">
                <a:solidFill>
                  <a:schemeClr val="tx1"/>
                </a:solidFill>
                <a:effectLst/>
                <a:latin typeface="+mn-lt"/>
                <a:ea typeface="+mn-ea"/>
                <a:cs typeface="+mn-cs"/>
              </a:rPr>
              <a:t>*        password02*  readinput01*  test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smtClean="0">
                <a:solidFill>
                  <a:schemeClr val="tx1"/>
                </a:solidFill>
                <a:effectLst/>
                <a:latin typeface="+mn-lt"/>
                <a:ea typeface="+mn-ea"/>
                <a:cs typeface="+mn-cs"/>
              </a:rPr>
              <a:t>bigred@us1804s:~$ alias </a:t>
            </a:r>
            <a:r>
              <a:rPr lang="en-US" altLang="zh-TW" sz="1200" b="0" i="0" kern="1200" dirty="0" err="1" smtClean="0">
                <a:solidFill>
                  <a:schemeClr val="tx1"/>
                </a:solidFill>
                <a:effectLst/>
                <a:latin typeface="+mn-lt"/>
                <a:ea typeface="+mn-ea"/>
                <a:cs typeface="+mn-cs"/>
              </a:rPr>
              <a:t>dir</a:t>
            </a:r>
            <a:r>
              <a:rPr lang="en-US" altLang="zh-TW" sz="1200" b="0" i="0" kern="1200" dirty="0" smtClean="0">
                <a:solidFill>
                  <a:schemeClr val="tx1"/>
                </a:solidFill>
                <a:effectLst/>
                <a:latin typeface="+mn-lt"/>
                <a:ea typeface="+mn-ea"/>
                <a:cs typeface="+mn-cs"/>
              </a:rPr>
              <a:t>='ls -</a:t>
            </a:r>
            <a:r>
              <a:rPr lang="en-US" altLang="zh-TW" sz="1200" b="0" i="0" kern="1200" dirty="0" err="1" smtClean="0">
                <a:solidFill>
                  <a:schemeClr val="tx1"/>
                </a:solidFill>
                <a:effectLst/>
                <a:latin typeface="+mn-lt"/>
                <a:ea typeface="+mn-ea"/>
                <a:cs typeface="+mn-cs"/>
              </a:rPr>
              <a:t>lah</a:t>
            </a:r>
            <a:r>
              <a:rPr lang="en-US" altLang="zh-TW" sz="1200" b="0" i="0" kern="1200" dirty="0" smtClean="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smtClean="0">
                <a:solidFill>
                  <a:schemeClr val="tx1"/>
                </a:solidFill>
                <a:effectLst/>
                <a:latin typeface="+mn-lt"/>
                <a:ea typeface="+mn-ea"/>
                <a:cs typeface="+mn-cs"/>
              </a:rPr>
              <a:t>bigred@us1804s:~$ </a:t>
            </a:r>
            <a:r>
              <a:rPr lang="en-US" altLang="zh-TW" sz="1200" b="0" i="0" kern="1200" dirty="0" err="1" smtClean="0">
                <a:solidFill>
                  <a:schemeClr val="tx1"/>
                </a:solidFill>
                <a:effectLst/>
                <a:latin typeface="+mn-lt"/>
                <a:ea typeface="+mn-ea"/>
                <a:cs typeface="+mn-cs"/>
              </a:rPr>
              <a:t>dir</a:t>
            </a:r>
            <a:endParaRPr lang="en-US" altLang="zh-TW"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smtClean="0">
                <a:solidFill>
                  <a:schemeClr val="tx1"/>
                </a:solidFill>
                <a:effectLst/>
                <a:latin typeface="+mn-lt"/>
                <a:ea typeface="+mn-ea"/>
                <a:cs typeface="+mn-cs"/>
              </a:rPr>
              <a:t>total 124K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err="1" smtClean="0">
                <a:solidFill>
                  <a:schemeClr val="tx1"/>
                </a:solidFill>
                <a:effectLst/>
                <a:latin typeface="+mn-lt"/>
                <a:ea typeface="+mn-ea"/>
                <a:cs typeface="+mn-cs"/>
              </a:rPr>
              <a:t>drwxr</a:t>
            </a:r>
            <a:r>
              <a:rPr lang="en-US" altLang="zh-TW" sz="1200" b="0" i="0" kern="1200" dirty="0" smtClean="0">
                <a:solidFill>
                  <a:schemeClr val="tx1"/>
                </a:solidFill>
                <a:effectLst/>
                <a:latin typeface="+mn-lt"/>
                <a:ea typeface="+mn-ea"/>
                <a:cs typeface="+mn-cs"/>
              </a:rPr>
              <a:t>-</a:t>
            </a:r>
            <a:r>
              <a:rPr lang="en-US" altLang="zh-TW" sz="1200" b="0" i="0" kern="1200" dirty="0" err="1" smtClean="0">
                <a:solidFill>
                  <a:schemeClr val="tx1"/>
                </a:solidFill>
                <a:effectLst/>
                <a:latin typeface="+mn-lt"/>
                <a:ea typeface="+mn-ea"/>
                <a:cs typeface="+mn-cs"/>
              </a:rPr>
              <a:t>xr</a:t>
            </a:r>
            <a:r>
              <a:rPr lang="en-US" altLang="zh-TW" sz="1200" b="0" i="0" kern="1200" dirty="0" smtClean="0">
                <a:solidFill>
                  <a:schemeClr val="tx1"/>
                </a:solidFill>
                <a:effectLst/>
                <a:latin typeface="+mn-lt"/>
                <a:ea typeface="+mn-ea"/>
                <a:cs typeface="+mn-cs"/>
              </a:rPr>
              <a:t>-x  7 </a:t>
            </a:r>
            <a:r>
              <a:rPr lang="en-US" altLang="zh-TW" sz="1200" b="0" i="0" kern="1200" dirty="0" err="1" smtClean="0">
                <a:solidFill>
                  <a:schemeClr val="tx1"/>
                </a:solidFill>
                <a:effectLst/>
                <a:latin typeface="+mn-lt"/>
                <a:ea typeface="+mn-ea"/>
                <a:cs typeface="+mn-cs"/>
              </a:rPr>
              <a:t>bigred</a:t>
            </a:r>
            <a:r>
              <a:rPr lang="en-US" altLang="zh-TW" sz="1200" b="0" i="0" kern="1200" dirty="0" smtClean="0">
                <a:solidFill>
                  <a:schemeClr val="tx1"/>
                </a:solidFill>
                <a:effectLst/>
                <a:latin typeface="+mn-lt"/>
                <a:ea typeface="+mn-ea"/>
                <a:cs typeface="+mn-cs"/>
              </a:rPr>
              <a:t> </a:t>
            </a:r>
            <a:r>
              <a:rPr lang="en-US" altLang="zh-TW" sz="1200" b="0" i="0" kern="1200" dirty="0" err="1" smtClean="0">
                <a:solidFill>
                  <a:schemeClr val="tx1"/>
                </a:solidFill>
                <a:effectLst/>
                <a:latin typeface="+mn-lt"/>
                <a:ea typeface="+mn-ea"/>
                <a:cs typeface="+mn-cs"/>
              </a:rPr>
              <a:t>bigred</a:t>
            </a:r>
            <a:r>
              <a:rPr lang="en-US" altLang="zh-TW" sz="1200" b="0" i="0" kern="1200" dirty="0" smtClean="0">
                <a:solidFill>
                  <a:schemeClr val="tx1"/>
                </a:solidFill>
                <a:effectLst/>
                <a:latin typeface="+mn-lt"/>
                <a:ea typeface="+mn-ea"/>
                <a:cs typeface="+mn-cs"/>
              </a:rPr>
              <a:t> 4.0K Jun  6 15:16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err="1" smtClean="0">
                <a:solidFill>
                  <a:schemeClr val="tx1"/>
                </a:solidFill>
                <a:effectLst/>
                <a:latin typeface="+mn-lt"/>
                <a:ea typeface="+mn-ea"/>
                <a:cs typeface="+mn-cs"/>
              </a:rPr>
              <a:t>drwxr</a:t>
            </a:r>
            <a:r>
              <a:rPr lang="en-US" altLang="zh-TW" sz="1200" b="0" i="0" kern="1200" dirty="0" smtClean="0">
                <a:solidFill>
                  <a:schemeClr val="tx1"/>
                </a:solidFill>
                <a:effectLst/>
                <a:latin typeface="+mn-lt"/>
                <a:ea typeface="+mn-ea"/>
                <a:cs typeface="+mn-cs"/>
              </a:rPr>
              <a:t>-</a:t>
            </a:r>
            <a:r>
              <a:rPr lang="en-US" altLang="zh-TW" sz="1200" b="0" i="0" kern="1200" dirty="0" err="1" smtClean="0">
                <a:solidFill>
                  <a:schemeClr val="tx1"/>
                </a:solidFill>
                <a:effectLst/>
                <a:latin typeface="+mn-lt"/>
                <a:ea typeface="+mn-ea"/>
                <a:cs typeface="+mn-cs"/>
              </a:rPr>
              <a:t>xr</a:t>
            </a:r>
            <a:r>
              <a:rPr lang="en-US" altLang="zh-TW" sz="1200" b="0" i="0" kern="1200" dirty="0" smtClean="0">
                <a:solidFill>
                  <a:schemeClr val="tx1"/>
                </a:solidFill>
                <a:effectLst/>
                <a:latin typeface="+mn-lt"/>
                <a:ea typeface="+mn-ea"/>
                <a:cs typeface="+mn-cs"/>
              </a:rPr>
              <a:t>-x 14 root   </a:t>
            </a:r>
            <a:r>
              <a:rPr lang="en-US" altLang="zh-TW" sz="1200" b="0" i="0" kern="1200" dirty="0" err="1" smtClean="0">
                <a:solidFill>
                  <a:schemeClr val="tx1"/>
                </a:solidFill>
                <a:effectLst/>
                <a:latin typeface="+mn-lt"/>
                <a:ea typeface="+mn-ea"/>
                <a:cs typeface="+mn-cs"/>
              </a:rPr>
              <a:t>root</a:t>
            </a:r>
            <a:r>
              <a:rPr lang="en-US" altLang="zh-TW" sz="1200" b="0" i="0" kern="1200" dirty="0" smtClean="0">
                <a:solidFill>
                  <a:schemeClr val="tx1"/>
                </a:solidFill>
                <a:effectLst/>
                <a:latin typeface="+mn-lt"/>
                <a:ea typeface="+mn-ea"/>
                <a:cs typeface="+mn-cs"/>
              </a:rPr>
              <a:t>   4.0K Jun  6 06:35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smtClean="0">
                <a:solidFill>
                  <a:schemeClr val="tx1"/>
                </a:solidFill>
                <a:effectLst/>
                <a:latin typeface="+mn-lt"/>
                <a:ea typeface="+mn-ea"/>
                <a:cs typeface="+mn-cs"/>
              </a:rPr>
              <a:t>-</a:t>
            </a:r>
            <a:r>
              <a:rPr lang="en-US" altLang="zh-TW" sz="1200" b="0" i="0" kern="1200" dirty="0" err="1" smtClean="0">
                <a:solidFill>
                  <a:schemeClr val="tx1"/>
                </a:solidFill>
                <a:effectLst/>
                <a:latin typeface="+mn-lt"/>
                <a:ea typeface="+mn-ea"/>
                <a:cs typeface="+mn-cs"/>
              </a:rPr>
              <a:t>rw</a:t>
            </a:r>
            <a:r>
              <a:rPr lang="en-US" altLang="zh-TW" sz="1200" b="0" i="0" kern="1200" dirty="0" smtClean="0">
                <a:solidFill>
                  <a:schemeClr val="tx1"/>
                </a:solidFill>
                <a:effectLst/>
                <a:latin typeface="+mn-lt"/>
                <a:ea typeface="+mn-ea"/>
                <a:cs typeface="+mn-cs"/>
              </a:rPr>
              <a:t>-------  1 </a:t>
            </a:r>
            <a:r>
              <a:rPr lang="en-US" altLang="zh-TW" sz="1200" b="0" i="0" kern="1200" dirty="0" err="1" smtClean="0">
                <a:solidFill>
                  <a:schemeClr val="tx1"/>
                </a:solidFill>
                <a:effectLst/>
                <a:latin typeface="+mn-lt"/>
                <a:ea typeface="+mn-ea"/>
                <a:cs typeface="+mn-cs"/>
              </a:rPr>
              <a:t>bigred</a:t>
            </a:r>
            <a:r>
              <a:rPr lang="en-US" altLang="zh-TW" sz="1200" b="0" i="0" kern="1200" dirty="0" smtClean="0">
                <a:solidFill>
                  <a:schemeClr val="tx1"/>
                </a:solidFill>
                <a:effectLst/>
                <a:latin typeface="+mn-lt"/>
                <a:ea typeface="+mn-ea"/>
                <a:cs typeface="+mn-cs"/>
              </a:rPr>
              <a:t> </a:t>
            </a:r>
            <a:r>
              <a:rPr lang="en-US" altLang="zh-TW" sz="1200" b="0" i="0" kern="1200" dirty="0" err="1" smtClean="0">
                <a:solidFill>
                  <a:schemeClr val="tx1"/>
                </a:solidFill>
                <a:effectLst/>
                <a:latin typeface="+mn-lt"/>
                <a:ea typeface="+mn-ea"/>
                <a:cs typeface="+mn-cs"/>
              </a:rPr>
              <a:t>bigred</a:t>
            </a:r>
            <a:r>
              <a:rPr lang="en-US" altLang="zh-TW" sz="1200" b="0" i="0" kern="1200" dirty="0" smtClean="0">
                <a:solidFill>
                  <a:schemeClr val="tx1"/>
                </a:solidFill>
                <a:effectLst/>
                <a:latin typeface="+mn-lt"/>
                <a:ea typeface="+mn-ea"/>
                <a:cs typeface="+mn-cs"/>
              </a:rPr>
              <a:t> 6.3K Jun  6 10:33 .</a:t>
            </a:r>
            <a:r>
              <a:rPr lang="en-US" altLang="zh-TW" sz="1200" b="0" i="0" kern="1200" dirty="0" err="1" smtClean="0">
                <a:solidFill>
                  <a:schemeClr val="tx1"/>
                </a:solidFill>
                <a:effectLst/>
                <a:latin typeface="+mn-lt"/>
                <a:ea typeface="+mn-ea"/>
                <a:cs typeface="+mn-cs"/>
              </a:rPr>
              <a:t>bash_history</a:t>
            </a:r>
            <a:endParaRPr lang="en-US" altLang="zh-TW"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smtClean="0">
                <a:solidFill>
                  <a:schemeClr val="tx1"/>
                </a:solidFill>
                <a:effectLst/>
                <a:latin typeface="+mn-lt"/>
                <a:ea typeface="+mn-ea"/>
                <a:cs typeface="+mn-cs"/>
              </a:rPr>
              <a:t>-</a:t>
            </a:r>
            <a:r>
              <a:rPr lang="en-US" altLang="zh-TW" sz="1200" b="0" i="0" kern="1200" dirty="0" err="1" smtClean="0">
                <a:solidFill>
                  <a:schemeClr val="tx1"/>
                </a:solidFill>
                <a:effectLst/>
                <a:latin typeface="+mn-lt"/>
                <a:ea typeface="+mn-ea"/>
                <a:cs typeface="+mn-cs"/>
              </a:rPr>
              <a:t>rw</a:t>
            </a:r>
            <a:r>
              <a:rPr lang="en-US" altLang="zh-TW" sz="1200" b="0" i="0" kern="1200" dirty="0" smtClean="0">
                <a:solidFill>
                  <a:schemeClr val="tx1"/>
                </a:solidFill>
                <a:effectLst/>
                <a:latin typeface="+mn-lt"/>
                <a:ea typeface="+mn-ea"/>
                <a:cs typeface="+mn-cs"/>
              </a:rPr>
              <a:t>-r--r--  1 </a:t>
            </a:r>
            <a:r>
              <a:rPr lang="en-US" altLang="zh-TW" sz="1200" b="0" i="0" kern="1200" dirty="0" err="1" smtClean="0">
                <a:solidFill>
                  <a:schemeClr val="tx1"/>
                </a:solidFill>
                <a:effectLst/>
                <a:latin typeface="+mn-lt"/>
                <a:ea typeface="+mn-ea"/>
                <a:cs typeface="+mn-cs"/>
              </a:rPr>
              <a:t>bigred</a:t>
            </a:r>
            <a:r>
              <a:rPr lang="en-US" altLang="zh-TW" sz="1200" b="0" i="0" kern="1200" dirty="0" smtClean="0">
                <a:solidFill>
                  <a:schemeClr val="tx1"/>
                </a:solidFill>
                <a:effectLst/>
                <a:latin typeface="+mn-lt"/>
                <a:ea typeface="+mn-ea"/>
                <a:cs typeface="+mn-cs"/>
              </a:rPr>
              <a:t> </a:t>
            </a:r>
            <a:r>
              <a:rPr lang="en-US" altLang="zh-TW" sz="1200" b="0" i="0" kern="1200" dirty="0" err="1" smtClean="0">
                <a:solidFill>
                  <a:schemeClr val="tx1"/>
                </a:solidFill>
                <a:effectLst/>
                <a:latin typeface="+mn-lt"/>
                <a:ea typeface="+mn-ea"/>
                <a:cs typeface="+mn-cs"/>
              </a:rPr>
              <a:t>bigred</a:t>
            </a:r>
            <a:r>
              <a:rPr lang="en-US" altLang="zh-TW" sz="1200" b="0" i="0" kern="1200" dirty="0" smtClean="0">
                <a:solidFill>
                  <a:schemeClr val="tx1"/>
                </a:solidFill>
                <a:effectLst/>
                <a:latin typeface="+mn-lt"/>
                <a:ea typeface="+mn-ea"/>
                <a:cs typeface="+mn-cs"/>
              </a:rPr>
              <a:t>  220 May 27 14:34 .</a:t>
            </a:r>
            <a:r>
              <a:rPr lang="en-US" altLang="zh-TW" sz="1200" b="0" i="0" kern="1200" dirty="0" err="1" smtClean="0">
                <a:solidFill>
                  <a:schemeClr val="tx1"/>
                </a:solidFill>
                <a:effectLst/>
                <a:latin typeface="+mn-lt"/>
                <a:ea typeface="+mn-ea"/>
                <a:cs typeface="+mn-cs"/>
              </a:rPr>
              <a:t>bash_logout</a:t>
            </a:r>
            <a:endParaRPr lang="en-US" altLang="zh-TW"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smtClean="0">
                <a:solidFill>
                  <a:schemeClr val="tx1"/>
                </a:solidFill>
                <a:effectLst/>
                <a:latin typeface="+mn-lt"/>
                <a:ea typeface="+mn-ea"/>
                <a:cs typeface="+mn-cs"/>
              </a:rPr>
              <a:t>-</a:t>
            </a:r>
            <a:r>
              <a:rPr lang="en-US" altLang="zh-TW" sz="1200" b="0" i="0" kern="1200" dirty="0" err="1" smtClean="0">
                <a:solidFill>
                  <a:schemeClr val="tx1"/>
                </a:solidFill>
                <a:effectLst/>
                <a:latin typeface="+mn-lt"/>
                <a:ea typeface="+mn-ea"/>
                <a:cs typeface="+mn-cs"/>
              </a:rPr>
              <a:t>rwxr</a:t>
            </a:r>
            <a:r>
              <a:rPr lang="en-US" altLang="zh-TW" sz="1200" b="0" i="0" kern="1200" dirty="0" smtClean="0">
                <a:solidFill>
                  <a:schemeClr val="tx1"/>
                </a:solidFill>
                <a:effectLst/>
                <a:latin typeface="+mn-lt"/>
                <a:ea typeface="+mn-ea"/>
                <a:cs typeface="+mn-cs"/>
              </a:rPr>
              <a:t>-</a:t>
            </a:r>
            <a:r>
              <a:rPr lang="en-US" altLang="zh-TW" sz="1200" b="0" i="0" kern="1200" dirty="0" err="1" smtClean="0">
                <a:solidFill>
                  <a:schemeClr val="tx1"/>
                </a:solidFill>
                <a:effectLst/>
                <a:latin typeface="+mn-lt"/>
                <a:ea typeface="+mn-ea"/>
                <a:cs typeface="+mn-cs"/>
              </a:rPr>
              <a:t>xr</a:t>
            </a:r>
            <a:r>
              <a:rPr lang="en-US" altLang="zh-TW" sz="1200" b="0" i="0" kern="1200" dirty="0" smtClean="0">
                <a:solidFill>
                  <a:schemeClr val="tx1"/>
                </a:solidFill>
                <a:effectLst/>
                <a:latin typeface="+mn-lt"/>
                <a:ea typeface="+mn-ea"/>
                <a:cs typeface="+mn-cs"/>
              </a:rPr>
              <a:t>-x  1 </a:t>
            </a:r>
            <a:r>
              <a:rPr lang="en-US" altLang="zh-TW" sz="1200" b="0" i="0" kern="1200" dirty="0" err="1" smtClean="0">
                <a:solidFill>
                  <a:schemeClr val="tx1"/>
                </a:solidFill>
                <a:effectLst/>
                <a:latin typeface="+mn-lt"/>
                <a:ea typeface="+mn-ea"/>
                <a:cs typeface="+mn-cs"/>
              </a:rPr>
              <a:t>bigred</a:t>
            </a:r>
            <a:r>
              <a:rPr lang="en-US" altLang="zh-TW" sz="1200" b="0" i="0" kern="1200" dirty="0" smtClean="0">
                <a:solidFill>
                  <a:schemeClr val="tx1"/>
                </a:solidFill>
                <a:effectLst/>
                <a:latin typeface="+mn-lt"/>
                <a:ea typeface="+mn-ea"/>
                <a:cs typeface="+mn-cs"/>
              </a:rPr>
              <a:t> </a:t>
            </a:r>
            <a:r>
              <a:rPr lang="en-US" altLang="zh-TW" sz="1200" b="0" i="0" kern="1200" dirty="0" err="1" smtClean="0">
                <a:solidFill>
                  <a:schemeClr val="tx1"/>
                </a:solidFill>
                <a:effectLst/>
                <a:latin typeface="+mn-lt"/>
                <a:ea typeface="+mn-ea"/>
                <a:cs typeface="+mn-cs"/>
              </a:rPr>
              <a:t>bigred</a:t>
            </a:r>
            <a:r>
              <a:rPr lang="en-US" altLang="zh-TW" sz="1200" b="0" i="0" kern="1200" dirty="0" smtClean="0">
                <a:solidFill>
                  <a:schemeClr val="tx1"/>
                </a:solidFill>
                <a:effectLst/>
                <a:latin typeface="+mn-lt"/>
                <a:ea typeface="+mn-ea"/>
                <a:cs typeface="+mn-cs"/>
              </a:rPr>
              <a:t> 3.8K May 30 15:52 .</a:t>
            </a:r>
            <a:r>
              <a:rPr lang="en-US" altLang="zh-TW" sz="1200" b="0" i="0" kern="1200" dirty="0" err="1" smtClean="0">
                <a:solidFill>
                  <a:schemeClr val="tx1"/>
                </a:solidFill>
                <a:effectLst/>
                <a:latin typeface="+mn-lt"/>
                <a:ea typeface="+mn-ea"/>
                <a:cs typeface="+mn-cs"/>
              </a:rPr>
              <a:t>bashrc</a:t>
            </a:r>
            <a:endParaRPr lang="en-US" altLang="zh-TW"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err="1" smtClean="0">
                <a:solidFill>
                  <a:schemeClr val="tx1"/>
                </a:solidFill>
                <a:effectLst/>
                <a:latin typeface="+mn-lt"/>
                <a:ea typeface="+mn-ea"/>
                <a:cs typeface="+mn-cs"/>
              </a:rPr>
              <a:t>drwx</a:t>
            </a:r>
            <a:r>
              <a:rPr lang="en-US" altLang="zh-TW" sz="1200" b="0" i="0" kern="1200" dirty="0" smtClean="0">
                <a:solidFill>
                  <a:schemeClr val="tx1"/>
                </a:solidFill>
                <a:effectLst/>
                <a:latin typeface="+mn-lt"/>
                <a:ea typeface="+mn-ea"/>
                <a:cs typeface="+mn-cs"/>
              </a:rPr>
              <a:t>------  2 </a:t>
            </a:r>
            <a:r>
              <a:rPr lang="en-US" altLang="zh-TW" sz="1200" b="0" i="0" kern="1200" dirty="0" err="1" smtClean="0">
                <a:solidFill>
                  <a:schemeClr val="tx1"/>
                </a:solidFill>
                <a:effectLst/>
                <a:latin typeface="+mn-lt"/>
                <a:ea typeface="+mn-ea"/>
                <a:cs typeface="+mn-cs"/>
              </a:rPr>
              <a:t>bigred</a:t>
            </a:r>
            <a:r>
              <a:rPr lang="en-US" altLang="zh-TW" sz="1200" b="0" i="0" kern="1200" dirty="0" smtClean="0">
                <a:solidFill>
                  <a:schemeClr val="tx1"/>
                </a:solidFill>
                <a:effectLst/>
                <a:latin typeface="+mn-lt"/>
                <a:ea typeface="+mn-ea"/>
                <a:cs typeface="+mn-cs"/>
              </a:rPr>
              <a:t> </a:t>
            </a:r>
            <a:r>
              <a:rPr lang="en-US" altLang="zh-TW" sz="1200" b="0" i="0" kern="1200" dirty="0" err="1" smtClean="0">
                <a:solidFill>
                  <a:schemeClr val="tx1"/>
                </a:solidFill>
                <a:effectLst/>
                <a:latin typeface="+mn-lt"/>
                <a:ea typeface="+mn-ea"/>
                <a:cs typeface="+mn-cs"/>
              </a:rPr>
              <a:t>bigred</a:t>
            </a:r>
            <a:r>
              <a:rPr lang="en-US" altLang="zh-TW" sz="1200" b="0" i="0" kern="1200" dirty="0" smtClean="0">
                <a:solidFill>
                  <a:schemeClr val="tx1"/>
                </a:solidFill>
                <a:effectLst/>
                <a:latin typeface="+mn-lt"/>
                <a:ea typeface="+mn-ea"/>
                <a:cs typeface="+mn-cs"/>
              </a:rPr>
              <a:t> 4.0K May 27 14:43 .cache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err="1" smtClean="0">
                <a:solidFill>
                  <a:schemeClr val="tx1"/>
                </a:solidFill>
                <a:effectLst/>
                <a:latin typeface="+mn-lt"/>
                <a:ea typeface="+mn-ea"/>
                <a:cs typeface="+mn-cs"/>
              </a:rPr>
              <a:t>drwx</a:t>
            </a:r>
            <a:r>
              <a:rPr lang="en-US" altLang="zh-TW" sz="1200" b="0" i="0" kern="1200" dirty="0" smtClean="0">
                <a:solidFill>
                  <a:schemeClr val="tx1"/>
                </a:solidFill>
                <a:effectLst/>
                <a:latin typeface="+mn-lt"/>
                <a:ea typeface="+mn-ea"/>
                <a:cs typeface="+mn-cs"/>
              </a:rPr>
              <a:t>------  3 </a:t>
            </a:r>
            <a:r>
              <a:rPr lang="en-US" altLang="zh-TW" sz="1200" b="0" i="0" kern="1200" dirty="0" err="1" smtClean="0">
                <a:solidFill>
                  <a:schemeClr val="tx1"/>
                </a:solidFill>
                <a:effectLst/>
                <a:latin typeface="+mn-lt"/>
                <a:ea typeface="+mn-ea"/>
                <a:cs typeface="+mn-cs"/>
              </a:rPr>
              <a:t>bigred</a:t>
            </a:r>
            <a:r>
              <a:rPr lang="en-US" altLang="zh-TW" sz="1200" b="0" i="0" kern="1200" dirty="0" smtClean="0">
                <a:solidFill>
                  <a:schemeClr val="tx1"/>
                </a:solidFill>
                <a:effectLst/>
                <a:latin typeface="+mn-lt"/>
                <a:ea typeface="+mn-ea"/>
                <a:cs typeface="+mn-cs"/>
              </a:rPr>
              <a:t> </a:t>
            </a:r>
            <a:r>
              <a:rPr lang="en-US" altLang="zh-TW" sz="1200" b="0" i="0" kern="1200" dirty="0" err="1" smtClean="0">
                <a:solidFill>
                  <a:schemeClr val="tx1"/>
                </a:solidFill>
                <a:effectLst/>
                <a:latin typeface="+mn-lt"/>
                <a:ea typeface="+mn-ea"/>
                <a:cs typeface="+mn-cs"/>
              </a:rPr>
              <a:t>bigred</a:t>
            </a:r>
            <a:r>
              <a:rPr lang="en-US" altLang="zh-TW" sz="1200" b="0" i="0" kern="1200" dirty="0" smtClean="0">
                <a:solidFill>
                  <a:schemeClr val="tx1"/>
                </a:solidFill>
                <a:effectLst/>
                <a:latin typeface="+mn-lt"/>
                <a:ea typeface="+mn-ea"/>
                <a:cs typeface="+mn-cs"/>
              </a:rPr>
              <a:t> 4.0K May 27 14:43 .</a:t>
            </a:r>
            <a:r>
              <a:rPr lang="en-US" altLang="zh-TW" sz="1200" b="0" i="0" kern="1200" dirty="0" err="1" smtClean="0">
                <a:solidFill>
                  <a:schemeClr val="tx1"/>
                </a:solidFill>
                <a:effectLst/>
                <a:latin typeface="+mn-lt"/>
                <a:ea typeface="+mn-ea"/>
                <a:cs typeface="+mn-cs"/>
              </a:rPr>
              <a:t>gnupg</a:t>
            </a:r>
            <a:endParaRPr lang="en-US" altLang="zh-TW"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err="1" smtClean="0">
                <a:solidFill>
                  <a:schemeClr val="tx1"/>
                </a:solidFill>
                <a:effectLst/>
                <a:latin typeface="+mn-lt"/>
                <a:ea typeface="+mn-ea"/>
                <a:cs typeface="+mn-cs"/>
              </a:rPr>
              <a:t>drwxrwxr</a:t>
            </a:r>
            <a:r>
              <a:rPr lang="en-US" altLang="zh-TW" sz="1200" b="0" i="0" kern="1200" dirty="0" smtClean="0">
                <a:solidFill>
                  <a:schemeClr val="tx1"/>
                </a:solidFill>
                <a:effectLst/>
                <a:latin typeface="+mn-lt"/>
                <a:ea typeface="+mn-ea"/>
                <a:cs typeface="+mn-cs"/>
              </a:rPr>
              <a:t>-x  3 </a:t>
            </a:r>
            <a:r>
              <a:rPr lang="en-US" altLang="zh-TW" sz="1200" b="0" i="0" kern="1200" dirty="0" err="1" smtClean="0">
                <a:solidFill>
                  <a:schemeClr val="tx1"/>
                </a:solidFill>
                <a:effectLst/>
                <a:latin typeface="+mn-lt"/>
                <a:ea typeface="+mn-ea"/>
                <a:cs typeface="+mn-cs"/>
              </a:rPr>
              <a:t>bigred</a:t>
            </a:r>
            <a:r>
              <a:rPr lang="en-US" altLang="zh-TW" sz="1200" b="0" i="0" kern="1200" dirty="0" smtClean="0">
                <a:solidFill>
                  <a:schemeClr val="tx1"/>
                </a:solidFill>
                <a:effectLst/>
                <a:latin typeface="+mn-lt"/>
                <a:ea typeface="+mn-ea"/>
                <a:cs typeface="+mn-cs"/>
              </a:rPr>
              <a:t> </a:t>
            </a:r>
            <a:r>
              <a:rPr lang="en-US" altLang="zh-TW" sz="1200" b="0" i="0" kern="1200" dirty="0" err="1" smtClean="0">
                <a:solidFill>
                  <a:schemeClr val="tx1"/>
                </a:solidFill>
                <a:effectLst/>
                <a:latin typeface="+mn-lt"/>
                <a:ea typeface="+mn-ea"/>
                <a:cs typeface="+mn-cs"/>
              </a:rPr>
              <a:t>bigred</a:t>
            </a:r>
            <a:r>
              <a:rPr lang="en-US" altLang="zh-TW" sz="1200" b="0" i="0" kern="1200" dirty="0" smtClean="0">
                <a:solidFill>
                  <a:schemeClr val="tx1"/>
                </a:solidFill>
                <a:effectLst/>
                <a:latin typeface="+mn-lt"/>
                <a:ea typeface="+mn-ea"/>
                <a:cs typeface="+mn-cs"/>
              </a:rPr>
              <a:t> 4.0K May 27 16:41 .local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smtClean="0">
                <a:solidFill>
                  <a:schemeClr val="tx1"/>
                </a:solidFill>
                <a:effectLst/>
                <a:latin typeface="+mn-lt"/>
                <a:ea typeface="+mn-ea"/>
                <a:cs typeface="+mn-cs"/>
              </a:rPr>
              <a:t>-</a:t>
            </a:r>
            <a:r>
              <a:rPr lang="en-US" altLang="zh-TW" sz="1200" b="0" i="0" kern="1200" dirty="0" err="1" smtClean="0">
                <a:solidFill>
                  <a:schemeClr val="tx1"/>
                </a:solidFill>
                <a:effectLst/>
                <a:latin typeface="+mn-lt"/>
                <a:ea typeface="+mn-ea"/>
                <a:cs typeface="+mn-cs"/>
              </a:rPr>
              <a:t>rw</a:t>
            </a:r>
            <a:r>
              <a:rPr lang="en-US" altLang="zh-TW" sz="1200" b="0" i="0" kern="1200" dirty="0" smtClean="0">
                <a:solidFill>
                  <a:schemeClr val="tx1"/>
                </a:solidFill>
                <a:effectLst/>
                <a:latin typeface="+mn-lt"/>
                <a:ea typeface="+mn-ea"/>
                <a:cs typeface="+mn-cs"/>
              </a:rPr>
              <a:t>-r--r--  1 </a:t>
            </a:r>
            <a:r>
              <a:rPr lang="en-US" altLang="zh-TW" sz="1200" b="0" i="0" kern="1200" dirty="0" err="1" smtClean="0">
                <a:solidFill>
                  <a:schemeClr val="tx1"/>
                </a:solidFill>
                <a:effectLst/>
                <a:latin typeface="+mn-lt"/>
                <a:ea typeface="+mn-ea"/>
                <a:cs typeface="+mn-cs"/>
              </a:rPr>
              <a:t>bigred</a:t>
            </a:r>
            <a:r>
              <a:rPr lang="en-US" altLang="zh-TW" sz="1200" b="0" i="0" kern="1200" dirty="0" smtClean="0">
                <a:solidFill>
                  <a:schemeClr val="tx1"/>
                </a:solidFill>
                <a:effectLst/>
                <a:latin typeface="+mn-lt"/>
                <a:ea typeface="+mn-ea"/>
                <a:cs typeface="+mn-cs"/>
              </a:rPr>
              <a:t> </a:t>
            </a:r>
            <a:r>
              <a:rPr lang="en-US" altLang="zh-TW" sz="1200" b="0" i="0" kern="1200" dirty="0" err="1" smtClean="0">
                <a:solidFill>
                  <a:schemeClr val="tx1"/>
                </a:solidFill>
                <a:effectLst/>
                <a:latin typeface="+mn-lt"/>
                <a:ea typeface="+mn-ea"/>
                <a:cs typeface="+mn-cs"/>
              </a:rPr>
              <a:t>bigred</a:t>
            </a:r>
            <a:r>
              <a:rPr lang="en-US" altLang="zh-TW" sz="1200" b="0" i="0" kern="1200" dirty="0" smtClean="0">
                <a:solidFill>
                  <a:schemeClr val="tx1"/>
                </a:solidFill>
                <a:effectLst/>
                <a:latin typeface="+mn-lt"/>
                <a:ea typeface="+mn-ea"/>
                <a:cs typeface="+mn-cs"/>
              </a:rPr>
              <a:t>  807 May 27 14:34 .profile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smtClean="0">
                <a:solidFill>
                  <a:schemeClr val="tx1"/>
                </a:solidFill>
                <a:effectLst/>
                <a:latin typeface="+mn-lt"/>
                <a:ea typeface="+mn-ea"/>
                <a:cs typeface="+mn-cs"/>
              </a:rPr>
              <a:t>===</a:t>
            </a:r>
          </a:p>
          <a:p>
            <a:r>
              <a:rPr lang="en-US" altLang="zh-TW" sz="1200" b="1" i="0" u="none" strike="noStrike" kern="1200" dirty="0" smtClean="0">
                <a:solidFill>
                  <a:schemeClr val="tx1"/>
                </a:solidFill>
                <a:effectLst/>
                <a:latin typeface="+mn-lt"/>
                <a:ea typeface="+mn-ea"/>
                <a:cs typeface="+mn-cs"/>
              </a:rPr>
              <a:t>Linux ls</a:t>
            </a:r>
            <a:r>
              <a:rPr lang="zh-TW" altLang="en-US" sz="1200" b="1" i="0" u="none" strike="noStrike" kern="1200" dirty="0" smtClean="0">
                <a:solidFill>
                  <a:schemeClr val="tx1"/>
                </a:solidFill>
                <a:effectLst/>
                <a:latin typeface="+mn-lt"/>
                <a:ea typeface="+mn-ea"/>
                <a:cs typeface="+mn-cs"/>
              </a:rPr>
              <a:t>命令</a:t>
            </a:r>
          </a:p>
          <a:p>
            <a:pPr latinLnBrk="1"/>
            <a:r>
              <a:rPr lang="zh-TW" altLang="en-US" sz="1200" b="0" i="0" u="sng" kern="1200" dirty="0" smtClean="0">
                <a:solidFill>
                  <a:schemeClr val="tx1"/>
                </a:solidFill>
                <a:effectLst/>
                <a:latin typeface="+mn-lt"/>
                <a:ea typeface="+mn-ea"/>
                <a:cs typeface="+mn-cs"/>
                <a:hlinkClick r:id="rId3"/>
              </a:rPr>
              <a:t> </a:t>
            </a:r>
            <a:r>
              <a:rPr lang="en-US" altLang="zh-TW" sz="1200" b="0" i="0" u="sng" kern="1200" dirty="0" smtClean="0">
                <a:solidFill>
                  <a:schemeClr val="tx1"/>
                </a:solidFill>
                <a:effectLst/>
                <a:latin typeface="+mn-lt"/>
                <a:ea typeface="+mn-ea"/>
                <a:cs typeface="+mn-cs"/>
                <a:hlinkClick r:id="rId3"/>
              </a:rPr>
              <a:t>Linux </a:t>
            </a:r>
            <a:r>
              <a:rPr lang="zh-TW" altLang="en-US" sz="1200" b="0" i="0" u="sng" kern="1200" dirty="0" smtClean="0">
                <a:solidFill>
                  <a:schemeClr val="tx1"/>
                </a:solidFill>
                <a:effectLst/>
                <a:latin typeface="+mn-lt"/>
                <a:ea typeface="+mn-ea"/>
                <a:cs typeface="+mn-cs"/>
                <a:hlinkClick r:id="rId3"/>
              </a:rPr>
              <a:t>命令大全</a:t>
            </a:r>
            <a:endParaRPr lang="zh-TW" altLang="en-US" sz="1200" b="0" i="0" kern="1200" dirty="0" smtClean="0">
              <a:solidFill>
                <a:schemeClr val="tx1"/>
              </a:solidFill>
              <a:effectLst/>
              <a:latin typeface="+mn-lt"/>
              <a:ea typeface="+mn-ea"/>
              <a:cs typeface="+mn-cs"/>
            </a:endParaRPr>
          </a:p>
          <a:p>
            <a:pPr latinLnBrk="1"/>
            <a:r>
              <a:rPr lang="en-US" altLang="zh-TW" sz="1200" b="0" i="0" kern="1200" dirty="0" smtClean="0">
                <a:solidFill>
                  <a:schemeClr val="tx1"/>
                </a:solidFill>
                <a:effectLst/>
                <a:latin typeface="+mn-lt"/>
                <a:ea typeface="+mn-ea"/>
                <a:cs typeface="+mn-cs"/>
              </a:rPr>
              <a:t>Linux ls</a:t>
            </a:r>
            <a:r>
              <a:rPr lang="zh-TW" altLang="en-US" sz="1200" b="0" i="0" kern="1200" dirty="0" smtClean="0">
                <a:solidFill>
                  <a:schemeClr val="tx1"/>
                </a:solidFill>
                <a:effectLst/>
                <a:latin typeface="+mn-lt"/>
                <a:ea typeface="+mn-ea"/>
                <a:cs typeface="+mn-cs"/>
              </a:rPr>
              <a:t>命令用于显示指定工作目录下之内容（列出目前工作目录所含之文件及子目录</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a:t>
            </a:r>
          </a:p>
          <a:p>
            <a:pPr latinLnBrk="1"/>
            <a:endParaRPr lang="en-US" altLang="zh-CN" sz="1200" b="0" i="0" kern="1200" dirty="0" smtClean="0">
              <a:solidFill>
                <a:schemeClr val="tx1"/>
              </a:solidFill>
              <a:effectLst/>
              <a:latin typeface="+mn-lt"/>
              <a:ea typeface="+mn-ea"/>
              <a:cs typeface="+mn-cs"/>
            </a:endParaRPr>
          </a:p>
          <a:p>
            <a:pPr latinLnBrk="1"/>
            <a:endParaRPr lang="en-US" altLang="zh-CN" sz="1200" b="0" i="0" kern="1200" dirty="0" smtClean="0">
              <a:solidFill>
                <a:schemeClr val="tx1"/>
              </a:solidFill>
              <a:effectLst/>
              <a:latin typeface="+mn-lt"/>
              <a:ea typeface="+mn-ea"/>
              <a:cs typeface="+mn-cs"/>
            </a:endParaRPr>
          </a:p>
          <a:p>
            <a:pPr latinLnBrk="1"/>
            <a:r>
              <a:rPr lang="en-US" altLang="zh-CN" sz="1200" b="0" i="0" kern="1200" dirty="0" smtClean="0">
                <a:solidFill>
                  <a:schemeClr val="tx1"/>
                </a:solidFill>
                <a:effectLst/>
                <a:latin typeface="+mn-lt"/>
                <a:ea typeface="+mn-ea"/>
                <a:cs typeface="+mn-cs"/>
              </a:rPr>
              <a:t>-a </a:t>
            </a:r>
            <a:r>
              <a:rPr lang="zh-CN" altLang="en-US" sz="1200" b="0" i="0" kern="1200" dirty="0" smtClean="0">
                <a:solidFill>
                  <a:schemeClr val="tx1"/>
                </a:solidFill>
                <a:effectLst/>
                <a:latin typeface="+mn-lt"/>
                <a:ea typeface="+mn-ea"/>
                <a:cs typeface="+mn-cs"/>
              </a:rPr>
              <a:t>显示所有文件及目录 </a:t>
            </a:r>
            <a:r>
              <a:rPr lang="en-US" altLang="zh-CN" sz="1200" b="0" i="0" kern="1200" dirty="0" smtClean="0">
                <a:solidFill>
                  <a:schemeClr val="tx1"/>
                </a:solidFill>
                <a:effectLst/>
                <a:latin typeface="+mn-lt"/>
                <a:ea typeface="+mn-ea"/>
                <a:cs typeface="+mn-cs"/>
              </a:rPr>
              <a:t>(ls</a:t>
            </a:r>
            <a:r>
              <a:rPr lang="zh-CN" altLang="en-US" sz="1200" b="0" i="0" kern="1200" dirty="0" smtClean="0">
                <a:solidFill>
                  <a:schemeClr val="tx1"/>
                </a:solidFill>
                <a:effectLst/>
                <a:latin typeface="+mn-lt"/>
                <a:ea typeface="+mn-ea"/>
                <a:cs typeface="+mn-cs"/>
              </a:rPr>
              <a:t>内定将文件名或目录名称开头为</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的视为隐藏档，不会列出</a:t>
            </a:r>
            <a:r>
              <a:rPr lang="en-US" altLang="zh-CN" sz="1200" b="0" i="0" kern="1200" dirty="0" smtClean="0">
                <a:solidFill>
                  <a:schemeClr val="tx1"/>
                </a:solidFill>
                <a:effectLst/>
                <a:latin typeface="+mn-lt"/>
                <a:ea typeface="+mn-ea"/>
                <a:cs typeface="+mn-cs"/>
              </a:rPr>
              <a:t>)</a:t>
            </a:r>
          </a:p>
          <a:p>
            <a:pPr latinLnBrk="1"/>
            <a:r>
              <a:rPr lang="en-US" altLang="zh-CN" sz="1200" b="0" i="0" kern="1200" dirty="0" smtClean="0">
                <a:solidFill>
                  <a:schemeClr val="tx1"/>
                </a:solidFill>
                <a:effectLst/>
                <a:latin typeface="+mn-lt"/>
                <a:ea typeface="+mn-ea"/>
                <a:cs typeface="+mn-cs"/>
              </a:rPr>
              <a:t>-l </a:t>
            </a:r>
            <a:r>
              <a:rPr lang="zh-CN" altLang="en-US" sz="1200" b="0" i="0" kern="1200" dirty="0" smtClean="0">
                <a:solidFill>
                  <a:schemeClr val="tx1"/>
                </a:solidFill>
                <a:effectLst/>
                <a:latin typeface="+mn-lt"/>
                <a:ea typeface="+mn-ea"/>
                <a:cs typeface="+mn-cs"/>
              </a:rPr>
              <a:t>除文件名称外，亦将文件型态、权限、拥有者、文件大小等资讯详细列出</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-F </a:t>
            </a:r>
            <a:r>
              <a:rPr lang="zh-CN" altLang="en-US" sz="1200" b="0" i="0" kern="1200" dirty="0" smtClean="0">
                <a:solidFill>
                  <a:schemeClr val="tx1"/>
                </a:solidFill>
                <a:effectLst/>
                <a:latin typeface="+mn-lt"/>
                <a:ea typeface="+mn-ea"/>
                <a:cs typeface="+mn-cs"/>
              </a:rPr>
              <a:t>在列出的文件名称后加一符号；例如可执行档则加 </a:t>
            </a:r>
            <a:r>
              <a:rPr lang="en-US" altLang="zh-CN" sz="1200" b="0" i="0" kern="120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smtClean="0">
                <a:solidFill>
                  <a:schemeClr val="tx1"/>
                </a:solidFill>
                <a:effectLst/>
                <a:latin typeface="+mn-lt"/>
                <a:ea typeface="+mn-ea"/>
                <a:cs typeface="+mn-cs"/>
              </a:rPr>
              <a:t>Ls –F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smtClean="0">
                <a:solidFill>
                  <a:schemeClr val="tx1"/>
                </a:solidFill>
                <a:effectLst/>
                <a:latin typeface="+mn-lt"/>
                <a:ea typeface="+mn-ea"/>
                <a:cs typeface="+mn-cs"/>
              </a:rPr>
              <a:t>[Linux] ls</a:t>
            </a:r>
            <a:r>
              <a:rPr lang="zh-TW" altLang="en-US" sz="1200" b="0" i="0" kern="1200" dirty="0" smtClean="0">
                <a:solidFill>
                  <a:schemeClr val="tx1"/>
                </a:solidFill>
                <a:effectLst/>
                <a:latin typeface="+mn-lt"/>
                <a:ea typeface="+mn-ea"/>
                <a:cs typeface="+mn-cs"/>
              </a:rPr>
              <a:t>只列出目錄的方法</a:t>
            </a:r>
          </a:p>
          <a:p>
            <a:endParaRPr lang="en-US" altLang="zh-TW" sz="1200" b="0" i="0" kern="1200" dirty="0" smtClean="0">
              <a:solidFill>
                <a:schemeClr val="tx1"/>
              </a:solidFill>
              <a:effectLst/>
              <a:latin typeface="+mn-lt"/>
              <a:ea typeface="+mn-ea"/>
              <a:cs typeface="+mn-cs"/>
            </a:endParaRPr>
          </a:p>
          <a:p>
            <a:r>
              <a:rPr lang="en-US" altLang="zh-TW" dirty="0" smtClean="0">
                <a:hlinkClick r:id="rId4"/>
              </a:rPr>
              <a:t>http://n.sfs.tw/mymedia/index/10007</a:t>
            </a:r>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法一：搞不懂為什麼要加 *</a:t>
            </a:r>
            <a:r>
              <a:rPr lang="en-US" altLang="zh-TW" sz="1200" b="0" i="0" kern="1200" dirty="0" smtClean="0">
                <a:solidFill>
                  <a:schemeClr val="tx1"/>
                </a:solidFill>
                <a:effectLst/>
                <a:latin typeface="+mn-lt"/>
                <a:ea typeface="+mn-ea"/>
                <a:cs typeface="+mn-cs"/>
              </a:rPr>
              <a:t>/</a:t>
            </a:r>
          </a:p>
          <a:p>
            <a:r>
              <a:rPr lang="en-US" altLang="zh-TW" dirty="0" smtClean="0">
                <a:effectLst/>
              </a:rPr>
              <a:t>ls -d */</a:t>
            </a:r>
          </a:p>
          <a:p>
            <a:r>
              <a:rPr lang="zh-TW" altLang="en-US" sz="1200" b="0" i="0" kern="1200" dirty="0" smtClean="0">
                <a:solidFill>
                  <a:schemeClr val="tx1"/>
                </a:solidFill>
                <a:effectLst/>
                <a:latin typeface="+mn-lt"/>
                <a:ea typeface="+mn-ea"/>
                <a:cs typeface="+mn-cs"/>
              </a:rPr>
              <a:t>法二：利用</a:t>
            </a:r>
            <a:r>
              <a:rPr lang="en-US" altLang="zh-TW" sz="1200" b="0" i="0" kern="1200" dirty="0" err="1" smtClean="0">
                <a:solidFill>
                  <a:schemeClr val="tx1"/>
                </a:solidFill>
                <a:effectLst/>
                <a:latin typeface="+mn-lt"/>
                <a:ea typeface="+mn-ea"/>
                <a:cs typeface="+mn-cs"/>
              </a:rPr>
              <a:t>grep</a:t>
            </a:r>
            <a:endParaRPr lang="en-US" altLang="zh-TW" sz="1200" b="0" i="0" kern="1200" dirty="0" smtClean="0">
              <a:solidFill>
                <a:schemeClr val="tx1"/>
              </a:solidFill>
              <a:effectLst/>
              <a:latin typeface="+mn-lt"/>
              <a:ea typeface="+mn-ea"/>
              <a:cs typeface="+mn-cs"/>
            </a:endParaRPr>
          </a:p>
          <a:p>
            <a:r>
              <a:rPr lang="en-US" altLang="zh-TW" dirty="0" smtClean="0">
                <a:effectLst/>
              </a:rPr>
              <a:t>ls -</a:t>
            </a:r>
            <a:r>
              <a:rPr lang="en-US" altLang="zh-TW" dirty="0" err="1" smtClean="0">
                <a:effectLst/>
              </a:rPr>
              <a:t>l|grep</a:t>
            </a:r>
            <a:r>
              <a:rPr lang="en-US" altLang="zh-TW" dirty="0" smtClean="0">
                <a:effectLst/>
              </a:rPr>
              <a:t> ^d</a:t>
            </a:r>
          </a:p>
          <a:p>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法一：搞不懂為什麼要加 *</a:t>
            </a:r>
            <a:r>
              <a:rPr lang="en-US" altLang="zh-TW" sz="1200" b="0" i="0" kern="1200" dirty="0" smtClean="0">
                <a:solidFill>
                  <a:schemeClr val="tx1"/>
                </a:solidFill>
                <a:effectLst/>
                <a:latin typeface="+mn-lt"/>
                <a:ea typeface="+mn-ea"/>
                <a:cs typeface="+mn-cs"/>
              </a:rPr>
              <a:t>/</a:t>
            </a:r>
          </a:p>
          <a:p>
            <a:r>
              <a:rPr lang="en-US" altLang="zh-TW" dirty="0" smtClean="0">
                <a:effectLst/>
              </a:rPr>
              <a:t>ls -d */</a:t>
            </a:r>
          </a:p>
          <a:p>
            <a:r>
              <a:rPr lang="zh-TW" altLang="en-US" sz="1200" b="0" i="0" kern="1200" dirty="0" smtClean="0">
                <a:solidFill>
                  <a:schemeClr val="tx1"/>
                </a:solidFill>
                <a:effectLst/>
                <a:latin typeface="+mn-lt"/>
                <a:ea typeface="+mn-ea"/>
                <a:cs typeface="+mn-cs"/>
              </a:rPr>
              <a:t>法二：利用</a:t>
            </a:r>
            <a:r>
              <a:rPr lang="en-US" altLang="zh-TW" sz="1200" b="0" i="0" kern="1200" dirty="0" err="1" smtClean="0">
                <a:solidFill>
                  <a:schemeClr val="tx1"/>
                </a:solidFill>
                <a:effectLst/>
                <a:latin typeface="+mn-lt"/>
                <a:ea typeface="+mn-ea"/>
                <a:cs typeface="+mn-cs"/>
              </a:rPr>
              <a:t>grep</a:t>
            </a:r>
            <a:endParaRPr lang="en-US" altLang="zh-TW" sz="1200" b="0" i="0" kern="1200" dirty="0" smtClean="0">
              <a:solidFill>
                <a:schemeClr val="tx1"/>
              </a:solidFill>
              <a:effectLst/>
              <a:latin typeface="+mn-lt"/>
              <a:ea typeface="+mn-ea"/>
              <a:cs typeface="+mn-cs"/>
            </a:endParaRPr>
          </a:p>
          <a:p>
            <a:r>
              <a:rPr lang="en-US" altLang="zh-TW" dirty="0" smtClean="0">
                <a:effectLst/>
              </a:rPr>
              <a:t>ls -</a:t>
            </a:r>
            <a:r>
              <a:rPr lang="en-US" altLang="zh-TW" dirty="0" err="1" smtClean="0">
                <a:effectLst/>
              </a:rPr>
              <a:t>l|grep</a:t>
            </a:r>
            <a:r>
              <a:rPr lang="en-US" altLang="zh-TW" dirty="0" smtClean="0">
                <a:effectLst/>
              </a:rPr>
              <a:t> ^d</a:t>
            </a:r>
          </a:p>
          <a:p>
            <a:endParaRPr lang="zh-TW" altLang="en-US" dirty="0"/>
          </a:p>
        </p:txBody>
      </p:sp>
      <p:sp>
        <p:nvSpPr>
          <p:cNvPr id="4" name="投影片編號版面配置區 3"/>
          <p:cNvSpPr>
            <a:spLocks noGrp="1"/>
          </p:cNvSpPr>
          <p:nvPr>
            <p:ph type="sldNum" sz="quarter" idx="10"/>
          </p:nvPr>
        </p:nvSpPr>
        <p:spPr/>
        <p:txBody>
          <a:bodyPr/>
          <a:lstStyle/>
          <a:p>
            <a:fld id="{134760A3-818D-40F9-AE18-8EBD005E6CC0}" type="slidenum">
              <a:rPr lang="zh-TW" altLang="en-US" smtClean="0"/>
              <a:t>169</a:t>
            </a:fld>
            <a:endParaRPr lang="zh-TW" altLang="en-US"/>
          </a:p>
        </p:txBody>
      </p:sp>
    </p:spTree>
    <p:extLst>
      <p:ext uri="{BB962C8B-B14F-4D97-AF65-F5344CB8AC3E}">
        <p14:creationId xmlns:p14="http://schemas.microsoft.com/office/powerpoint/2010/main" val="35404209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smtClean="0"/>
              <a:t>nano</a:t>
            </a:r>
            <a:r>
              <a:rPr lang="en-US" altLang="zh-TW" dirty="0" smtClean="0"/>
              <a:t> ~/.</a:t>
            </a:r>
            <a:r>
              <a:rPr lang="en-US" altLang="zh-TW" dirty="0" err="1" smtClean="0"/>
              <a:t>bashrc</a:t>
            </a:r>
            <a:endParaRPr lang="en-US" altLang="zh-TW" dirty="0" smtClean="0"/>
          </a:p>
          <a:p>
            <a:endParaRPr lang="en-US" altLang="zh-TW" dirty="0" smtClean="0"/>
          </a:p>
          <a:p>
            <a:r>
              <a:rPr lang="zh-TW" altLang="en-US" dirty="0" smtClean="0"/>
              <a:t>什麼是</a:t>
            </a:r>
            <a:r>
              <a:rPr lang="en-US" altLang="zh-TW" dirty="0" err="1" smtClean="0"/>
              <a:t>bashrc</a:t>
            </a:r>
            <a:r>
              <a:rPr lang="zh-TW" altLang="en-US" dirty="0" smtClean="0"/>
              <a:t>配置文件？</a:t>
            </a:r>
          </a:p>
          <a:p>
            <a:r>
              <a:rPr lang="en-US" altLang="zh-TW" dirty="0" smtClean="0"/>
              <a:t>Unix </a:t>
            </a:r>
            <a:r>
              <a:rPr lang="zh-TW" altLang="en-US" dirty="0" smtClean="0"/>
              <a:t>或類 </a:t>
            </a:r>
            <a:r>
              <a:rPr lang="en-US" altLang="zh-TW" dirty="0" smtClean="0"/>
              <a:t>Unix </a:t>
            </a:r>
            <a:r>
              <a:rPr lang="zh-TW" altLang="en-US" dirty="0" smtClean="0"/>
              <a:t>作業系統，一般情況下都將 </a:t>
            </a:r>
            <a:r>
              <a:rPr lang="en-US" altLang="zh-TW" dirty="0" smtClean="0"/>
              <a:t>bash </a:t>
            </a:r>
            <a:r>
              <a:rPr lang="zh-TW" altLang="en-US" dirty="0" smtClean="0"/>
              <a:t>作為默認的終端 </a:t>
            </a:r>
            <a:r>
              <a:rPr lang="en-US" altLang="zh-TW" dirty="0" smtClean="0"/>
              <a:t>shell</a:t>
            </a:r>
          </a:p>
          <a:p>
            <a:r>
              <a:rPr lang="zh-TW" altLang="en-US" dirty="0" smtClean="0"/>
              <a:t>（雖然 </a:t>
            </a:r>
            <a:r>
              <a:rPr lang="en-US" altLang="zh-TW" dirty="0" smtClean="0"/>
              <a:t>shell </a:t>
            </a:r>
            <a:r>
              <a:rPr lang="zh-TW" altLang="en-US" dirty="0" smtClean="0"/>
              <a:t>種類很多，但 </a:t>
            </a:r>
            <a:r>
              <a:rPr lang="en-US" altLang="zh-TW" dirty="0" smtClean="0"/>
              <a:t>bash </a:t>
            </a:r>
            <a:r>
              <a:rPr lang="zh-TW" altLang="en-US" dirty="0" smtClean="0"/>
              <a:t>還是最為常見和流行的）。</a:t>
            </a:r>
          </a:p>
          <a:p>
            <a:r>
              <a:rPr lang="en-US" altLang="zh-TW" dirty="0" smtClean="0"/>
              <a:t>Bash </a:t>
            </a:r>
            <a:r>
              <a:rPr lang="zh-TW" altLang="en-US" dirty="0" smtClean="0"/>
              <a:t>將在終端中程序中對用戶輸入的命令進行解釋並執行，</a:t>
            </a:r>
          </a:p>
          <a:p>
            <a:r>
              <a:rPr lang="zh-TW" altLang="en-US" dirty="0" smtClean="0"/>
              <a:t>允許使用腳本進行一定程序的自定義，</a:t>
            </a:r>
          </a:p>
          <a:p>
            <a:r>
              <a:rPr lang="zh-TW" altLang="en-US" dirty="0" smtClean="0"/>
              <a:t>這就是 </a:t>
            </a:r>
            <a:r>
              <a:rPr lang="en-US" altLang="zh-TW" dirty="0" err="1" smtClean="0"/>
              <a:t>bashrc</a:t>
            </a:r>
            <a:r>
              <a:rPr lang="en-US" altLang="zh-TW" dirty="0" smtClean="0"/>
              <a:t> </a:t>
            </a:r>
            <a:r>
              <a:rPr lang="zh-TW" altLang="en-US" dirty="0" smtClean="0"/>
              <a:t>配置文件的作用。</a:t>
            </a:r>
          </a:p>
          <a:p>
            <a:endParaRPr lang="zh-TW" altLang="en-US" dirty="0" smtClean="0"/>
          </a:p>
          <a:p>
            <a:r>
              <a:rPr lang="zh-TW" altLang="en-US" dirty="0" smtClean="0"/>
              <a:t>通過編輯</a:t>
            </a:r>
            <a:r>
              <a:rPr lang="en-US" altLang="zh-TW" dirty="0" err="1" smtClean="0"/>
              <a:t>bashrc</a:t>
            </a:r>
            <a:r>
              <a:rPr lang="zh-TW" altLang="en-US" dirty="0" smtClean="0"/>
              <a:t>配置文件</a:t>
            </a:r>
          </a:p>
          <a:p>
            <a:r>
              <a:rPr lang="zh-TW" altLang="en-US" dirty="0" smtClean="0"/>
              <a:t>可以提高用戶的使用效率</a:t>
            </a:r>
          </a:p>
          <a:p>
            <a:endParaRPr lang="zh-TW" altLang="en-US" dirty="0" smtClean="0"/>
          </a:p>
          <a:p>
            <a:endParaRPr lang="zh-TW" altLang="en-US" dirty="0" smtClean="0"/>
          </a:p>
          <a:p>
            <a:endParaRPr lang="zh-TW" altLang="en-US" dirty="0" smtClean="0"/>
          </a:p>
          <a:p>
            <a:r>
              <a:rPr lang="en-US" altLang="zh-TW" dirty="0" smtClean="0"/>
              <a:t>bash </a:t>
            </a:r>
            <a:r>
              <a:rPr lang="zh-TW" altLang="en-US" dirty="0" smtClean="0"/>
              <a:t>在每次啟動時都會自動載入 </a:t>
            </a:r>
            <a:r>
              <a:rPr lang="en-US" altLang="zh-TW" dirty="0" err="1" smtClean="0"/>
              <a:t>bashrc</a:t>
            </a:r>
            <a:r>
              <a:rPr lang="en-US" altLang="zh-TW" dirty="0" smtClean="0"/>
              <a:t> </a:t>
            </a:r>
            <a:r>
              <a:rPr lang="zh-TW" altLang="en-US" dirty="0" smtClean="0"/>
              <a:t>配置文件中的內容，</a:t>
            </a:r>
          </a:p>
          <a:p>
            <a:r>
              <a:rPr lang="zh-TW" altLang="en-US" dirty="0" smtClean="0"/>
              <a:t>這個 </a:t>
            </a:r>
            <a:r>
              <a:rPr lang="en-US" altLang="zh-TW" dirty="0" smtClean="0"/>
              <a:t>.</a:t>
            </a:r>
            <a:r>
              <a:rPr lang="en-US" altLang="zh-TW" dirty="0" err="1" smtClean="0"/>
              <a:t>bashrc</a:t>
            </a:r>
            <a:r>
              <a:rPr lang="en-US" altLang="zh-TW" dirty="0" smtClean="0"/>
              <a:t> </a:t>
            </a:r>
            <a:r>
              <a:rPr lang="zh-TW" altLang="en-US" dirty="0" smtClean="0"/>
              <a:t>隱藏配置文件可以在每個用戶的家目錄中找到，</a:t>
            </a:r>
          </a:p>
          <a:p>
            <a:r>
              <a:rPr lang="zh-TW" altLang="en-US" dirty="0" smtClean="0"/>
              <a:t>它用於保存和加載不同用戶的終端首選項和環境變量。</a:t>
            </a:r>
          </a:p>
          <a:p>
            <a:endParaRPr lang="zh-TW" altLang="en-US" dirty="0" smtClean="0"/>
          </a:p>
          <a:p>
            <a:r>
              <a:rPr lang="zh-TW" altLang="en-US" dirty="0" smtClean="0"/>
              <a:t>通過 </a:t>
            </a:r>
            <a:r>
              <a:rPr lang="en-US" altLang="zh-TW" dirty="0" err="1" smtClean="0"/>
              <a:t>bashrc</a:t>
            </a:r>
            <a:r>
              <a:rPr lang="en-US" altLang="zh-TW" dirty="0" smtClean="0"/>
              <a:t> </a:t>
            </a:r>
            <a:r>
              <a:rPr lang="zh-TW" altLang="en-US" dirty="0" smtClean="0"/>
              <a:t>配置文件對命令進行自定義，</a:t>
            </a:r>
          </a:p>
          <a:p>
            <a:r>
              <a:rPr lang="zh-TW" altLang="en-US" dirty="0" smtClean="0"/>
              <a:t>可快速通過用戶自定義的命令</a:t>
            </a:r>
          </a:p>
          <a:p>
            <a:r>
              <a:rPr lang="zh-TW" altLang="en-US" dirty="0" smtClean="0"/>
              <a:t>寫入命令的別名「</a:t>
            </a:r>
            <a:r>
              <a:rPr lang="en-US" altLang="zh-TW" dirty="0" smtClean="0"/>
              <a:t>Aliases</a:t>
            </a:r>
            <a:r>
              <a:rPr lang="zh-TW" altLang="en-US" dirty="0" smtClean="0"/>
              <a:t>」，</a:t>
            </a:r>
          </a:p>
          <a:p>
            <a:r>
              <a:rPr lang="zh-TW" altLang="en-US" dirty="0" smtClean="0"/>
              <a:t>以使用更短或替代名稱的引用命令，</a:t>
            </a:r>
          </a:p>
          <a:p>
            <a:r>
              <a:rPr lang="zh-TW" altLang="en-US" dirty="0" smtClean="0"/>
              <a:t>來執行帶參數的命令甚至腳本。</a:t>
            </a:r>
          </a:p>
          <a:p>
            <a:r>
              <a:rPr lang="zh-TW" altLang="en-US" dirty="0" smtClean="0"/>
              <a:t>這對經常使用終端來執行特定命令的用戶來說</a:t>
            </a:r>
          </a:p>
          <a:p>
            <a:r>
              <a:rPr lang="zh-TW" altLang="en-US" dirty="0" smtClean="0"/>
              <a:t>可以大大節省時間並提高效率</a:t>
            </a:r>
          </a:p>
          <a:p>
            <a:endParaRPr lang="zh-TW" altLang="en-US" dirty="0" smtClean="0"/>
          </a:p>
          <a:p>
            <a:r>
              <a:rPr lang="zh-TW" altLang="en-US" dirty="0" smtClean="0"/>
              <a:t>常見的使用方式就是，可以在 </a:t>
            </a:r>
            <a:r>
              <a:rPr lang="en-US" altLang="zh-TW" dirty="0" err="1" smtClean="0"/>
              <a:t>bashrc</a:t>
            </a:r>
            <a:r>
              <a:rPr lang="en-US" altLang="zh-TW" dirty="0" smtClean="0"/>
              <a:t> </a:t>
            </a:r>
            <a:r>
              <a:rPr lang="zh-TW" altLang="en-US" dirty="0" smtClean="0"/>
              <a:t>中</a:t>
            </a:r>
          </a:p>
          <a:p>
            <a:r>
              <a:rPr lang="zh-TW" altLang="en-US" dirty="0" smtClean="0"/>
              <a:t>寫入命令的別名「</a:t>
            </a:r>
            <a:r>
              <a:rPr lang="en-US" altLang="zh-TW" dirty="0" smtClean="0"/>
              <a:t>Aliases</a:t>
            </a:r>
            <a:r>
              <a:rPr lang="zh-TW" altLang="en-US" dirty="0" smtClean="0"/>
              <a:t>」，</a:t>
            </a:r>
          </a:p>
          <a:p>
            <a:r>
              <a:rPr lang="zh-TW" altLang="en-US" dirty="0" smtClean="0"/>
              <a:t>以使用更短或替代名稱的引用命令，</a:t>
            </a:r>
          </a:p>
          <a:p>
            <a:r>
              <a:rPr lang="zh-TW" altLang="en-US" dirty="0" smtClean="0"/>
              <a:t>這對經常使用終端來執行特定命令的用戶來說可以大大節省時間並提高效率。</a:t>
            </a:r>
            <a:endParaRPr lang="zh-TW" altLang="en-US" dirty="0"/>
          </a:p>
        </p:txBody>
      </p:sp>
      <p:sp>
        <p:nvSpPr>
          <p:cNvPr id="4" name="投影片編號版面配置區 3"/>
          <p:cNvSpPr>
            <a:spLocks noGrp="1"/>
          </p:cNvSpPr>
          <p:nvPr>
            <p:ph type="sldNum" sz="quarter" idx="10"/>
          </p:nvPr>
        </p:nvSpPr>
        <p:spPr/>
        <p:txBody>
          <a:bodyPr/>
          <a:lstStyle/>
          <a:p>
            <a:fld id="{134760A3-818D-40F9-AE18-8EBD005E6CC0}" type="slidenum">
              <a:rPr lang="zh-TW" altLang="en-US" smtClean="0"/>
              <a:t>170</a:t>
            </a:fld>
            <a:endParaRPr lang="zh-TW" altLang="en-US"/>
          </a:p>
        </p:txBody>
      </p:sp>
    </p:spTree>
    <p:extLst>
      <p:ext uri="{BB962C8B-B14F-4D97-AF65-F5344CB8AC3E}">
        <p14:creationId xmlns:p14="http://schemas.microsoft.com/office/powerpoint/2010/main" val="12313350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34760A3-818D-40F9-AE18-8EBD005E6CC0}" type="slidenum">
              <a:rPr lang="zh-TW" altLang="en-US" smtClean="0"/>
              <a:t>171</a:t>
            </a:fld>
            <a:endParaRPr lang="zh-TW" altLang="en-US"/>
          </a:p>
        </p:txBody>
      </p:sp>
    </p:spTree>
    <p:extLst>
      <p:ext uri="{BB962C8B-B14F-4D97-AF65-F5344CB8AC3E}">
        <p14:creationId xmlns:p14="http://schemas.microsoft.com/office/powerpoint/2010/main" val="222874920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smtClean="0"/>
              <a:t>nano</a:t>
            </a:r>
            <a:r>
              <a:rPr lang="en-US" altLang="zh-TW" dirty="0" smtClean="0"/>
              <a:t> ~/.</a:t>
            </a:r>
            <a:r>
              <a:rPr lang="en-US" altLang="zh-TW" dirty="0" err="1" smtClean="0"/>
              <a:t>bashrc</a:t>
            </a:r>
            <a:endParaRPr lang="en-US" altLang="zh-TW" dirty="0" smtClean="0"/>
          </a:p>
          <a:p>
            <a:endParaRPr lang="en-US" altLang="zh-TW" dirty="0" smtClean="0"/>
          </a:p>
          <a:p>
            <a:r>
              <a:rPr lang="zh-TW" altLang="en-US" dirty="0" smtClean="0"/>
              <a:t>什麼是</a:t>
            </a:r>
            <a:r>
              <a:rPr lang="en-US" altLang="zh-TW" dirty="0" err="1" smtClean="0"/>
              <a:t>bashrc</a:t>
            </a:r>
            <a:r>
              <a:rPr lang="zh-TW" altLang="en-US" dirty="0" smtClean="0"/>
              <a:t>配置文件？</a:t>
            </a:r>
          </a:p>
          <a:p>
            <a:r>
              <a:rPr lang="en-US" altLang="zh-TW" dirty="0" smtClean="0"/>
              <a:t>Unix </a:t>
            </a:r>
            <a:r>
              <a:rPr lang="zh-TW" altLang="en-US" dirty="0" smtClean="0"/>
              <a:t>或類 </a:t>
            </a:r>
            <a:r>
              <a:rPr lang="en-US" altLang="zh-TW" dirty="0" smtClean="0"/>
              <a:t>Unix </a:t>
            </a:r>
            <a:r>
              <a:rPr lang="zh-TW" altLang="en-US" dirty="0" smtClean="0"/>
              <a:t>作業系統，一般情況下都將 </a:t>
            </a:r>
            <a:r>
              <a:rPr lang="en-US" altLang="zh-TW" dirty="0" smtClean="0"/>
              <a:t>bash </a:t>
            </a:r>
            <a:r>
              <a:rPr lang="zh-TW" altLang="en-US" dirty="0" smtClean="0"/>
              <a:t>作為默認的終端 </a:t>
            </a:r>
            <a:r>
              <a:rPr lang="en-US" altLang="zh-TW" dirty="0" smtClean="0"/>
              <a:t>shell</a:t>
            </a:r>
            <a:r>
              <a:rPr lang="zh-TW" altLang="en-US" dirty="0" smtClean="0"/>
              <a:t>（雖然 </a:t>
            </a:r>
            <a:r>
              <a:rPr lang="en-US" altLang="zh-TW" dirty="0" smtClean="0"/>
              <a:t>shell </a:t>
            </a:r>
            <a:r>
              <a:rPr lang="zh-TW" altLang="en-US" dirty="0" smtClean="0"/>
              <a:t>種類很多，但 </a:t>
            </a:r>
            <a:r>
              <a:rPr lang="en-US" altLang="zh-TW" dirty="0" smtClean="0"/>
              <a:t>bash </a:t>
            </a:r>
            <a:r>
              <a:rPr lang="zh-TW" altLang="en-US" dirty="0" smtClean="0"/>
              <a:t>還是最為常見和流行的）。</a:t>
            </a:r>
            <a:r>
              <a:rPr lang="en-US" altLang="zh-TW" dirty="0" smtClean="0"/>
              <a:t>Bash </a:t>
            </a:r>
            <a:r>
              <a:rPr lang="zh-TW" altLang="en-US" dirty="0" smtClean="0"/>
              <a:t>將在終端中程序中對用戶輸入的命令進行解釋並執行，允許使用腳本進行一定程序的自定義，這就是 </a:t>
            </a:r>
            <a:r>
              <a:rPr lang="en-US" altLang="zh-TW" dirty="0" err="1" smtClean="0"/>
              <a:t>bashrc</a:t>
            </a:r>
            <a:r>
              <a:rPr lang="en-US" altLang="zh-TW" dirty="0" smtClean="0"/>
              <a:t> </a:t>
            </a:r>
            <a:r>
              <a:rPr lang="zh-TW" altLang="en-US" dirty="0" smtClean="0"/>
              <a:t>配置文件的作用。</a:t>
            </a:r>
          </a:p>
          <a:p>
            <a:endParaRPr lang="zh-TW" altLang="en-US" dirty="0" smtClean="0"/>
          </a:p>
          <a:p>
            <a:r>
              <a:rPr lang="zh-TW" altLang="en-US" dirty="0" smtClean="0"/>
              <a:t>通過編輯</a:t>
            </a:r>
            <a:r>
              <a:rPr lang="en-US" altLang="zh-TW" dirty="0" err="1" smtClean="0"/>
              <a:t>bashrc</a:t>
            </a:r>
            <a:r>
              <a:rPr lang="zh-TW" altLang="en-US" dirty="0" smtClean="0"/>
              <a:t>配置文件可以提高用戶的使用效率</a:t>
            </a:r>
          </a:p>
          <a:p>
            <a:endParaRPr lang="zh-TW" altLang="en-US" dirty="0" smtClean="0"/>
          </a:p>
          <a:p>
            <a:endParaRPr lang="zh-TW" altLang="en-US" dirty="0" smtClean="0"/>
          </a:p>
          <a:p>
            <a:r>
              <a:rPr lang="zh-TW" altLang="en-US" dirty="0" smtClean="0"/>
              <a:t>通過 </a:t>
            </a:r>
            <a:r>
              <a:rPr lang="en-US" altLang="zh-TW" dirty="0" err="1" smtClean="0"/>
              <a:t>bashrc</a:t>
            </a:r>
            <a:r>
              <a:rPr lang="en-US" altLang="zh-TW" dirty="0" smtClean="0"/>
              <a:t> </a:t>
            </a:r>
            <a:r>
              <a:rPr lang="zh-TW" altLang="en-US" dirty="0" smtClean="0"/>
              <a:t>配置文件對命令進行自定義，</a:t>
            </a:r>
          </a:p>
          <a:p>
            <a:r>
              <a:rPr lang="zh-TW" altLang="en-US" dirty="0" smtClean="0"/>
              <a:t>可快速通過用戶自定義的命令來執行帶參數的命令甚至腳本。</a:t>
            </a:r>
          </a:p>
          <a:p>
            <a:endParaRPr lang="zh-TW" altLang="en-US" dirty="0" smtClean="0"/>
          </a:p>
          <a:p>
            <a:endParaRPr lang="zh-TW" altLang="en-US" dirty="0" smtClean="0"/>
          </a:p>
          <a:p>
            <a:r>
              <a:rPr lang="en-US" altLang="zh-TW" dirty="0" smtClean="0"/>
              <a:t>bash </a:t>
            </a:r>
            <a:r>
              <a:rPr lang="zh-TW" altLang="en-US" dirty="0" smtClean="0"/>
              <a:t>在每次啟動時都會自動載入 </a:t>
            </a:r>
            <a:r>
              <a:rPr lang="en-US" altLang="zh-TW" dirty="0" err="1" smtClean="0"/>
              <a:t>bashrc</a:t>
            </a:r>
            <a:r>
              <a:rPr lang="en-US" altLang="zh-TW" dirty="0" smtClean="0"/>
              <a:t> </a:t>
            </a:r>
            <a:r>
              <a:rPr lang="zh-TW" altLang="en-US" dirty="0" smtClean="0"/>
              <a:t>配置文件中的內容，</a:t>
            </a:r>
          </a:p>
          <a:p>
            <a:r>
              <a:rPr lang="zh-TW" altLang="en-US" dirty="0" smtClean="0"/>
              <a:t>這個 </a:t>
            </a:r>
            <a:r>
              <a:rPr lang="en-US" altLang="zh-TW" dirty="0" smtClean="0"/>
              <a:t>.</a:t>
            </a:r>
            <a:r>
              <a:rPr lang="en-US" altLang="zh-TW" dirty="0" err="1" smtClean="0"/>
              <a:t>bashrc</a:t>
            </a:r>
            <a:r>
              <a:rPr lang="en-US" altLang="zh-TW" dirty="0" smtClean="0"/>
              <a:t> </a:t>
            </a:r>
            <a:r>
              <a:rPr lang="zh-TW" altLang="en-US" dirty="0" smtClean="0"/>
              <a:t>隱藏配置文件可以在每個用戶的家目錄中找到，</a:t>
            </a:r>
          </a:p>
          <a:p>
            <a:r>
              <a:rPr lang="zh-TW" altLang="en-US" dirty="0" smtClean="0"/>
              <a:t>它用於保存和加載不同用戶的終端首選項和環境變量。</a:t>
            </a:r>
          </a:p>
          <a:p>
            <a:endParaRPr lang="zh-TW" altLang="en-US" dirty="0" smtClean="0"/>
          </a:p>
          <a:p>
            <a:r>
              <a:rPr lang="zh-TW" altLang="en-US" dirty="0" smtClean="0"/>
              <a:t>常見的使用方式就是，可以在 </a:t>
            </a:r>
            <a:r>
              <a:rPr lang="en-US" altLang="zh-TW" dirty="0" err="1" smtClean="0"/>
              <a:t>bashrc</a:t>
            </a:r>
            <a:r>
              <a:rPr lang="en-US" altLang="zh-TW" dirty="0" smtClean="0"/>
              <a:t> </a:t>
            </a:r>
            <a:r>
              <a:rPr lang="zh-TW" altLang="en-US" dirty="0" smtClean="0"/>
              <a:t>中寫入命令的別名「</a:t>
            </a:r>
            <a:r>
              <a:rPr lang="en-US" altLang="zh-TW" dirty="0" smtClean="0"/>
              <a:t>Aliases</a:t>
            </a:r>
            <a:r>
              <a:rPr lang="zh-TW" altLang="en-US" dirty="0" smtClean="0"/>
              <a:t>」，以使用更短或替代名稱的引用命令，這對經常使用終端來執行特定命令的用戶來說可以大大節省時間並提高效率。</a:t>
            </a:r>
          </a:p>
          <a:p>
            <a:endParaRPr lang="zh-TW" altLang="en-US" dirty="0" smtClean="0"/>
          </a:p>
          <a:p>
            <a:r>
              <a:rPr lang="zh-TW" altLang="en-US" dirty="0" smtClean="0"/>
              <a:t>如何編輯</a:t>
            </a:r>
            <a:r>
              <a:rPr lang="en-US" altLang="zh-TW" dirty="0" err="1" smtClean="0"/>
              <a:t>bashrc</a:t>
            </a:r>
            <a:r>
              <a:rPr lang="zh-TW" altLang="en-US" dirty="0" smtClean="0"/>
              <a:t>配置文件？</a:t>
            </a:r>
          </a:p>
          <a:p>
            <a:endParaRPr lang="zh-TW" altLang="en-US" dirty="0" smtClean="0"/>
          </a:p>
          <a:p>
            <a:r>
              <a:rPr lang="en-US" altLang="zh-TW" dirty="0" err="1" smtClean="0"/>
              <a:t>nano</a:t>
            </a:r>
            <a:r>
              <a:rPr lang="en-US" altLang="zh-TW" dirty="0" smtClean="0"/>
              <a:t> ~/.</a:t>
            </a:r>
            <a:r>
              <a:rPr lang="en-US" altLang="zh-TW" dirty="0" err="1" smtClean="0"/>
              <a:t>bashrc</a:t>
            </a:r>
            <a:endParaRPr lang="en-US" altLang="zh-TW" dirty="0" smtClean="0"/>
          </a:p>
          <a:p>
            <a:r>
              <a:rPr lang="zh-TW" altLang="en-US" dirty="0" smtClean="0"/>
              <a:t>如果 </a:t>
            </a:r>
            <a:r>
              <a:rPr lang="en-US" altLang="zh-TW" dirty="0" smtClean="0"/>
              <a:t>.</a:t>
            </a:r>
            <a:r>
              <a:rPr lang="en-US" altLang="zh-TW" dirty="0" err="1" smtClean="0"/>
              <a:t>bashrc</a:t>
            </a:r>
            <a:r>
              <a:rPr lang="en-US" altLang="zh-TW" dirty="0" smtClean="0"/>
              <a:t> </a:t>
            </a:r>
            <a:r>
              <a:rPr lang="zh-TW" altLang="en-US" dirty="0" smtClean="0"/>
              <a:t>文件是空的，沒關係，你可以自行手動寫入內容。</a:t>
            </a:r>
          </a:p>
          <a:p>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134760A3-818D-40F9-AE18-8EBD005E6CC0}" type="slidenum">
              <a:rPr lang="zh-TW" altLang="en-US" smtClean="0"/>
              <a:t>172</a:t>
            </a:fld>
            <a:endParaRPr lang="zh-TW" altLang="en-US"/>
          </a:p>
        </p:txBody>
      </p:sp>
    </p:spTree>
    <p:extLst>
      <p:ext uri="{BB962C8B-B14F-4D97-AF65-F5344CB8AC3E}">
        <p14:creationId xmlns:p14="http://schemas.microsoft.com/office/powerpoint/2010/main" val="39190044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 ~/.</a:t>
            </a:r>
            <a:r>
              <a:rPr lang="en-US" altLang="zh-TW" dirty="0" err="1" smtClean="0"/>
              <a:t>bashrc</a:t>
            </a:r>
            <a:r>
              <a:rPr lang="en-US" altLang="zh-TW" dirty="0" smtClean="0"/>
              <a:t>: executed by bash(1) for non-login shells.</a:t>
            </a:r>
          </a:p>
          <a:p>
            <a:r>
              <a:rPr lang="en-US" altLang="zh-TW" dirty="0" smtClean="0"/>
              <a:t># see /</a:t>
            </a:r>
            <a:r>
              <a:rPr lang="en-US" altLang="zh-TW" dirty="0" err="1" smtClean="0"/>
              <a:t>usr</a:t>
            </a:r>
            <a:r>
              <a:rPr lang="en-US" altLang="zh-TW" dirty="0" smtClean="0"/>
              <a:t>/share/doc/bash/examples/startup-files (in the package bash-doc)</a:t>
            </a:r>
          </a:p>
          <a:p>
            <a:r>
              <a:rPr lang="en-US" altLang="zh-TW" dirty="0" smtClean="0"/>
              <a:t># for examples</a:t>
            </a:r>
          </a:p>
          <a:p>
            <a:endParaRPr lang="en-US" altLang="zh-TW" dirty="0" smtClean="0"/>
          </a:p>
          <a:p>
            <a:r>
              <a:rPr lang="en-US" altLang="zh-TW" dirty="0" smtClean="0"/>
              <a:t># If not running interactively, don't do anything</a:t>
            </a:r>
          </a:p>
          <a:p>
            <a:r>
              <a:rPr lang="en-US" altLang="zh-TW" dirty="0" smtClean="0"/>
              <a:t>#case $- in</a:t>
            </a:r>
          </a:p>
          <a:p>
            <a:r>
              <a:rPr lang="en-US" altLang="zh-TW" dirty="0" smtClean="0"/>
              <a:t>#    *</a:t>
            </a:r>
            <a:r>
              <a:rPr lang="en-US" altLang="zh-TW" dirty="0" err="1" smtClean="0"/>
              <a:t>i</a:t>
            </a:r>
            <a:r>
              <a:rPr lang="en-US" altLang="zh-TW" dirty="0" smtClean="0"/>
              <a:t>*) ;;</a:t>
            </a:r>
          </a:p>
          <a:p>
            <a:r>
              <a:rPr lang="en-US" altLang="zh-TW" dirty="0" smtClean="0"/>
              <a:t>#      *) return;;</a:t>
            </a:r>
          </a:p>
          <a:p>
            <a:r>
              <a:rPr lang="en-US" altLang="zh-TW" dirty="0" smtClean="0"/>
              <a:t>#</a:t>
            </a:r>
            <a:r>
              <a:rPr lang="en-US" altLang="zh-TW" dirty="0" err="1" smtClean="0"/>
              <a:t>esac</a:t>
            </a:r>
            <a:endParaRPr lang="en-US" altLang="zh-TW" dirty="0" smtClean="0"/>
          </a:p>
          <a:p>
            <a:endParaRPr lang="en-US" altLang="zh-TW" dirty="0" smtClean="0"/>
          </a:p>
          <a:p>
            <a:r>
              <a:rPr lang="en-US" altLang="zh-TW" dirty="0" smtClean="0"/>
              <a:t># don't put duplicate lines or lines starting with space in the history.</a:t>
            </a:r>
          </a:p>
          <a:p>
            <a:r>
              <a:rPr lang="en-US" altLang="zh-TW" dirty="0" smtClean="0"/>
              <a:t># See bash(1) for more options</a:t>
            </a:r>
          </a:p>
          <a:p>
            <a:r>
              <a:rPr lang="en-US" altLang="zh-TW" dirty="0" smtClean="0"/>
              <a:t>HISTCONTROL=</a:t>
            </a:r>
            <a:r>
              <a:rPr lang="en-US" altLang="zh-TW" dirty="0" err="1" smtClean="0"/>
              <a:t>ignoreboth</a:t>
            </a:r>
            <a:endParaRPr lang="en-US" altLang="zh-TW" dirty="0" smtClean="0"/>
          </a:p>
          <a:p>
            <a:endParaRPr lang="en-US" altLang="zh-TW" dirty="0" smtClean="0"/>
          </a:p>
          <a:p>
            <a:r>
              <a:rPr lang="en-US" altLang="zh-TW" dirty="0" smtClean="0"/>
              <a:t># append to the history file, don't overwrite it</a:t>
            </a:r>
          </a:p>
          <a:p>
            <a:r>
              <a:rPr lang="en-US" altLang="zh-TW" dirty="0" err="1" smtClean="0"/>
              <a:t>shopt</a:t>
            </a:r>
            <a:r>
              <a:rPr lang="en-US" altLang="zh-TW" dirty="0" smtClean="0"/>
              <a:t> -s </a:t>
            </a:r>
            <a:r>
              <a:rPr lang="en-US" altLang="zh-TW" dirty="0" err="1" smtClean="0"/>
              <a:t>histappend</a:t>
            </a:r>
            <a:endParaRPr lang="en-US" altLang="zh-TW" dirty="0" smtClean="0"/>
          </a:p>
          <a:p>
            <a:endParaRPr lang="en-US" altLang="zh-TW" dirty="0" smtClean="0"/>
          </a:p>
          <a:p>
            <a:r>
              <a:rPr lang="en-US" altLang="zh-TW" dirty="0" smtClean="0"/>
              <a:t># for setting history length see HISTSIZE and HISTFILESIZE in bash(1)</a:t>
            </a:r>
          </a:p>
          <a:p>
            <a:r>
              <a:rPr lang="en-US" altLang="zh-TW" dirty="0" smtClean="0"/>
              <a:t>HISTSIZE=1000</a:t>
            </a:r>
          </a:p>
          <a:p>
            <a:r>
              <a:rPr lang="en-US" altLang="zh-TW" dirty="0" smtClean="0"/>
              <a:t>HISTFILESIZE=2000</a:t>
            </a:r>
          </a:p>
          <a:p>
            <a:endParaRPr lang="en-US" altLang="zh-TW" dirty="0" smtClean="0"/>
          </a:p>
          <a:p>
            <a:r>
              <a:rPr lang="en-US" altLang="zh-TW" dirty="0" smtClean="0"/>
              <a:t># check the window size after each command and, if necessary,</a:t>
            </a:r>
          </a:p>
          <a:p>
            <a:r>
              <a:rPr lang="en-US" altLang="zh-TW" dirty="0" smtClean="0"/>
              <a:t># update the values of LINES and COLUMNS.</a:t>
            </a:r>
          </a:p>
          <a:p>
            <a:r>
              <a:rPr lang="en-US" altLang="zh-TW" dirty="0" err="1" smtClean="0"/>
              <a:t>shopt</a:t>
            </a:r>
            <a:r>
              <a:rPr lang="en-US" altLang="zh-TW" dirty="0" smtClean="0"/>
              <a:t> -s </a:t>
            </a:r>
            <a:r>
              <a:rPr lang="en-US" altLang="zh-TW" dirty="0" err="1" smtClean="0"/>
              <a:t>checkwinsize</a:t>
            </a:r>
            <a:endParaRPr lang="en-US" altLang="zh-TW" dirty="0" smtClean="0"/>
          </a:p>
          <a:p>
            <a:endParaRPr lang="en-US" altLang="zh-TW" dirty="0" smtClean="0"/>
          </a:p>
          <a:p>
            <a:r>
              <a:rPr lang="en-US" altLang="zh-TW" dirty="0" smtClean="0"/>
              <a:t># If set, the pattern "**" used in a pathname expansion context will</a:t>
            </a:r>
          </a:p>
          <a:p>
            <a:r>
              <a:rPr lang="en-US" altLang="zh-TW" dirty="0" smtClean="0"/>
              <a:t># match all files and zero or more directories and subdirectories.</a:t>
            </a:r>
          </a:p>
          <a:p>
            <a:r>
              <a:rPr lang="en-US" altLang="zh-TW" dirty="0" smtClean="0"/>
              <a:t>#</a:t>
            </a:r>
            <a:r>
              <a:rPr lang="en-US" altLang="zh-TW" dirty="0" err="1" smtClean="0"/>
              <a:t>shopt</a:t>
            </a:r>
            <a:r>
              <a:rPr lang="en-US" altLang="zh-TW" dirty="0" smtClean="0"/>
              <a:t> -s </a:t>
            </a:r>
            <a:r>
              <a:rPr lang="en-US" altLang="zh-TW" dirty="0" err="1" smtClean="0"/>
              <a:t>globstar</a:t>
            </a:r>
            <a:endParaRPr lang="en-US" altLang="zh-TW" dirty="0" smtClean="0"/>
          </a:p>
          <a:p>
            <a:endParaRPr lang="en-US" altLang="zh-TW" dirty="0" smtClean="0"/>
          </a:p>
          <a:p>
            <a:r>
              <a:rPr lang="en-US" altLang="zh-TW" dirty="0" smtClean="0"/>
              <a:t># make less more friendly for non-text input files, see </a:t>
            </a:r>
            <a:r>
              <a:rPr lang="en-US" altLang="zh-TW" dirty="0" err="1" smtClean="0"/>
              <a:t>lesspipe</a:t>
            </a:r>
            <a:r>
              <a:rPr lang="en-US" altLang="zh-TW" dirty="0" smtClean="0"/>
              <a:t>(1)</a:t>
            </a:r>
          </a:p>
          <a:p>
            <a:r>
              <a:rPr lang="en-US" altLang="zh-TW" dirty="0" smtClean="0"/>
              <a:t>[ -x /</a:t>
            </a:r>
            <a:r>
              <a:rPr lang="en-US" altLang="zh-TW" dirty="0" err="1" smtClean="0"/>
              <a:t>usr</a:t>
            </a:r>
            <a:r>
              <a:rPr lang="en-US" altLang="zh-TW" dirty="0" smtClean="0"/>
              <a:t>/bin/</a:t>
            </a:r>
            <a:r>
              <a:rPr lang="en-US" altLang="zh-TW" dirty="0" err="1" smtClean="0"/>
              <a:t>lesspipe</a:t>
            </a:r>
            <a:r>
              <a:rPr lang="en-US" altLang="zh-TW" dirty="0" smtClean="0"/>
              <a:t> ] &amp;&amp; </a:t>
            </a:r>
            <a:r>
              <a:rPr lang="en-US" altLang="zh-TW" dirty="0" err="1" smtClean="0"/>
              <a:t>eval</a:t>
            </a:r>
            <a:r>
              <a:rPr lang="en-US" altLang="zh-TW" dirty="0" smtClean="0"/>
              <a:t> "$(SHELL=/bin/</a:t>
            </a:r>
            <a:r>
              <a:rPr lang="en-US" altLang="zh-TW" dirty="0" err="1" smtClean="0"/>
              <a:t>sh</a:t>
            </a:r>
            <a:r>
              <a:rPr lang="en-US" altLang="zh-TW" dirty="0" smtClean="0"/>
              <a:t> </a:t>
            </a:r>
            <a:r>
              <a:rPr lang="en-US" altLang="zh-TW" dirty="0" err="1" smtClean="0"/>
              <a:t>lesspipe</a:t>
            </a:r>
            <a:r>
              <a:rPr lang="en-US" altLang="zh-TW" dirty="0" smtClean="0"/>
              <a:t>)"</a:t>
            </a:r>
          </a:p>
          <a:p>
            <a:endParaRPr lang="en-US" altLang="zh-TW" dirty="0" smtClean="0"/>
          </a:p>
          <a:p>
            <a:r>
              <a:rPr lang="en-US" altLang="zh-TW" dirty="0" smtClean="0"/>
              <a:t># set variable identifying the </a:t>
            </a:r>
            <a:r>
              <a:rPr lang="en-US" altLang="zh-TW" dirty="0" err="1" smtClean="0"/>
              <a:t>chroot</a:t>
            </a:r>
            <a:r>
              <a:rPr lang="en-US" altLang="zh-TW" dirty="0" smtClean="0"/>
              <a:t> you work in (used in the prompt below)</a:t>
            </a:r>
          </a:p>
          <a:p>
            <a:r>
              <a:rPr lang="en-US" altLang="zh-TW" dirty="0" smtClean="0"/>
              <a:t>if [ -z "${</a:t>
            </a:r>
            <a:r>
              <a:rPr lang="en-US" altLang="zh-TW" dirty="0" err="1" smtClean="0"/>
              <a:t>debian_chroot</a:t>
            </a:r>
            <a:r>
              <a:rPr lang="en-US" altLang="zh-TW" dirty="0" smtClean="0"/>
              <a:t>:-}" ] &amp;&amp; [ -r /</a:t>
            </a:r>
            <a:r>
              <a:rPr lang="en-US" altLang="zh-TW" dirty="0" err="1" smtClean="0"/>
              <a:t>etc</a:t>
            </a:r>
            <a:r>
              <a:rPr lang="en-US" altLang="zh-TW" dirty="0" smtClean="0"/>
              <a:t>/</a:t>
            </a:r>
            <a:r>
              <a:rPr lang="en-US" altLang="zh-TW" dirty="0" err="1" smtClean="0"/>
              <a:t>debian_chroot</a:t>
            </a:r>
            <a:r>
              <a:rPr lang="en-US" altLang="zh-TW" dirty="0" smtClean="0"/>
              <a:t> ]; then</a:t>
            </a:r>
          </a:p>
          <a:p>
            <a:r>
              <a:rPr lang="en-US" altLang="zh-TW" dirty="0" smtClean="0"/>
              <a:t>    </a:t>
            </a:r>
            <a:r>
              <a:rPr lang="en-US" altLang="zh-TW" dirty="0" err="1" smtClean="0"/>
              <a:t>debian_chroot</a:t>
            </a:r>
            <a:r>
              <a:rPr lang="en-US" altLang="zh-TW" dirty="0" smtClean="0"/>
              <a:t>=$(cat /</a:t>
            </a:r>
            <a:r>
              <a:rPr lang="en-US" altLang="zh-TW" dirty="0" err="1" smtClean="0"/>
              <a:t>etc</a:t>
            </a:r>
            <a:r>
              <a:rPr lang="en-US" altLang="zh-TW" dirty="0" smtClean="0"/>
              <a:t>/</a:t>
            </a:r>
            <a:r>
              <a:rPr lang="en-US" altLang="zh-TW" dirty="0" err="1" smtClean="0"/>
              <a:t>debian_chroot</a:t>
            </a:r>
            <a:r>
              <a:rPr lang="en-US" altLang="zh-TW" dirty="0" smtClean="0"/>
              <a:t>)</a:t>
            </a:r>
          </a:p>
          <a:p>
            <a:r>
              <a:rPr lang="en-US" altLang="zh-TW" dirty="0" smtClean="0"/>
              <a:t>fi</a:t>
            </a:r>
          </a:p>
          <a:p>
            <a:endParaRPr lang="en-US" altLang="zh-TW" dirty="0" smtClean="0"/>
          </a:p>
          <a:p>
            <a:r>
              <a:rPr lang="en-US" altLang="zh-TW" dirty="0" smtClean="0"/>
              <a:t># set a fancy prompt (non-color, unless we know we "want" color)</a:t>
            </a:r>
          </a:p>
          <a:p>
            <a:r>
              <a:rPr lang="en-US" altLang="zh-TW" dirty="0" smtClean="0"/>
              <a:t>case "$TERM" in</a:t>
            </a:r>
          </a:p>
          <a:p>
            <a:r>
              <a:rPr lang="en-US" altLang="zh-TW" dirty="0" smtClean="0"/>
              <a:t>    </a:t>
            </a:r>
            <a:r>
              <a:rPr lang="en-US" altLang="zh-TW" dirty="0" err="1" smtClean="0"/>
              <a:t>xterm</a:t>
            </a:r>
            <a:r>
              <a:rPr lang="en-US" altLang="zh-TW" dirty="0" smtClean="0"/>
              <a:t>-color|*-256color) </a:t>
            </a:r>
            <a:r>
              <a:rPr lang="en-US" altLang="zh-TW" dirty="0" err="1" smtClean="0"/>
              <a:t>color_prompt</a:t>
            </a:r>
            <a:r>
              <a:rPr lang="en-US" altLang="zh-TW" dirty="0" smtClean="0"/>
              <a:t>=yes;;</a:t>
            </a:r>
          </a:p>
          <a:p>
            <a:r>
              <a:rPr lang="en-US" altLang="zh-TW" dirty="0" err="1" smtClean="0"/>
              <a:t>esac</a:t>
            </a:r>
            <a:endParaRPr lang="en-US" altLang="zh-TW" dirty="0" smtClean="0"/>
          </a:p>
          <a:p>
            <a:endParaRPr lang="en-US" altLang="zh-TW" dirty="0" smtClean="0"/>
          </a:p>
          <a:p>
            <a:r>
              <a:rPr lang="en-US" altLang="zh-TW" dirty="0" smtClean="0"/>
              <a:t># uncomment for a colored prompt, if the terminal has the capability; turned</a:t>
            </a:r>
          </a:p>
          <a:p>
            <a:r>
              <a:rPr lang="en-US" altLang="zh-TW" dirty="0" smtClean="0"/>
              <a:t># off by default to not distract the user: the focus in a terminal window</a:t>
            </a:r>
          </a:p>
          <a:p>
            <a:r>
              <a:rPr lang="en-US" altLang="zh-TW" dirty="0" smtClean="0"/>
              <a:t># update the values of LINES and COLUMNS.</a:t>
            </a:r>
          </a:p>
          <a:p>
            <a:r>
              <a:rPr lang="en-US" altLang="zh-TW" dirty="0" err="1" smtClean="0"/>
              <a:t>shopt</a:t>
            </a:r>
            <a:r>
              <a:rPr lang="en-US" altLang="zh-TW" dirty="0" smtClean="0"/>
              <a:t> -s </a:t>
            </a:r>
            <a:r>
              <a:rPr lang="en-US" altLang="zh-TW" dirty="0" err="1" smtClean="0"/>
              <a:t>checkwinsize</a:t>
            </a:r>
            <a:endParaRPr lang="en-US" altLang="zh-TW" dirty="0" smtClean="0"/>
          </a:p>
          <a:p>
            <a:endParaRPr lang="en-US" altLang="zh-TW" dirty="0" smtClean="0"/>
          </a:p>
          <a:p>
            <a:r>
              <a:rPr lang="en-US" altLang="zh-TW" dirty="0" smtClean="0"/>
              <a:t># If set, the pattern "**" used in a pathname expansion context will</a:t>
            </a:r>
          </a:p>
          <a:p>
            <a:r>
              <a:rPr lang="en-US" altLang="zh-TW" dirty="0" smtClean="0"/>
              <a:t># match all files and zero or more directories and subdirectories.</a:t>
            </a:r>
          </a:p>
          <a:p>
            <a:r>
              <a:rPr lang="en-US" altLang="zh-TW" dirty="0" smtClean="0"/>
              <a:t>#</a:t>
            </a:r>
            <a:r>
              <a:rPr lang="en-US" altLang="zh-TW" dirty="0" err="1" smtClean="0"/>
              <a:t>shopt</a:t>
            </a:r>
            <a:r>
              <a:rPr lang="en-US" altLang="zh-TW" dirty="0" smtClean="0"/>
              <a:t> -s </a:t>
            </a:r>
            <a:r>
              <a:rPr lang="en-US" altLang="zh-TW" dirty="0" err="1" smtClean="0"/>
              <a:t>globstar</a:t>
            </a:r>
            <a:endParaRPr lang="en-US" altLang="zh-TW" dirty="0" smtClean="0"/>
          </a:p>
          <a:p>
            <a:endParaRPr lang="en-US" altLang="zh-TW" dirty="0" smtClean="0"/>
          </a:p>
          <a:p>
            <a:r>
              <a:rPr lang="en-US" altLang="zh-TW" dirty="0" smtClean="0"/>
              <a:t># make less more friendly for non-text input files, see </a:t>
            </a:r>
            <a:r>
              <a:rPr lang="en-US" altLang="zh-TW" dirty="0" err="1" smtClean="0"/>
              <a:t>lesspipe</a:t>
            </a:r>
            <a:r>
              <a:rPr lang="en-US" altLang="zh-TW" dirty="0" smtClean="0"/>
              <a:t>(1)</a:t>
            </a:r>
          </a:p>
          <a:p>
            <a:r>
              <a:rPr lang="en-US" altLang="zh-TW" dirty="0" smtClean="0"/>
              <a:t>[ -x /</a:t>
            </a:r>
            <a:r>
              <a:rPr lang="en-US" altLang="zh-TW" dirty="0" err="1" smtClean="0"/>
              <a:t>usr</a:t>
            </a:r>
            <a:r>
              <a:rPr lang="en-US" altLang="zh-TW" dirty="0" smtClean="0"/>
              <a:t>/bin/</a:t>
            </a:r>
            <a:r>
              <a:rPr lang="en-US" altLang="zh-TW" dirty="0" err="1" smtClean="0"/>
              <a:t>lesspipe</a:t>
            </a:r>
            <a:r>
              <a:rPr lang="en-US" altLang="zh-TW" dirty="0" smtClean="0"/>
              <a:t> ] &amp;&amp; </a:t>
            </a:r>
            <a:r>
              <a:rPr lang="en-US" altLang="zh-TW" dirty="0" err="1" smtClean="0"/>
              <a:t>eval</a:t>
            </a:r>
            <a:r>
              <a:rPr lang="en-US" altLang="zh-TW" dirty="0" smtClean="0"/>
              <a:t> "$(SHELL=/bin/</a:t>
            </a:r>
            <a:r>
              <a:rPr lang="en-US" altLang="zh-TW" dirty="0" err="1" smtClean="0"/>
              <a:t>sh</a:t>
            </a:r>
            <a:r>
              <a:rPr lang="en-US" altLang="zh-TW" dirty="0" smtClean="0"/>
              <a:t> </a:t>
            </a:r>
            <a:r>
              <a:rPr lang="en-US" altLang="zh-TW" dirty="0" err="1" smtClean="0"/>
              <a:t>lesspipe</a:t>
            </a:r>
            <a:r>
              <a:rPr lang="en-US" altLang="zh-TW" dirty="0" smtClean="0"/>
              <a:t>)"</a:t>
            </a:r>
          </a:p>
          <a:p>
            <a:endParaRPr lang="en-US" altLang="zh-TW" dirty="0" smtClean="0"/>
          </a:p>
          <a:p>
            <a:r>
              <a:rPr lang="en-US" altLang="zh-TW" dirty="0" smtClean="0"/>
              <a:t># set variable identifying the </a:t>
            </a:r>
            <a:r>
              <a:rPr lang="en-US" altLang="zh-TW" dirty="0" err="1" smtClean="0"/>
              <a:t>chroot</a:t>
            </a:r>
            <a:r>
              <a:rPr lang="en-US" altLang="zh-TW" dirty="0" smtClean="0"/>
              <a:t> you work in (used in the prompt below)</a:t>
            </a:r>
          </a:p>
          <a:p>
            <a:r>
              <a:rPr lang="en-US" altLang="zh-TW" dirty="0" smtClean="0"/>
              <a:t>if [ -z "${</a:t>
            </a:r>
            <a:r>
              <a:rPr lang="en-US" altLang="zh-TW" dirty="0" err="1" smtClean="0"/>
              <a:t>debian_chroot</a:t>
            </a:r>
            <a:r>
              <a:rPr lang="en-US" altLang="zh-TW" dirty="0" smtClean="0"/>
              <a:t>:-}" ] &amp;&amp; [ -r /</a:t>
            </a:r>
            <a:r>
              <a:rPr lang="en-US" altLang="zh-TW" dirty="0" err="1" smtClean="0"/>
              <a:t>etc</a:t>
            </a:r>
            <a:r>
              <a:rPr lang="en-US" altLang="zh-TW" dirty="0" smtClean="0"/>
              <a:t>/</a:t>
            </a:r>
            <a:r>
              <a:rPr lang="en-US" altLang="zh-TW" dirty="0" err="1" smtClean="0"/>
              <a:t>debian_chroot</a:t>
            </a:r>
            <a:r>
              <a:rPr lang="en-US" altLang="zh-TW" dirty="0" smtClean="0"/>
              <a:t> ]; then</a:t>
            </a:r>
          </a:p>
          <a:p>
            <a:r>
              <a:rPr lang="en-US" altLang="zh-TW" dirty="0" smtClean="0"/>
              <a:t>    </a:t>
            </a:r>
            <a:r>
              <a:rPr lang="en-US" altLang="zh-TW" dirty="0" err="1" smtClean="0"/>
              <a:t>debian_chroot</a:t>
            </a:r>
            <a:r>
              <a:rPr lang="en-US" altLang="zh-TW" dirty="0" smtClean="0"/>
              <a:t>=$(cat /</a:t>
            </a:r>
            <a:r>
              <a:rPr lang="en-US" altLang="zh-TW" dirty="0" err="1" smtClean="0"/>
              <a:t>etc</a:t>
            </a:r>
            <a:r>
              <a:rPr lang="en-US" altLang="zh-TW" dirty="0" smtClean="0"/>
              <a:t>/</a:t>
            </a:r>
            <a:r>
              <a:rPr lang="en-US" altLang="zh-TW" dirty="0" err="1" smtClean="0"/>
              <a:t>debian_chroot</a:t>
            </a:r>
            <a:r>
              <a:rPr lang="en-US" altLang="zh-TW" dirty="0" smtClean="0"/>
              <a:t>)</a:t>
            </a:r>
          </a:p>
          <a:p>
            <a:r>
              <a:rPr lang="en-US" altLang="zh-TW" dirty="0" smtClean="0"/>
              <a:t>fi</a:t>
            </a:r>
          </a:p>
          <a:p>
            <a:endParaRPr lang="en-US" altLang="zh-TW" dirty="0" smtClean="0"/>
          </a:p>
          <a:p>
            <a:r>
              <a:rPr lang="en-US" altLang="zh-TW" dirty="0" smtClean="0"/>
              <a:t># set a fancy prompt (non-color, unless we know we "want" color)</a:t>
            </a:r>
          </a:p>
          <a:p>
            <a:r>
              <a:rPr lang="en-US" altLang="zh-TW" dirty="0" smtClean="0"/>
              <a:t>case "$TERM" in</a:t>
            </a:r>
          </a:p>
          <a:p>
            <a:r>
              <a:rPr lang="en-US" altLang="zh-TW" dirty="0" smtClean="0"/>
              <a:t>    </a:t>
            </a:r>
            <a:r>
              <a:rPr lang="en-US" altLang="zh-TW" dirty="0" err="1" smtClean="0"/>
              <a:t>xterm</a:t>
            </a:r>
            <a:r>
              <a:rPr lang="en-US" altLang="zh-TW" dirty="0" smtClean="0"/>
              <a:t>-color|*-256color) </a:t>
            </a:r>
            <a:r>
              <a:rPr lang="en-US" altLang="zh-TW" dirty="0" err="1" smtClean="0"/>
              <a:t>color_prompt</a:t>
            </a:r>
            <a:r>
              <a:rPr lang="en-US" altLang="zh-TW" dirty="0" smtClean="0"/>
              <a:t>=yes;;</a:t>
            </a:r>
          </a:p>
          <a:p>
            <a:r>
              <a:rPr lang="en-US" altLang="zh-TW" dirty="0" err="1" smtClean="0"/>
              <a:t>esac</a:t>
            </a:r>
            <a:endParaRPr lang="en-US" altLang="zh-TW" dirty="0" smtClean="0"/>
          </a:p>
          <a:p>
            <a:endParaRPr lang="en-US" altLang="zh-TW" dirty="0" smtClean="0"/>
          </a:p>
          <a:p>
            <a:r>
              <a:rPr lang="en-US" altLang="zh-TW" dirty="0" smtClean="0"/>
              <a:t># uncomment for a colored prompt, if the terminal has the capability; turned</a:t>
            </a:r>
          </a:p>
          <a:p>
            <a:r>
              <a:rPr lang="en-US" altLang="zh-TW" dirty="0" smtClean="0"/>
              <a:t># off by default to not distract the user: the focus in a terminal window</a:t>
            </a:r>
          </a:p>
          <a:p>
            <a:r>
              <a:rPr lang="en-US" altLang="zh-TW" dirty="0" smtClean="0"/>
              <a:t># should be on the output of commands, not on the prompt</a:t>
            </a:r>
          </a:p>
          <a:p>
            <a:r>
              <a:rPr lang="en-US" altLang="zh-TW" dirty="0" smtClean="0"/>
              <a:t>#</a:t>
            </a:r>
            <a:r>
              <a:rPr lang="en-US" altLang="zh-TW" dirty="0" err="1" smtClean="0"/>
              <a:t>force_color_prompt</a:t>
            </a:r>
            <a:r>
              <a:rPr lang="en-US" altLang="zh-TW" dirty="0" smtClean="0"/>
              <a:t>=yes</a:t>
            </a:r>
          </a:p>
          <a:p>
            <a:endParaRPr lang="en-US" altLang="zh-TW" dirty="0" smtClean="0"/>
          </a:p>
          <a:p>
            <a:r>
              <a:rPr lang="en-US" altLang="zh-TW" dirty="0" smtClean="0"/>
              <a:t>if [ -n "$</a:t>
            </a:r>
            <a:r>
              <a:rPr lang="en-US" altLang="zh-TW" dirty="0" err="1" smtClean="0"/>
              <a:t>force_color_prompt</a:t>
            </a:r>
            <a:r>
              <a:rPr lang="en-US" altLang="zh-TW" dirty="0" smtClean="0"/>
              <a:t>" ]; then</a:t>
            </a:r>
          </a:p>
          <a:p>
            <a:r>
              <a:rPr lang="en-US" altLang="zh-TW" dirty="0" smtClean="0"/>
              <a:t>    if [ -x /</a:t>
            </a:r>
            <a:r>
              <a:rPr lang="en-US" altLang="zh-TW" dirty="0" err="1" smtClean="0"/>
              <a:t>usr</a:t>
            </a:r>
            <a:r>
              <a:rPr lang="en-US" altLang="zh-TW" dirty="0" smtClean="0"/>
              <a:t>/bin/</a:t>
            </a:r>
            <a:r>
              <a:rPr lang="en-US" altLang="zh-TW" dirty="0" err="1" smtClean="0"/>
              <a:t>tput</a:t>
            </a:r>
            <a:r>
              <a:rPr lang="en-US" altLang="zh-TW" dirty="0" smtClean="0"/>
              <a:t> ] &amp;&amp; </a:t>
            </a:r>
            <a:r>
              <a:rPr lang="en-US" altLang="zh-TW" dirty="0" err="1" smtClean="0"/>
              <a:t>tput</a:t>
            </a:r>
            <a:r>
              <a:rPr lang="en-US" altLang="zh-TW" dirty="0" smtClean="0"/>
              <a:t> </a:t>
            </a:r>
            <a:r>
              <a:rPr lang="en-US" altLang="zh-TW" dirty="0" err="1" smtClean="0"/>
              <a:t>setaf</a:t>
            </a:r>
            <a:r>
              <a:rPr lang="en-US" altLang="zh-TW" dirty="0" smtClean="0"/>
              <a:t> 1 &gt;&amp;/dev/null; then</a:t>
            </a:r>
          </a:p>
          <a:p>
            <a:r>
              <a:rPr lang="en-US" altLang="zh-TW" dirty="0" smtClean="0"/>
              <a:t>        # We have color support; assume it's compliant with Ecma-48</a:t>
            </a:r>
          </a:p>
          <a:p>
            <a:r>
              <a:rPr lang="en-US" altLang="zh-TW" dirty="0" smtClean="0"/>
              <a:t>        # (ISO/IEC-6429). (Lack of such support is extremely rare, and such</a:t>
            </a:r>
          </a:p>
          <a:p>
            <a:r>
              <a:rPr lang="en-US" altLang="zh-TW" dirty="0" smtClean="0"/>
              <a:t>        # a case would tend to support </a:t>
            </a:r>
            <a:r>
              <a:rPr lang="en-US" altLang="zh-TW" dirty="0" err="1" smtClean="0"/>
              <a:t>setf</a:t>
            </a:r>
            <a:r>
              <a:rPr lang="en-US" altLang="zh-TW" dirty="0" smtClean="0"/>
              <a:t> rather than </a:t>
            </a:r>
            <a:r>
              <a:rPr lang="en-US" altLang="zh-TW" dirty="0" err="1" smtClean="0"/>
              <a:t>setaf</a:t>
            </a:r>
            <a:r>
              <a:rPr lang="en-US" altLang="zh-TW" dirty="0" smtClean="0"/>
              <a:t>.)</a:t>
            </a:r>
          </a:p>
          <a:p>
            <a:r>
              <a:rPr lang="en-US" altLang="zh-TW" dirty="0" smtClean="0"/>
              <a:t>        </a:t>
            </a:r>
            <a:r>
              <a:rPr lang="en-US" altLang="zh-TW" dirty="0" err="1" smtClean="0"/>
              <a:t>color_prompt</a:t>
            </a:r>
            <a:r>
              <a:rPr lang="en-US" altLang="zh-TW" dirty="0" smtClean="0"/>
              <a:t>=yes</a:t>
            </a:r>
          </a:p>
          <a:p>
            <a:r>
              <a:rPr lang="en-US" altLang="zh-TW" dirty="0" smtClean="0"/>
              <a:t>    else</a:t>
            </a:r>
          </a:p>
          <a:p>
            <a:r>
              <a:rPr lang="en-US" altLang="zh-TW" dirty="0" smtClean="0"/>
              <a:t>        </a:t>
            </a:r>
            <a:r>
              <a:rPr lang="en-US" altLang="zh-TW" dirty="0" err="1" smtClean="0"/>
              <a:t>color_prompt</a:t>
            </a:r>
            <a:r>
              <a:rPr lang="en-US" altLang="zh-TW" dirty="0" smtClean="0"/>
              <a:t>=</a:t>
            </a:r>
          </a:p>
          <a:p>
            <a:r>
              <a:rPr lang="en-US" altLang="zh-TW" dirty="0" smtClean="0"/>
              <a:t>    fi</a:t>
            </a:r>
          </a:p>
          <a:p>
            <a:r>
              <a:rPr lang="en-US" altLang="zh-TW" dirty="0" smtClean="0"/>
              <a:t>fi</a:t>
            </a:r>
          </a:p>
          <a:p>
            <a:endParaRPr lang="en-US" altLang="zh-TW" dirty="0" smtClean="0"/>
          </a:p>
          <a:p>
            <a:r>
              <a:rPr lang="en-US" altLang="zh-TW" dirty="0" smtClean="0"/>
              <a:t>if [ "$</a:t>
            </a:r>
            <a:r>
              <a:rPr lang="en-US" altLang="zh-TW" dirty="0" err="1" smtClean="0"/>
              <a:t>color_prompt</a:t>
            </a:r>
            <a:r>
              <a:rPr lang="en-US" altLang="zh-TW" dirty="0" smtClean="0"/>
              <a:t>" = yes ]; then</a:t>
            </a:r>
          </a:p>
          <a:p>
            <a:r>
              <a:rPr lang="en-US" altLang="zh-TW" dirty="0" smtClean="0"/>
              <a:t>    PS1='${</a:t>
            </a:r>
            <a:r>
              <a:rPr lang="en-US" altLang="zh-TW" dirty="0" err="1" smtClean="0"/>
              <a:t>debian_chroot</a:t>
            </a:r>
            <a:r>
              <a:rPr lang="en-US" altLang="zh-TW" dirty="0" smtClean="0"/>
              <a:t>:+($</a:t>
            </a:r>
            <a:r>
              <a:rPr lang="en-US" altLang="zh-TW" dirty="0" err="1" smtClean="0"/>
              <a:t>debian_chroot</a:t>
            </a:r>
            <a:r>
              <a:rPr lang="en-US" altLang="zh-TW" dirty="0" smtClean="0"/>
              <a:t>)}\[\033[01;32m\]\u@\h\[\033[00m\]:\[\033[01;34m\]\w\[\033[00m\]\$ '</a:t>
            </a:r>
          </a:p>
          <a:p>
            <a:r>
              <a:rPr lang="en-US" altLang="zh-TW" dirty="0" smtClean="0"/>
              <a:t>else</a:t>
            </a:r>
          </a:p>
          <a:p>
            <a:r>
              <a:rPr lang="en-US" altLang="zh-TW" dirty="0" smtClean="0"/>
              <a:t>    PS1='${</a:t>
            </a:r>
            <a:r>
              <a:rPr lang="en-US" altLang="zh-TW" dirty="0" err="1" smtClean="0"/>
              <a:t>debian_chroot</a:t>
            </a:r>
            <a:r>
              <a:rPr lang="en-US" altLang="zh-TW" dirty="0" smtClean="0"/>
              <a:t>:+($</a:t>
            </a:r>
            <a:r>
              <a:rPr lang="en-US" altLang="zh-TW" dirty="0" err="1" smtClean="0"/>
              <a:t>debian_chroot</a:t>
            </a:r>
            <a:r>
              <a:rPr lang="en-US" altLang="zh-TW" dirty="0" smtClean="0"/>
              <a:t>)}\u@\h:\w\$ '</a:t>
            </a:r>
          </a:p>
          <a:p>
            <a:r>
              <a:rPr lang="en-US" altLang="zh-TW" dirty="0" smtClean="0"/>
              <a:t>fi</a:t>
            </a:r>
          </a:p>
          <a:p>
            <a:r>
              <a:rPr lang="en-US" altLang="zh-TW" dirty="0" smtClean="0"/>
              <a:t>unset </a:t>
            </a:r>
            <a:r>
              <a:rPr lang="en-US" altLang="zh-TW" dirty="0" err="1" smtClean="0"/>
              <a:t>color_prompt</a:t>
            </a:r>
            <a:r>
              <a:rPr lang="en-US" altLang="zh-TW" dirty="0" smtClean="0"/>
              <a:t> </a:t>
            </a:r>
            <a:r>
              <a:rPr lang="en-US" altLang="zh-TW" dirty="0" err="1" smtClean="0"/>
              <a:t>force_color_prompt</a:t>
            </a:r>
            <a:endParaRPr lang="en-US" altLang="zh-TW" dirty="0" smtClean="0"/>
          </a:p>
          <a:p>
            <a:endParaRPr lang="en-US" altLang="zh-TW" dirty="0" smtClean="0"/>
          </a:p>
          <a:p>
            <a:r>
              <a:rPr lang="en-US" altLang="zh-TW" dirty="0" smtClean="0"/>
              <a:t># If this is an </a:t>
            </a:r>
            <a:r>
              <a:rPr lang="en-US" altLang="zh-TW" dirty="0" err="1" smtClean="0"/>
              <a:t>xterm</a:t>
            </a:r>
            <a:r>
              <a:rPr lang="en-US" altLang="zh-TW" dirty="0" smtClean="0"/>
              <a:t> set the title to </a:t>
            </a:r>
            <a:r>
              <a:rPr lang="en-US" altLang="zh-TW" dirty="0" err="1" smtClean="0"/>
              <a:t>user@host:dir</a:t>
            </a:r>
            <a:endParaRPr lang="en-US" altLang="zh-TW" dirty="0" smtClean="0"/>
          </a:p>
          <a:p>
            <a:endParaRPr lang="en-US" altLang="zh-TW" dirty="0" smtClean="0"/>
          </a:p>
          <a:p>
            <a:r>
              <a:rPr lang="en-US" altLang="zh-TW" dirty="0" smtClean="0"/>
              <a:t># should be on the output of commands, not on the prompt</a:t>
            </a:r>
          </a:p>
          <a:p>
            <a:r>
              <a:rPr lang="en-US" altLang="zh-TW" dirty="0" smtClean="0"/>
              <a:t>#</a:t>
            </a:r>
            <a:r>
              <a:rPr lang="en-US" altLang="zh-TW" dirty="0" err="1" smtClean="0"/>
              <a:t>force_color_prompt</a:t>
            </a:r>
            <a:r>
              <a:rPr lang="en-US" altLang="zh-TW" dirty="0" smtClean="0"/>
              <a:t>=yes</a:t>
            </a:r>
          </a:p>
          <a:p>
            <a:endParaRPr lang="en-US" altLang="zh-TW" dirty="0" smtClean="0"/>
          </a:p>
          <a:p>
            <a:r>
              <a:rPr lang="en-US" altLang="zh-TW" dirty="0" smtClean="0"/>
              <a:t>if [ -n "$</a:t>
            </a:r>
            <a:r>
              <a:rPr lang="en-US" altLang="zh-TW" dirty="0" err="1" smtClean="0"/>
              <a:t>force_color_prompt</a:t>
            </a:r>
            <a:r>
              <a:rPr lang="en-US" altLang="zh-TW" dirty="0" smtClean="0"/>
              <a:t>" ]; then</a:t>
            </a:r>
          </a:p>
          <a:p>
            <a:r>
              <a:rPr lang="en-US" altLang="zh-TW" dirty="0" smtClean="0"/>
              <a:t>    if [ -x /</a:t>
            </a:r>
            <a:r>
              <a:rPr lang="en-US" altLang="zh-TW" dirty="0" err="1" smtClean="0"/>
              <a:t>usr</a:t>
            </a:r>
            <a:r>
              <a:rPr lang="en-US" altLang="zh-TW" dirty="0" smtClean="0"/>
              <a:t>/bin/</a:t>
            </a:r>
            <a:r>
              <a:rPr lang="en-US" altLang="zh-TW" dirty="0" err="1" smtClean="0"/>
              <a:t>tput</a:t>
            </a:r>
            <a:r>
              <a:rPr lang="en-US" altLang="zh-TW" dirty="0" smtClean="0"/>
              <a:t> ] &amp;&amp; </a:t>
            </a:r>
            <a:r>
              <a:rPr lang="en-US" altLang="zh-TW" dirty="0" err="1" smtClean="0"/>
              <a:t>tput</a:t>
            </a:r>
            <a:r>
              <a:rPr lang="en-US" altLang="zh-TW" dirty="0" smtClean="0"/>
              <a:t> </a:t>
            </a:r>
            <a:r>
              <a:rPr lang="en-US" altLang="zh-TW" dirty="0" err="1" smtClean="0"/>
              <a:t>setaf</a:t>
            </a:r>
            <a:r>
              <a:rPr lang="en-US" altLang="zh-TW" dirty="0" smtClean="0"/>
              <a:t> 1 &gt;&amp;/dev/null; then</a:t>
            </a:r>
          </a:p>
          <a:p>
            <a:r>
              <a:rPr lang="en-US" altLang="zh-TW" dirty="0" smtClean="0"/>
              <a:t>        # We have color support; assume it's compliant with Ecma-48</a:t>
            </a:r>
          </a:p>
          <a:p>
            <a:r>
              <a:rPr lang="en-US" altLang="zh-TW" dirty="0" smtClean="0"/>
              <a:t>        # (ISO/IEC-6429). (Lack of such support is extremely rare, and such</a:t>
            </a:r>
          </a:p>
          <a:p>
            <a:r>
              <a:rPr lang="en-US" altLang="zh-TW" dirty="0" smtClean="0"/>
              <a:t>        # a case would tend to support </a:t>
            </a:r>
            <a:r>
              <a:rPr lang="en-US" altLang="zh-TW" dirty="0" err="1" smtClean="0"/>
              <a:t>setf</a:t>
            </a:r>
            <a:r>
              <a:rPr lang="en-US" altLang="zh-TW" dirty="0" smtClean="0"/>
              <a:t> rather than </a:t>
            </a:r>
            <a:r>
              <a:rPr lang="en-US" altLang="zh-TW" dirty="0" err="1" smtClean="0"/>
              <a:t>setaf</a:t>
            </a:r>
            <a:r>
              <a:rPr lang="en-US" altLang="zh-TW" dirty="0" smtClean="0"/>
              <a:t>.)</a:t>
            </a:r>
          </a:p>
          <a:p>
            <a:r>
              <a:rPr lang="en-US" altLang="zh-TW" dirty="0" smtClean="0"/>
              <a:t>        </a:t>
            </a:r>
            <a:r>
              <a:rPr lang="en-US" altLang="zh-TW" dirty="0" err="1" smtClean="0"/>
              <a:t>color_prompt</a:t>
            </a:r>
            <a:r>
              <a:rPr lang="en-US" altLang="zh-TW" dirty="0" smtClean="0"/>
              <a:t>=yes</a:t>
            </a:r>
          </a:p>
          <a:p>
            <a:r>
              <a:rPr lang="en-US" altLang="zh-TW" dirty="0" smtClean="0"/>
              <a:t>    else</a:t>
            </a:r>
          </a:p>
          <a:p>
            <a:r>
              <a:rPr lang="en-US" altLang="zh-TW" dirty="0" smtClean="0"/>
              <a:t>        </a:t>
            </a:r>
            <a:r>
              <a:rPr lang="en-US" altLang="zh-TW" dirty="0" err="1" smtClean="0"/>
              <a:t>color_prompt</a:t>
            </a:r>
            <a:r>
              <a:rPr lang="en-US" altLang="zh-TW" dirty="0" smtClean="0"/>
              <a:t>=</a:t>
            </a:r>
          </a:p>
          <a:p>
            <a:r>
              <a:rPr lang="en-US" altLang="zh-TW" dirty="0" smtClean="0"/>
              <a:t>    fi</a:t>
            </a:r>
          </a:p>
          <a:p>
            <a:r>
              <a:rPr lang="en-US" altLang="zh-TW" dirty="0" smtClean="0"/>
              <a:t>fi</a:t>
            </a:r>
          </a:p>
          <a:p>
            <a:endParaRPr lang="en-US" altLang="zh-TW" dirty="0" smtClean="0"/>
          </a:p>
          <a:p>
            <a:r>
              <a:rPr lang="en-US" altLang="zh-TW" dirty="0" smtClean="0"/>
              <a:t>if [ "$</a:t>
            </a:r>
            <a:r>
              <a:rPr lang="en-US" altLang="zh-TW" dirty="0" err="1" smtClean="0"/>
              <a:t>color_prompt</a:t>
            </a:r>
            <a:r>
              <a:rPr lang="en-US" altLang="zh-TW" dirty="0" smtClean="0"/>
              <a:t>" = yes ]; then</a:t>
            </a:r>
          </a:p>
          <a:p>
            <a:r>
              <a:rPr lang="en-US" altLang="zh-TW" dirty="0" smtClean="0"/>
              <a:t>    PS1='${</a:t>
            </a:r>
            <a:r>
              <a:rPr lang="en-US" altLang="zh-TW" dirty="0" err="1" smtClean="0"/>
              <a:t>debian_chroot</a:t>
            </a:r>
            <a:r>
              <a:rPr lang="en-US" altLang="zh-TW" dirty="0" smtClean="0"/>
              <a:t>:+($</a:t>
            </a:r>
            <a:r>
              <a:rPr lang="en-US" altLang="zh-TW" dirty="0" err="1" smtClean="0"/>
              <a:t>debian_chroot</a:t>
            </a:r>
            <a:r>
              <a:rPr lang="en-US" altLang="zh-TW" dirty="0" smtClean="0"/>
              <a:t>)}\[\033[01;32m\]\u@\h\[\033[00m\]:\[\033[01;34m\]\w\[\033[00m\]\$ '</a:t>
            </a:r>
          </a:p>
          <a:p>
            <a:r>
              <a:rPr lang="en-US" altLang="zh-TW" dirty="0" smtClean="0"/>
              <a:t>else</a:t>
            </a:r>
          </a:p>
          <a:p>
            <a:r>
              <a:rPr lang="en-US" altLang="zh-TW" dirty="0" smtClean="0"/>
              <a:t>    PS1='${</a:t>
            </a:r>
            <a:r>
              <a:rPr lang="en-US" altLang="zh-TW" dirty="0" err="1" smtClean="0"/>
              <a:t>debian_chroot</a:t>
            </a:r>
            <a:r>
              <a:rPr lang="en-US" altLang="zh-TW" dirty="0" smtClean="0"/>
              <a:t>:+($</a:t>
            </a:r>
            <a:r>
              <a:rPr lang="en-US" altLang="zh-TW" dirty="0" err="1" smtClean="0"/>
              <a:t>debian_chroot</a:t>
            </a:r>
            <a:r>
              <a:rPr lang="en-US" altLang="zh-TW" dirty="0" smtClean="0"/>
              <a:t>)}\u@\h:\w\$ '</a:t>
            </a:r>
          </a:p>
          <a:p>
            <a:r>
              <a:rPr lang="en-US" altLang="zh-TW" dirty="0" smtClean="0"/>
              <a:t>fi</a:t>
            </a:r>
          </a:p>
          <a:p>
            <a:r>
              <a:rPr lang="en-US" altLang="zh-TW" dirty="0" smtClean="0"/>
              <a:t>unset </a:t>
            </a:r>
            <a:r>
              <a:rPr lang="en-US" altLang="zh-TW" dirty="0" err="1" smtClean="0"/>
              <a:t>color_prompt</a:t>
            </a:r>
            <a:r>
              <a:rPr lang="en-US" altLang="zh-TW" dirty="0" smtClean="0"/>
              <a:t> </a:t>
            </a:r>
            <a:r>
              <a:rPr lang="en-US" altLang="zh-TW" dirty="0" err="1" smtClean="0"/>
              <a:t>force_color_prompt</a:t>
            </a:r>
            <a:endParaRPr lang="en-US" altLang="zh-TW" dirty="0" smtClean="0"/>
          </a:p>
          <a:p>
            <a:endParaRPr lang="en-US" altLang="zh-TW" dirty="0" smtClean="0"/>
          </a:p>
          <a:p>
            <a:r>
              <a:rPr lang="en-US" altLang="zh-TW" dirty="0" smtClean="0"/>
              <a:t># If this is an </a:t>
            </a:r>
            <a:r>
              <a:rPr lang="en-US" altLang="zh-TW" dirty="0" err="1" smtClean="0"/>
              <a:t>xterm</a:t>
            </a:r>
            <a:r>
              <a:rPr lang="en-US" altLang="zh-TW" dirty="0" smtClean="0"/>
              <a:t> set the title to </a:t>
            </a:r>
            <a:r>
              <a:rPr lang="en-US" altLang="zh-TW" dirty="0" err="1" smtClean="0"/>
              <a:t>user@host:dir</a:t>
            </a:r>
            <a:endParaRPr lang="en-US" altLang="zh-TW" dirty="0" smtClean="0"/>
          </a:p>
          <a:p>
            <a:r>
              <a:rPr lang="en-US" altLang="zh-TW" dirty="0" smtClean="0"/>
              <a:t>case "$TERM" in</a:t>
            </a:r>
          </a:p>
          <a:p>
            <a:r>
              <a:rPr lang="en-US" altLang="zh-TW" dirty="0" err="1" smtClean="0"/>
              <a:t>xterm</a:t>
            </a:r>
            <a:r>
              <a:rPr lang="en-US" altLang="zh-TW" dirty="0" smtClean="0"/>
              <a:t>*|</a:t>
            </a:r>
            <a:r>
              <a:rPr lang="en-US" altLang="zh-TW" dirty="0" err="1" smtClean="0"/>
              <a:t>rxvt</a:t>
            </a:r>
            <a:r>
              <a:rPr lang="en-US" altLang="zh-TW" dirty="0" smtClean="0"/>
              <a:t>*)</a:t>
            </a:r>
          </a:p>
          <a:p>
            <a:r>
              <a:rPr lang="en-US" altLang="zh-TW" dirty="0" smtClean="0"/>
              <a:t>    PS1="\[\e]0;${</a:t>
            </a:r>
            <a:r>
              <a:rPr lang="en-US" altLang="zh-TW" dirty="0" err="1" smtClean="0"/>
              <a:t>debian_chroot</a:t>
            </a:r>
            <a:r>
              <a:rPr lang="en-US" altLang="zh-TW" dirty="0" smtClean="0"/>
              <a:t>:+($</a:t>
            </a:r>
            <a:r>
              <a:rPr lang="en-US" altLang="zh-TW" dirty="0" err="1" smtClean="0"/>
              <a:t>debian_chroot</a:t>
            </a:r>
            <a:r>
              <a:rPr lang="en-US" altLang="zh-TW" dirty="0" smtClean="0"/>
              <a:t>)}\u@\h: \w\a\]$PS1"</a:t>
            </a:r>
          </a:p>
          <a:p>
            <a:r>
              <a:rPr lang="en-US" altLang="zh-TW" dirty="0" smtClean="0"/>
              <a:t>    ;;</a:t>
            </a:r>
          </a:p>
          <a:p>
            <a:r>
              <a:rPr lang="en-US" altLang="zh-TW" dirty="0" smtClean="0"/>
              <a:t>*)</a:t>
            </a:r>
          </a:p>
          <a:p>
            <a:r>
              <a:rPr lang="en-US" altLang="zh-TW" dirty="0" smtClean="0"/>
              <a:t>    ;;</a:t>
            </a:r>
          </a:p>
          <a:p>
            <a:r>
              <a:rPr lang="en-US" altLang="zh-TW" dirty="0" err="1" smtClean="0"/>
              <a:t>esac</a:t>
            </a:r>
            <a:endParaRPr lang="en-US" altLang="zh-TW" dirty="0" smtClean="0"/>
          </a:p>
          <a:p>
            <a:endParaRPr lang="en-US" altLang="zh-TW" dirty="0" smtClean="0"/>
          </a:p>
          <a:p>
            <a:r>
              <a:rPr lang="en-US" altLang="zh-TW" dirty="0" smtClean="0"/>
              <a:t># enable color support of ls and also add handy aliases</a:t>
            </a:r>
          </a:p>
          <a:p>
            <a:r>
              <a:rPr lang="en-US" altLang="zh-TW" dirty="0" smtClean="0"/>
              <a:t>if [ -x /</a:t>
            </a:r>
            <a:r>
              <a:rPr lang="en-US" altLang="zh-TW" dirty="0" err="1" smtClean="0"/>
              <a:t>usr</a:t>
            </a:r>
            <a:r>
              <a:rPr lang="en-US" altLang="zh-TW" dirty="0" smtClean="0"/>
              <a:t>/bin/</a:t>
            </a:r>
            <a:r>
              <a:rPr lang="en-US" altLang="zh-TW" dirty="0" err="1" smtClean="0"/>
              <a:t>dircolors</a:t>
            </a:r>
            <a:r>
              <a:rPr lang="en-US" altLang="zh-TW" dirty="0" smtClean="0"/>
              <a:t> ]; then</a:t>
            </a:r>
          </a:p>
          <a:p>
            <a:r>
              <a:rPr lang="en-US" altLang="zh-TW" dirty="0" smtClean="0"/>
              <a:t>    test -r ~/.</a:t>
            </a:r>
            <a:r>
              <a:rPr lang="en-US" altLang="zh-TW" dirty="0" err="1" smtClean="0"/>
              <a:t>dircolors</a:t>
            </a:r>
            <a:r>
              <a:rPr lang="en-US" altLang="zh-TW" dirty="0" smtClean="0"/>
              <a:t> &amp;&amp; </a:t>
            </a:r>
            <a:r>
              <a:rPr lang="en-US" altLang="zh-TW" dirty="0" err="1" smtClean="0"/>
              <a:t>eval</a:t>
            </a:r>
            <a:r>
              <a:rPr lang="en-US" altLang="zh-TW" dirty="0" smtClean="0"/>
              <a:t> "$(</a:t>
            </a:r>
            <a:r>
              <a:rPr lang="en-US" altLang="zh-TW" dirty="0" err="1" smtClean="0"/>
              <a:t>dircolors</a:t>
            </a:r>
            <a:r>
              <a:rPr lang="en-US" altLang="zh-TW" dirty="0" smtClean="0"/>
              <a:t> -b ~/.</a:t>
            </a:r>
            <a:r>
              <a:rPr lang="en-US" altLang="zh-TW" dirty="0" err="1" smtClean="0"/>
              <a:t>dircolors</a:t>
            </a:r>
            <a:r>
              <a:rPr lang="en-US" altLang="zh-TW" dirty="0" smtClean="0"/>
              <a:t>)" || </a:t>
            </a:r>
            <a:r>
              <a:rPr lang="en-US" altLang="zh-TW" dirty="0" err="1" smtClean="0"/>
              <a:t>eval</a:t>
            </a:r>
            <a:r>
              <a:rPr lang="en-US" altLang="zh-TW" dirty="0" smtClean="0"/>
              <a:t> "$(</a:t>
            </a:r>
            <a:r>
              <a:rPr lang="en-US" altLang="zh-TW" dirty="0" err="1" smtClean="0"/>
              <a:t>dircolors</a:t>
            </a:r>
            <a:r>
              <a:rPr lang="en-US" altLang="zh-TW" dirty="0" smtClean="0"/>
              <a:t> -b)"</a:t>
            </a:r>
          </a:p>
          <a:p>
            <a:r>
              <a:rPr lang="en-US" altLang="zh-TW" dirty="0" smtClean="0"/>
              <a:t>    alias ls='ls --color=auto'</a:t>
            </a:r>
          </a:p>
          <a:p>
            <a:r>
              <a:rPr lang="en-US" altLang="zh-TW" dirty="0" smtClean="0"/>
              <a:t>    #alias </a:t>
            </a:r>
            <a:r>
              <a:rPr lang="en-US" altLang="zh-TW" dirty="0" err="1" smtClean="0"/>
              <a:t>dir</a:t>
            </a:r>
            <a:r>
              <a:rPr lang="en-US" altLang="zh-TW" dirty="0" smtClean="0"/>
              <a:t>='</a:t>
            </a:r>
            <a:r>
              <a:rPr lang="en-US" altLang="zh-TW" dirty="0" err="1" smtClean="0"/>
              <a:t>dir</a:t>
            </a:r>
            <a:r>
              <a:rPr lang="en-US" altLang="zh-TW" dirty="0" smtClean="0"/>
              <a:t> --color=auto'</a:t>
            </a:r>
          </a:p>
          <a:p>
            <a:r>
              <a:rPr lang="en-US" altLang="zh-TW" dirty="0" smtClean="0"/>
              <a:t>    #alias </a:t>
            </a:r>
            <a:r>
              <a:rPr lang="en-US" altLang="zh-TW" dirty="0" err="1" smtClean="0"/>
              <a:t>vdir</a:t>
            </a:r>
            <a:r>
              <a:rPr lang="en-US" altLang="zh-TW" dirty="0" smtClean="0"/>
              <a:t>='</a:t>
            </a:r>
            <a:r>
              <a:rPr lang="en-US" altLang="zh-TW" dirty="0" err="1" smtClean="0"/>
              <a:t>vdir</a:t>
            </a:r>
            <a:r>
              <a:rPr lang="en-US" altLang="zh-TW" dirty="0" smtClean="0"/>
              <a:t> --color=auto'</a:t>
            </a:r>
          </a:p>
          <a:p>
            <a:endParaRPr lang="en-US" altLang="zh-TW" dirty="0" smtClean="0"/>
          </a:p>
          <a:p>
            <a:r>
              <a:rPr lang="en-US" altLang="zh-TW" dirty="0" smtClean="0"/>
              <a:t>    alias grep='grep --color=auto'</a:t>
            </a:r>
          </a:p>
          <a:p>
            <a:r>
              <a:rPr lang="en-US" altLang="zh-TW" dirty="0" smtClean="0"/>
              <a:t>    alias </a:t>
            </a:r>
            <a:r>
              <a:rPr lang="en-US" altLang="zh-TW" dirty="0" err="1" smtClean="0"/>
              <a:t>fgrep</a:t>
            </a:r>
            <a:r>
              <a:rPr lang="en-US" altLang="zh-TW" dirty="0" smtClean="0"/>
              <a:t>='</a:t>
            </a:r>
            <a:r>
              <a:rPr lang="en-US" altLang="zh-TW" dirty="0" err="1" smtClean="0"/>
              <a:t>fgrep</a:t>
            </a:r>
            <a:r>
              <a:rPr lang="en-US" altLang="zh-TW" dirty="0" smtClean="0"/>
              <a:t> --color=auto'</a:t>
            </a:r>
          </a:p>
          <a:p>
            <a:r>
              <a:rPr lang="en-US" altLang="zh-TW" dirty="0" smtClean="0"/>
              <a:t>    alias </a:t>
            </a:r>
            <a:r>
              <a:rPr lang="en-US" altLang="zh-TW" dirty="0" err="1" smtClean="0"/>
              <a:t>egrep</a:t>
            </a:r>
            <a:r>
              <a:rPr lang="en-US" altLang="zh-TW" dirty="0" smtClean="0"/>
              <a:t>='</a:t>
            </a:r>
            <a:r>
              <a:rPr lang="en-US" altLang="zh-TW" dirty="0" err="1" smtClean="0"/>
              <a:t>egrep</a:t>
            </a:r>
            <a:r>
              <a:rPr lang="en-US" altLang="zh-TW" dirty="0" smtClean="0"/>
              <a:t> --color=auto'</a:t>
            </a:r>
          </a:p>
          <a:p>
            <a:r>
              <a:rPr lang="en-US" altLang="zh-TW" dirty="0" smtClean="0"/>
              <a:t>fi</a:t>
            </a:r>
          </a:p>
          <a:p>
            <a:endParaRPr lang="en-US" altLang="zh-TW" dirty="0" smtClean="0"/>
          </a:p>
          <a:p>
            <a:r>
              <a:rPr lang="en-US" altLang="zh-TW" dirty="0" smtClean="0"/>
              <a:t># colored GCC warnings and errors</a:t>
            </a:r>
          </a:p>
          <a:p>
            <a:r>
              <a:rPr lang="en-US" altLang="zh-TW" dirty="0" smtClean="0"/>
              <a:t>#export GCC_COLORS='error=01;31:warning=01;35:note=01;36:caret=01;32:locus=01:quote=01'</a:t>
            </a:r>
          </a:p>
          <a:p>
            <a:r>
              <a:rPr lang="en-US" altLang="zh-TW" dirty="0" smtClean="0"/>
              <a:t>case "$TERM" in</a:t>
            </a:r>
          </a:p>
          <a:p>
            <a:r>
              <a:rPr lang="en-US" altLang="zh-TW" dirty="0" err="1" smtClean="0"/>
              <a:t>xterm</a:t>
            </a:r>
            <a:r>
              <a:rPr lang="en-US" altLang="zh-TW" dirty="0" smtClean="0"/>
              <a:t>*|</a:t>
            </a:r>
            <a:r>
              <a:rPr lang="en-US" altLang="zh-TW" dirty="0" err="1" smtClean="0"/>
              <a:t>rxvt</a:t>
            </a:r>
            <a:r>
              <a:rPr lang="en-US" altLang="zh-TW" dirty="0" smtClean="0"/>
              <a:t>*)</a:t>
            </a:r>
          </a:p>
          <a:p>
            <a:r>
              <a:rPr lang="en-US" altLang="zh-TW" dirty="0" smtClean="0"/>
              <a:t>    PS1="\[\e]0;${</a:t>
            </a:r>
            <a:r>
              <a:rPr lang="en-US" altLang="zh-TW" dirty="0" err="1" smtClean="0"/>
              <a:t>debian_chroot</a:t>
            </a:r>
            <a:r>
              <a:rPr lang="en-US" altLang="zh-TW" dirty="0" smtClean="0"/>
              <a:t>:+($</a:t>
            </a:r>
            <a:r>
              <a:rPr lang="en-US" altLang="zh-TW" dirty="0" err="1" smtClean="0"/>
              <a:t>debian_chroot</a:t>
            </a:r>
            <a:r>
              <a:rPr lang="en-US" altLang="zh-TW" dirty="0" smtClean="0"/>
              <a:t>)}\u@\h: \w\a\]$PS1"</a:t>
            </a:r>
          </a:p>
          <a:p>
            <a:r>
              <a:rPr lang="en-US" altLang="zh-TW" dirty="0" smtClean="0"/>
              <a:t>    ;;</a:t>
            </a:r>
          </a:p>
          <a:p>
            <a:r>
              <a:rPr lang="en-US" altLang="zh-TW" dirty="0" smtClean="0"/>
              <a:t>*)</a:t>
            </a:r>
          </a:p>
          <a:p>
            <a:r>
              <a:rPr lang="en-US" altLang="zh-TW" dirty="0" smtClean="0"/>
              <a:t>    ;;</a:t>
            </a:r>
          </a:p>
          <a:p>
            <a:r>
              <a:rPr lang="en-US" altLang="zh-TW" dirty="0" err="1" smtClean="0"/>
              <a:t>esac</a:t>
            </a:r>
            <a:endParaRPr lang="en-US" altLang="zh-TW" dirty="0" smtClean="0"/>
          </a:p>
          <a:p>
            <a:endParaRPr lang="en-US" altLang="zh-TW" dirty="0" smtClean="0"/>
          </a:p>
          <a:p>
            <a:r>
              <a:rPr lang="en-US" altLang="zh-TW" dirty="0" smtClean="0"/>
              <a:t># enable color support of ls and also add handy aliases</a:t>
            </a:r>
          </a:p>
          <a:p>
            <a:r>
              <a:rPr lang="en-US" altLang="zh-TW" dirty="0" smtClean="0"/>
              <a:t>if [ -x /</a:t>
            </a:r>
            <a:r>
              <a:rPr lang="en-US" altLang="zh-TW" dirty="0" err="1" smtClean="0"/>
              <a:t>usr</a:t>
            </a:r>
            <a:r>
              <a:rPr lang="en-US" altLang="zh-TW" dirty="0" smtClean="0"/>
              <a:t>/bin/</a:t>
            </a:r>
            <a:r>
              <a:rPr lang="en-US" altLang="zh-TW" dirty="0" err="1" smtClean="0"/>
              <a:t>dircolors</a:t>
            </a:r>
            <a:r>
              <a:rPr lang="en-US" altLang="zh-TW" dirty="0" smtClean="0"/>
              <a:t> ]; then</a:t>
            </a:r>
          </a:p>
          <a:p>
            <a:r>
              <a:rPr lang="en-US" altLang="zh-TW" dirty="0" smtClean="0"/>
              <a:t>    test -r ~/.</a:t>
            </a:r>
            <a:r>
              <a:rPr lang="en-US" altLang="zh-TW" dirty="0" err="1" smtClean="0"/>
              <a:t>dircolors</a:t>
            </a:r>
            <a:r>
              <a:rPr lang="en-US" altLang="zh-TW" dirty="0" smtClean="0"/>
              <a:t> &amp;&amp; </a:t>
            </a:r>
            <a:r>
              <a:rPr lang="en-US" altLang="zh-TW" dirty="0" err="1" smtClean="0"/>
              <a:t>eval</a:t>
            </a:r>
            <a:r>
              <a:rPr lang="en-US" altLang="zh-TW" dirty="0" smtClean="0"/>
              <a:t> "$(</a:t>
            </a:r>
            <a:r>
              <a:rPr lang="en-US" altLang="zh-TW" dirty="0" err="1" smtClean="0"/>
              <a:t>dircolors</a:t>
            </a:r>
            <a:r>
              <a:rPr lang="en-US" altLang="zh-TW" dirty="0" smtClean="0"/>
              <a:t> -b ~/.</a:t>
            </a:r>
            <a:r>
              <a:rPr lang="en-US" altLang="zh-TW" dirty="0" err="1" smtClean="0"/>
              <a:t>dircolors</a:t>
            </a:r>
            <a:r>
              <a:rPr lang="en-US" altLang="zh-TW" dirty="0" smtClean="0"/>
              <a:t>)" || </a:t>
            </a:r>
            <a:r>
              <a:rPr lang="en-US" altLang="zh-TW" dirty="0" err="1" smtClean="0"/>
              <a:t>eval</a:t>
            </a:r>
            <a:r>
              <a:rPr lang="en-US" altLang="zh-TW" dirty="0" smtClean="0"/>
              <a:t> "$(</a:t>
            </a:r>
            <a:r>
              <a:rPr lang="en-US" altLang="zh-TW" dirty="0" err="1" smtClean="0"/>
              <a:t>dircolors</a:t>
            </a:r>
            <a:r>
              <a:rPr lang="en-US" altLang="zh-TW" dirty="0" smtClean="0"/>
              <a:t> -b)"</a:t>
            </a:r>
          </a:p>
          <a:p>
            <a:r>
              <a:rPr lang="en-US" altLang="zh-TW" dirty="0" smtClean="0"/>
              <a:t>    alias ls='ls --color=auto'</a:t>
            </a:r>
          </a:p>
          <a:p>
            <a:r>
              <a:rPr lang="en-US" altLang="zh-TW" dirty="0" smtClean="0"/>
              <a:t>    #alias </a:t>
            </a:r>
            <a:r>
              <a:rPr lang="en-US" altLang="zh-TW" dirty="0" err="1" smtClean="0"/>
              <a:t>dir</a:t>
            </a:r>
            <a:r>
              <a:rPr lang="en-US" altLang="zh-TW" dirty="0" smtClean="0"/>
              <a:t>='</a:t>
            </a:r>
            <a:r>
              <a:rPr lang="en-US" altLang="zh-TW" dirty="0" err="1" smtClean="0"/>
              <a:t>dir</a:t>
            </a:r>
            <a:r>
              <a:rPr lang="en-US" altLang="zh-TW" dirty="0" smtClean="0"/>
              <a:t> --color=auto'</a:t>
            </a:r>
          </a:p>
          <a:p>
            <a:r>
              <a:rPr lang="en-US" altLang="zh-TW" dirty="0" smtClean="0"/>
              <a:t>    #alias </a:t>
            </a:r>
            <a:r>
              <a:rPr lang="en-US" altLang="zh-TW" dirty="0" err="1" smtClean="0"/>
              <a:t>vdir</a:t>
            </a:r>
            <a:r>
              <a:rPr lang="en-US" altLang="zh-TW" dirty="0" smtClean="0"/>
              <a:t>='</a:t>
            </a:r>
            <a:r>
              <a:rPr lang="en-US" altLang="zh-TW" dirty="0" err="1" smtClean="0"/>
              <a:t>vdir</a:t>
            </a:r>
            <a:r>
              <a:rPr lang="en-US" altLang="zh-TW" dirty="0" smtClean="0"/>
              <a:t> --color=auto'</a:t>
            </a:r>
          </a:p>
          <a:p>
            <a:endParaRPr lang="en-US" altLang="zh-TW" dirty="0" smtClean="0"/>
          </a:p>
          <a:p>
            <a:r>
              <a:rPr lang="en-US" altLang="zh-TW" dirty="0" smtClean="0"/>
              <a:t>    alias grep='grep --color=auto'</a:t>
            </a:r>
          </a:p>
          <a:p>
            <a:r>
              <a:rPr lang="en-US" altLang="zh-TW" dirty="0" smtClean="0"/>
              <a:t>    alias </a:t>
            </a:r>
            <a:r>
              <a:rPr lang="en-US" altLang="zh-TW" dirty="0" err="1" smtClean="0"/>
              <a:t>fgrep</a:t>
            </a:r>
            <a:r>
              <a:rPr lang="en-US" altLang="zh-TW" dirty="0" smtClean="0"/>
              <a:t>='</a:t>
            </a:r>
            <a:r>
              <a:rPr lang="en-US" altLang="zh-TW" dirty="0" err="1" smtClean="0"/>
              <a:t>fgrep</a:t>
            </a:r>
            <a:r>
              <a:rPr lang="en-US" altLang="zh-TW" dirty="0" smtClean="0"/>
              <a:t> --color=auto'</a:t>
            </a:r>
          </a:p>
          <a:p>
            <a:r>
              <a:rPr lang="en-US" altLang="zh-TW" dirty="0" smtClean="0"/>
              <a:t>    alias </a:t>
            </a:r>
            <a:r>
              <a:rPr lang="en-US" altLang="zh-TW" dirty="0" err="1" smtClean="0"/>
              <a:t>egrep</a:t>
            </a:r>
            <a:r>
              <a:rPr lang="en-US" altLang="zh-TW" dirty="0" smtClean="0"/>
              <a:t>='</a:t>
            </a:r>
            <a:r>
              <a:rPr lang="en-US" altLang="zh-TW" dirty="0" err="1" smtClean="0"/>
              <a:t>egrep</a:t>
            </a:r>
            <a:r>
              <a:rPr lang="en-US" altLang="zh-TW" dirty="0" smtClean="0"/>
              <a:t> --color=auto'</a:t>
            </a:r>
          </a:p>
          <a:p>
            <a:r>
              <a:rPr lang="en-US" altLang="zh-TW" dirty="0" smtClean="0"/>
              <a:t>fi</a:t>
            </a:r>
          </a:p>
          <a:p>
            <a:endParaRPr lang="en-US" altLang="zh-TW" dirty="0" smtClean="0"/>
          </a:p>
          <a:p>
            <a:r>
              <a:rPr lang="en-US" altLang="zh-TW" dirty="0" smtClean="0"/>
              <a:t># colored GCC warnings and errors</a:t>
            </a:r>
          </a:p>
          <a:p>
            <a:r>
              <a:rPr lang="en-US" altLang="zh-TW" dirty="0" smtClean="0"/>
              <a:t>#export GCC_COLORS='error=01;31:warning=01;35:note=01;36:caret=01;32:locus=01:quote=01'</a:t>
            </a:r>
          </a:p>
          <a:p>
            <a:endParaRPr lang="en-US" altLang="zh-TW" dirty="0" smtClean="0"/>
          </a:p>
          <a:p>
            <a:r>
              <a:rPr lang="en-US" altLang="zh-TW" dirty="0" smtClean="0"/>
              <a:t># some more ls aliases</a:t>
            </a:r>
          </a:p>
          <a:p>
            <a:r>
              <a:rPr lang="en-US" altLang="zh-TW" dirty="0" smtClean="0"/>
              <a:t>alias </a:t>
            </a:r>
            <a:r>
              <a:rPr lang="en-US" altLang="zh-TW" dirty="0" err="1" smtClean="0"/>
              <a:t>ll</a:t>
            </a:r>
            <a:r>
              <a:rPr lang="en-US" altLang="zh-TW" dirty="0" smtClean="0"/>
              <a:t>='ls -</a:t>
            </a:r>
            <a:r>
              <a:rPr lang="en-US" altLang="zh-TW" dirty="0" err="1" smtClean="0"/>
              <a:t>alF</a:t>
            </a:r>
            <a:r>
              <a:rPr lang="en-US" altLang="zh-TW" dirty="0" smtClean="0"/>
              <a:t>'</a:t>
            </a:r>
          </a:p>
          <a:p>
            <a:r>
              <a:rPr lang="en-US" altLang="zh-TW" dirty="0" smtClean="0"/>
              <a:t>alias la='ls -A'</a:t>
            </a:r>
          </a:p>
          <a:p>
            <a:r>
              <a:rPr lang="en-US" altLang="zh-TW" dirty="0" smtClean="0"/>
              <a:t>alias l='ls -CF'</a:t>
            </a:r>
          </a:p>
          <a:p>
            <a:endParaRPr lang="en-US" altLang="zh-TW" dirty="0" smtClean="0"/>
          </a:p>
          <a:p>
            <a:r>
              <a:rPr lang="en-US" altLang="zh-TW" dirty="0" smtClean="0"/>
              <a:t># Add an "alert" alias for long running commands.  Use like so:</a:t>
            </a:r>
          </a:p>
          <a:p>
            <a:r>
              <a:rPr lang="en-US" altLang="zh-TW" dirty="0" smtClean="0"/>
              <a:t>#   sleep 10; alert</a:t>
            </a:r>
          </a:p>
          <a:p>
            <a:r>
              <a:rPr lang="en-US" altLang="zh-TW" dirty="0" smtClean="0"/>
              <a:t>alias alert='notify-send --urgency=low -</a:t>
            </a:r>
            <a:r>
              <a:rPr lang="en-US" altLang="zh-TW" dirty="0" err="1" smtClean="0"/>
              <a:t>i</a:t>
            </a:r>
            <a:r>
              <a:rPr lang="en-US" altLang="zh-TW" dirty="0" smtClean="0"/>
              <a:t> "$([ $? = 0 ] &amp;&amp; echo terminal || echo error)" "$(</a:t>
            </a:r>
            <a:r>
              <a:rPr lang="en-US" altLang="zh-TW" dirty="0" err="1" smtClean="0"/>
              <a:t>history|tail</a:t>
            </a:r>
            <a:r>
              <a:rPr lang="en-US" altLang="zh-TW" dirty="0" smtClean="0"/>
              <a:t> -n1|sed -e '\''s/^\s*[0-9]\+\s*//;s/[;&amp;|]\s*alert$//'\'')"'</a:t>
            </a:r>
          </a:p>
          <a:p>
            <a:endParaRPr lang="en-US" altLang="zh-TW" dirty="0" smtClean="0"/>
          </a:p>
          <a:p>
            <a:r>
              <a:rPr lang="en-US" altLang="zh-TW" dirty="0" smtClean="0"/>
              <a:t># Alias definitions.</a:t>
            </a:r>
          </a:p>
          <a:p>
            <a:r>
              <a:rPr lang="en-US" altLang="zh-TW" dirty="0" smtClean="0"/>
              <a:t># You may want to put all your additions into a separate file like</a:t>
            </a:r>
          </a:p>
          <a:p>
            <a:r>
              <a:rPr lang="en-US" altLang="zh-TW" dirty="0" smtClean="0"/>
              <a:t># ~/.</a:t>
            </a:r>
            <a:r>
              <a:rPr lang="en-US" altLang="zh-TW" dirty="0" err="1" smtClean="0"/>
              <a:t>bash_aliases</a:t>
            </a:r>
            <a:r>
              <a:rPr lang="en-US" altLang="zh-TW" dirty="0" smtClean="0"/>
              <a:t>, instead of adding them here directly.</a:t>
            </a:r>
          </a:p>
          <a:p>
            <a:r>
              <a:rPr lang="en-US" altLang="zh-TW" dirty="0" smtClean="0"/>
              <a:t># See /</a:t>
            </a:r>
            <a:r>
              <a:rPr lang="en-US" altLang="zh-TW" dirty="0" err="1" smtClean="0"/>
              <a:t>usr</a:t>
            </a:r>
            <a:r>
              <a:rPr lang="en-US" altLang="zh-TW" dirty="0" smtClean="0"/>
              <a:t>/share/doc/bash-doc/examples in the bash-doc package.</a:t>
            </a:r>
          </a:p>
          <a:p>
            <a:endParaRPr lang="en-US" altLang="zh-TW" dirty="0" smtClean="0"/>
          </a:p>
          <a:p>
            <a:r>
              <a:rPr lang="en-US" altLang="zh-TW" dirty="0" smtClean="0"/>
              <a:t>if [ -f ~/.</a:t>
            </a:r>
            <a:r>
              <a:rPr lang="en-US" altLang="zh-TW" dirty="0" err="1" smtClean="0"/>
              <a:t>bash_aliases</a:t>
            </a:r>
            <a:r>
              <a:rPr lang="en-US" altLang="zh-TW" dirty="0" smtClean="0"/>
              <a:t> ]; then</a:t>
            </a:r>
          </a:p>
          <a:p>
            <a:r>
              <a:rPr lang="en-US" altLang="zh-TW" dirty="0" smtClean="0"/>
              <a:t>    . ~/.</a:t>
            </a:r>
            <a:r>
              <a:rPr lang="en-US" altLang="zh-TW" dirty="0" err="1" smtClean="0"/>
              <a:t>bash_aliases</a:t>
            </a:r>
            <a:endParaRPr lang="en-US" altLang="zh-TW" dirty="0" smtClean="0"/>
          </a:p>
          <a:p>
            <a:r>
              <a:rPr lang="en-US" altLang="zh-TW" dirty="0" smtClean="0"/>
              <a:t>fi</a:t>
            </a:r>
          </a:p>
          <a:p>
            <a:endParaRPr lang="en-US" altLang="zh-TW" dirty="0" smtClean="0"/>
          </a:p>
          <a:p>
            <a:r>
              <a:rPr lang="en-US" altLang="zh-TW" dirty="0" smtClean="0"/>
              <a:t># enable programmable completion features (you don't need to enable</a:t>
            </a:r>
          </a:p>
          <a:p>
            <a:r>
              <a:rPr lang="en-US" altLang="zh-TW" dirty="0" smtClean="0"/>
              <a:t># this, if it's already enabled in /</a:t>
            </a:r>
            <a:r>
              <a:rPr lang="en-US" altLang="zh-TW" dirty="0" err="1" smtClean="0"/>
              <a:t>etc</a:t>
            </a:r>
            <a:r>
              <a:rPr lang="en-US" altLang="zh-TW" dirty="0" smtClean="0"/>
              <a:t>/</a:t>
            </a:r>
            <a:r>
              <a:rPr lang="en-US" altLang="zh-TW" dirty="0" err="1" smtClean="0"/>
              <a:t>bash.bashrc</a:t>
            </a:r>
            <a:r>
              <a:rPr lang="en-US" altLang="zh-TW" dirty="0" smtClean="0"/>
              <a:t> and /</a:t>
            </a:r>
            <a:r>
              <a:rPr lang="en-US" altLang="zh-TW" dirty="0" err="1" smtClean="0"/>
              <a:t>etc</a:t>
            </a:r>
            <a:r>
              <a:rPr lang="en-US" altLang="zh-TW" dirty="0" smtClean="0"/>
              <a:t>/profile</a:t>
            </a:r>
          </a:p>
          <a:p>
            <a:r>
              <a:rPr lang="en-US" altLang="zh-TW" dirty="0" smtClean="0"/>
              <a:t># sources /</a:t>
            </a:r>
            <a:r>
              <a:rPr lang="en-US" altLang="zh-TW" dirty="0" err="1" smtClean="0"/>
              <a:t>etc</a:t>
            </a:r>
            <a:r>
              <a:rPr lang="en-US" altLang="zh-TW" dirty="0" smtClean="0"/>
              <a:t>/</a:t>
            </a:r>
            <a:r>
              <a:rPr lang="en-US" altLang="zh-TW" dirty="0" err="1" smtClean="0"/>
              <a:t>bash.bashrc</a:t>
            </a:r>
            <a:r>
              <a:rPr lang="en-US" altLang="zh-TW" dirty="0" smtClean="0"/>
              <a:t>).</a:t>
            </a:r>
          </a:p>
          <a:p>
            <a:endParaRPr lang="en-US" altLang="zh-TW" dirty="0" smtClean="0"/>
          </a:p>
          <a:p>
            <a:r>
              <a:rPr lang="en-US" altLang="zh-TW" dirty="0" smtClean="0"/>
              <a:t># some more ls aliases</a:t>
            </a:r>
          </a:p>
          <a:p>
            <a:r>
              <a:rPr lang="en-US" altLang="zh-TW" dirty="0" smtClean="0"/>
              <a:t>alias </a:t>
            </a:r>
            <a:r>
              <a:rPr lang="en-US" altLang="zh-TW" dirty="0" err="1" smtClean="0"/>
              <a:t>ll</a:t>
            </a:r>
            <a:r>
              <a:rPr lang="en-US" altLang="zh-TW" dirty="0" smtClean="0"/>
              <a:t>='ls -</a:t>
            </a:r>
            <a:r>
              <a:rPr lang="en-US" altLang="zh-TW" dirty="0" err="1" smtClean="0"/>
              <a:t>alF</a:t>
            </a:r>
            <a:r>
              <a:rPr lang="en-US" altLang="zh-TW" dirty="0" smtClean="0"/>
              <a:t>'</a:t>
            </a:r>
          </a:p>
          <a:p>
            <a:r>
              <a:rPr lang="en-US" altLang="zh-TW" dirty="0" smtClean="0"/>
              <a:t>alias la='ls -A'</a:t>
            </a:r>
          </a:p>
          <a:p>
            <a:r>
              <a:rPr lang="en-US" altLang="zh-TW" dirty="0" smtClean="0"/>
              <a:t>alias l='ls -CF'</a:t>
            </a:r>
          </a:p>
          <a:p>
            <a:endParaRPr lang="en-US" altLang="zh-TW" dirty="0" smtClean="0"/>
          </a:p>
          <a:p>
            <a:r>
              <a:rPr lang="en-US" altLang="zh-TW" dirty="0" smtClean="0"/>
              <a:t># Add an "alert" alias for long running commands.  Use like so:</a:t>
            </a:r>
          </a:p>
          <a:p>
            <a:r>
              <a:rPr lang="en-US" altLang="zh-TW" dirty="0" smtClean="0"/>
              <a:t>#   sleep 10; alert</a:t>
            </a:r>
          </a:p>
          <a:p>
            <a:r>
              <a:rPr lang="en-US" altLang="zh-TW" dirty="0" smtClean="0"/>
              <a:t>alias alert='notify-send --urgency=low -</a:t>
            </a:r>
            <a:r>
              <a:rPr lang="en-US" altLang="zh-TW" dirty="0" err="1" smtClean="0"/>
              <a:t>i</a:t>
            </a:r>
            <a:r>
              <a:rPr lang="en-US" altLang="zh-TW" dirty="0" smtClean="0"/>
              <a:t> "$([ $? = 0 ] &amp;&amp; echo terminal || echo error)" "$(</a:t>
            </a:r>
            <a:r>
              <a:rPr lang="en-US" altLang="zh-TW" dirty="0" err="1" smtClean="0"/>
              <a:t>history|tail</a:t>
            </a:r>
            <a:r>
              <a:rPr lang="en-US" altLang="zh-TW" dirty="0" smtClean="0"/>
              <a:t> -n1|sed -e '\''s/^\s*[0-9]\+\s*//;s/[;&amp;|]\s*alert$//'\'')"'</a:t>
            </a:r>
          </a:p>
          <a:p>
            <a:endParaRPr lang="en-US" altLang="zh-TW" dirty="0" smtClean="0"/>
          </a:p>
          <a:p>
            <a:r>
              <a:rPr lang="en-US" altLang="zh-TW" dirty="0" smtClean="0"/>
              <a:t># Alias definitions.</a:t>
            </a:r>
          </a:p>
          <a:p>
            <a:r>
              <a:rPr lang="en-US" altLang="zh-TW" dirty="0" smtClean="0"/>
              <a:t># You may want to put all your additions into a separate file like</a:t>
            </a:r>
          </a:p>
          <a:p>
            <a:r>
              <a:rPr lang="en-US" altLang="zh-TW" dirty="0" smtClean="0"/>
              <a:t># ~/.</a:t>
            </a:r>
            <a:r>
              <a:rPr lang="en-US" altLang="zh-TW" dirty="0" err="1" smtClean="0"/>
              <a:t>bash_aliases</a:t>
            </a:r>
            <a:r>
              <a:rPr lang="en-US" altLang="zh-TW" dirty="0" smtClean="0"/>
              <a:t>, instead of adding them here directly.</a:t>
            </a:r>
          </a:p>
          <a:p>
            <a:r>
              <a:rPr lang="en-US" altLang="zh-TW" dirty="0" smtClean="0"/>
              <a:t># See /</a:t>
            </a:r>
            <a:r>
              <a:rPr lang="en-US" altLang="zh-TW" dirty="0" err="1" smtClean="0"/>
              <a:t>usr</a:t>
            </a:r>
            <a:r>
              <a:rPr lang="en-US" altLang="zh-TW" dirty="0" smtClean="0"/>
              <a:t>/share/doc/bash-doc/examples in the bash-doc package.</a:t>
            </a:r>
          </a:p>
          <a:p>
            <a:endParaRPr lang="en-US" altLang="zh-TW" dirty="0" smtClean="0"/>
          </a:p>
          <a:p>
            <a:r>
              <a:rPr lang="en-US" altLang="zh-TW" dirty="0" smtClean="0"/>
              <a:t>if [ -f ~/.</a:t>
            </a:r>
            <a:r>
              <a:rPr lang="en-US" altLang="zh-TW" dirty="0" err="1" smtClean="0"/>
              <a:t>bash_aliases</a:t>
            </a:r>
            <a:r>
              <a:rPr lang="en-US" altLang="zh-TW" dirty="0" smtClean="0"/>
              <a:t> ]; then</a:t>
            </a:r>
          </a:p>
          <a:p>
            <a:r>
              <a:rPr lang="en-US" altLang="zh-TW" dirty="0" smtClean="0"/>
              <a:t>    . ~/.</a:t>
            </a:r>
            <a:r>
              <a:rPr lang="en-US" altLang="zh-TW" dirty="0" err="1" smtClean="0"/>
              <a:t>bash_aliases</a:t>
            </a:r>
            <a:endParaRPr lang="en-US" altLang="zh-TW" dirty="0" smtClean="0"/>
          </a:p>
          <a:p>
            <a:r>
              <a:rPr lang="en-US" altLang="zh-TW" dirty="0" smtClean="0"/>
              <a:t>fi</a:t>
            </a:r>
          </a:p>
          <a:p>
            <a:endParaRPr lang="en-US" altLang="zh-TW" dirty="0" smtClean="0"/>
          </a:p>
          <a:p>
            <a:r>
              <a:rPr lang="en-US" altLang="zh-TW" dirty="0" smtClean="0"/>
              <a:t># enable programmable completion features (you don't need to enable</a:t>
            </a:r>
          </a:p>
          <a:p>
            <a:r>
              <a:rPr lang="en-US" altLang="zh-TW" dirty="0" smtClean="0"/>
              <a:t># this, if it's already enabled in /</a:t>
            </a:r>
            <a:r>
              <a:rPr lang="en-US" altLang="zh-TW" dirty="0" err="1" smtClean="0"/>
              <a:t>etc</a:t>
            </a:r>
            <a:r>
              <a:rPr lang="en-US" altLang="zh-TW" dirty="0" smtClean="0"/>
              <a:t>/</a:t>
            </a:r>
            <a:r>
              <a:rPr lang="en-US" altLang="zh-TW" dirty="0" err="1" smtClean="0"/>
              <a:t>bash.bashrc</a:t>
            </a:r>
            <a:r>
              <a:rPr lang="en-US" altLang="zh-TW" dirty="0" smtClean="0"/>
              <a:t> and /</a:t>
            </a:r>
            <a:r>
              <a:rPr lang="en-US" altLang="zh-TW" dirty="0" err="1" smtClean="0"/>
              <a:t>etc</a:t>
            </a:r>
            <a:r>
              <a:rPr lang="en-US" altLang="zh-TW" dirty="0" smtClean="0"/>
              <a:t>/profile</a:t>
            </a:r>
          </a:p>
          <a:p>
            <a:r>
              <a:rPr lang="en-US" altLang="zh-TW" dirty="0" smtClean="0"/>
              <a:t># sources /</a:t>
            </a:r>
            <a:r>
              <a:rPr lang="en-US" altLang="zh-TW" dirty="0" err="1" smtClean="0"/>
              <a:t>etc</a:t>
            </a:r>
            <a:r>
              <a:rPr lang="en-US" altLang="zh-TW" dirty="0" smtClean="0"/>
              <a:t>/</a:t>
            </a:r>
            <a:r>
              <a:rPr lang="en-US" altLang="zh-TW" dirty="0" err="1" smtClean="0"/>
              <a:t>bash.bashrc</a:t>
            </a:r>
            <a:r>
              <a:rPr lang="en-US" altLang="zh-TW" dirty="0" smtClean="0"/>
              <a:t>).</a:t>
            </a:r>
          </a:p>
          <a:p>
            <a:r>
              <a:rPr lang="en-US" altLang="zh-TW" dirty="0" smtClean="0"/>
              <a:t>if ! </a:t>
            </a:r>
            <a:r>
              <a:rPr lang="en-US" altLang="zh-TW" dirty="0" err="1" smtClean="0"/>
              <a:t>shopt</a:t>
            </a:r>
            <a:r>
              <a:rPr lang="en-US" altLang="zh-TW" dirty="0" smtClean="0"/>
              <a:t> -</a:t>
            </a:r>
            <a:r>
              <a:rPr lang="en-US" altLang="zh-TW" dirty="0" err="1" smtClean="0"/>
              <a:t>oq</a:t>
            </a:r>
            <a:r>
              <a:rPr lang="en-US" altLang="zh-TW" dirty="0" smtClean="0"/>
              <a:t> </a:t>
            </a:r>
            <a:r>
              <a:rPr lang="en-US" altLang="zh-TW" dirty="0" err="1" smtClean="0"/>
              <a:t>posix</a:t>
            </a:r>
            <a:r>
              <a:rPr lang="en-US" altLang="zh-TW" dirty="0" smtClean="0"/>
              <a:t>; then</a:t>
            </a:r>
          </a:p>
          <a:p>
            <a:r>
              <a:rPr lang="en-US" altLang="zh-TW" dirty="0" smtClean="0"/>
              <a:t>  if [ -f /</a:t>
            </a:r>
            <a:r>
              <a:rPr lang="en-US" altLang="zh-TW" dirty="0" err="1" smtClean="0"/>
              <a:t>usr</a:t>
            </a:r>
            <a:r>
              <a:rPr lang="en-US" altLang="zh-TW" dirty="0" smtClean="0"/>
              <a:t>/share/bash-completion/</a:t>
            </a:r>
            <a:r>
              <a:rPr lang="en-US" altLang="zh-TW" dirty="0" err="1" smtClean="0"/>
              <a:t>bash_completion</a:t>
            </a:r>
            <a:r>
              <a:rPr lang="en-US" altLang="zh-TW" dirty="0" smtClean="0"/>
              <a:t> ]; then</a:t>
            </a:r>
          </a:p>
          <a:p>
            <a:r>
              <a:rPr lang="en-US" altLang="zh-TW" dirty="0" smtClean="0"/>
              <a:t>    . /</a:t>
            </a:r>
            <a:r>
              <a:rPr lang="en-US" altLang="zh-TW" dirty="0" err="1" smtClean="0"/>
              <a:t>usr</a:t>
            </a:r>
            <a:r>
              <a:rPr lang="en-US" altLang="zh-TW" dirty="0" smtClean="0"/>
              <a:t>/share/bash-completion/</a:t>
            </a:r>
            <a:r>
              <a:rPr lang="en-US" altLang="zh-TW" dirty="0" err="1" smtClean="0"/>
              <a:t>bash_completion</a:t>
            </a:r>
            <a:endParaRPr lang="en-US" altLang="zh-TW" dirty="0" smtClean="0"/>
          </a:p>
          <a:p>
            <a:r>
              <a:rPr lang="en-US" altLang="zh-TW" dirty="0" smtClean="0"/>
              <a:t>  </a:t>
            </a:r>
            <a:r>
              <a:rPr lang="en-US" altLang="zh-TW" dirty="0" err="1" smtClean="0"/>
              <a:t>elif</a:t>
            </a:r>
            <a:r>
              <a:rPr lang="en-US" altLang="zh-TW" dirty="0" smtClean="0"/>
              <a:t> [ -f /</a:t>
            </a:r>
            <a:r>
              <a:rPr lang="en-US" altLang="zh-TW" dirty="0" err="1" smtClean="0"/>
              <a:t>etc</a:t>
            </a:r>
            <a:r>
              <a:rPr lang="en-US" altLang="zh-TW" dirty="0" smtClean="0"/>
              <a:t>/</a:t>
            </a:r>
            <a:r>
              <a:rPr lang="en-US" altLang="zh-TW" dirty="0" err="1" smtClean="0"/>
              <a:t>bash_completion</a:t>
            </a:r>
            <a:r>
              <a:rPr lang="en-US" altLang="zh-TW" dirty="0" smtClean="0"/>
              <a:t> ]; then</a:t>
            </a:r>
          </a:p>
          <a:p>
            <a:r>
              <a:rPr lang="en-US" altLang="zh-TW" dirty="0" smtClean="0"/>
              <a:t>    . /</a:t>
            </a:r>
            <a:r>
              <a:rPr lang="en-US" altLang="zh-TW" dirty="0" err="1" smtClean="0"/>
              <a:t>etc</a:t>
            </a:r>
            <a:r>
              <a:rPr lang="en-US" altLang="zh-TW" dirty="0" smtClean="0"/>
              <a:t>/</a:t>
            </a:r>
            <a:r>
              <a:rPr lang="en-US" altLang="zh-TW" dirty="0" err="1" smtClean="0"/>
              <a:t>bash_completion</a:t>
            </a:r>
            <a:endParaRPr lang="en-US" altLang="zh-TW" dirty="0" smtClean="0"/>
          </a:p>
          <a:p>
            <a:r>
              <a:rPr lang="en-US" altLang="zh-TW" dirty="0" smtClean="0"/>
              <a:t>  fi</a:t>
            </a:r>
          </a:p>
          <a:p>
            <a:r>
              <a:rPr lang="en-US" altLang="zh-TW" dirty="0" smtClean="0"/>
              <a:t>fi</a:t>
            </a:r>
          </a:p>
          <a:p>
            <a:r>
              <a:rPr lang="en-US" altLang="zh-TW" dirty="0" smtClean="0"/>
              <a:t>alias  </a:t>
            </a:r>
            <a:r>
              <a:rPr lang="en-US" altLang="zh-TW" dirty="0" err="1" smtClean="0"/>
              <a:t>dir</a:t>
            </a:r>
            <a:r>
              <a:rPr lang="en-US" altLang="zh-TW" dirty="0" smtClean="0"/>
              <a:t>='ls -</a:t>
            </a:r>
            <a:r>
              <a:rPr lang="en-US" altLang="zh-TW" dirty="0" err="1" smtClean="0"/>
              <a:t>alh</a:t>
            </a:r>
            <a:r>
              <a:rPr lang="en-US" altLang="zh-TW" dirty="0" smtClean="0"/>
              <a:t> '</a:t>
            </a:r>
          </a:p>
          <a:p>
            <a:r>
              <a:rPr lang="en-US" altLang="zh-TW" dirty="0" smtClean="0"/>
              <a:t>alias  ping='ping -c 4 '</a:t>
            </a:r>
          </a:p>
          <a:p>
            <a:r>
              <a:rPr lang="en-US" altLang="zh-TW" dirty="0" smtClean="0"/>
              <a:t>alias  by='</a:t>
            </a:r>
            <a:r>
              <a:rPr lang="en-US" altLang="zh-TW" dirty="0" err="1" smtClean="0"/>
              <a:t>poweroff</a:t>
            </a:r>
            <a:r>
              <a:rPr lang="en-US" altLang="zh-TW" dirty="0" smtClean="0"/>
              <a:t>'</a:t>
            </a:r>
          </a:p>
          <a:p>
            <a:endParaRPr lang="en-US" altLang="zh-TW" smtClean="0"/>
          </a:p>
          <a:p>
            <a:endParaRPr lang="zh-TW" altLang="en-US"/>
          </a:p>
        </p:txBody>
      </p:sp>
      <p:sp>
        <p:nvSpPr>
          <p:cNvPr id="4" name="投影片編號版面配置區 3"/>
          <p:cNvSpPr>
            <a:spLocks noGrp="1"/>
          </p:cNvSpPr>
          <p:nvPr>
            <p:ph type="sldNum" sz="quarter" idx="10"/>
          </p:nvPr>
        </p:nvSpPr>
        <p:spPr/>
        <p:txBody>
          <a:bodyPr/>
          <a:lstStyle/>
          <a:p>
            <a:fld id="{134760A3-818D-40F9-AE18-8EBD005E6CC0}" type="slidenum">
              <a:rPr lang="zh-TW" altLang="en-US" smtClean="0"/>
              <a:t>173</a:t>
            </a:fld>
            <a:endParaRPr lang="zh-TW" altLang="en-US"/>
          </a:p>
        </p:txBody>
      </p:sp>
    </p:spTree>
    <p:extLst>
      <p:ext uri="{BB962C8B-B14F-4D97-AF65-F5344CB8AC3E}">
        <p14:creationId xmlns:p14="http://schemas.microsoft.com/office/powerpoint/2010/main" val="827302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01001101</a:t>
            </a:r>
          </a:p>
          <a:p>
            <a:r>
              <a:rPr lang="en-US" altLang="zh-TW" dirty="0" smtClean="0"/>
              <a:t>00100001</a:t>
            </a:r>
          </a:p>
          <a:p>
            <a:r>
              <a:rPr lang="en-US" altLang="zh-TW" dirty="0" smtClean="0"/>
              <a:t>01000010</a:t>
            </a:r>
          </a:p>
          <a:p>
            <a:r>
              <a:rPr lang="en-US" altLang="zh-TW" dirty="0" smtClean="0"/>
              <a:t>11000000</a:t>
            </a:r>
          </a:p>
          <a:p>
            <a:r>
              <a:rPr lang="en-US" altLang="zh-TW" dirty="0" smtClean="0"/>
              <a:t>11010010</a:t>
            </a:r>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12</a:t>
            </a:fld>
            <a:endParaRPr lang="zh-TW" altLang="en-US"/>
          </a:p>
        </p:txBody>
      </p:sp>
    </p:spTree>
    <p:extLst>
      <p:ext uri="{BB962C8B-B14F-4D97-AF65-F5344CB8AC3E}">
        <p14:creationId xmlns:p14="http://schemas.microsoft.com/office/powerpoint/2010/main" val="3793445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2^9-1</a:t>
            </a:r>
          </a:p>
          <a:p>
            <a:r>
              <a:rPr lang="en-US" altLang="zh-TW" dirty="0" smtClean="0"/>
              <a:t>2^8-1</a:t>
            </a:r>
          </a:p>
          <a:p>
            <a:r>
              <a:rPr lang="en-US" altLang="zh-TW" dirty="0" smtClean="0"/>
              <a:t>2^7-1</a:t>
            </a:r>
          </a:p>
          <a:p>
            <a:endParaRPr lang="zh-TW" altLang="en-US" dirty="0"/>
          </a:p>
        </p:txBody>
      </p:sp>
      <p:sp>
        <p:nvSpPr>
          <p:cNvPr id="4" name="投影片編號版面配置區 3"/>
          <p:cNvSpPr>
            <a:spLocks noGrp="1"/>
          </p:cNvSpPr>
          <p:nvPr>
            <p:ph type="sldNum" sz="quarter" idx="10"/>
          </p:nvPr>
        </p:nvSpPr>
        <p:spPr/>
        <p:txBody>
          <a:bodyPr/>
          <a:lstStyle/>
          <a:p>
            <a:fld id="{48D4D9EB-02BE-433B-AF42-55DA0B4DE093}" type="slidenum">
              <a:rPr lang="zh-TW" altLang="en-US" smtClean="0"/>
              <a:t>14</a:t>
            </a:fld>
            <a:endParaRPr lang="zh-TW" altLang="en-US"/>
          </a:p>
        </p:txBody>
      </p:sp>
    </p:spTree>
    <p:extLst>
      <p:ext uri="{BB962C8B-B14F-4D97-AF65-F5344CB8AC3E}">
        <p14:creationId xmlns:p14="http://schemas.microsoft.com/office/powerpoint/2010/main" val="1369729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92E9C2DD-F217-4C9F-ABFE-DABC536BC320}" type="datetimeFigureOut">
              <a:rPr lang="zh-TW" altLang="en-US" smtClean="0"/>
              <a:t>2020/11/4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BFAD0CA6-A2FF-4CEB-8BE2-CDAD80A2CCEC}" type="slidenum">
              <a:rPr lang="zh-TW" altLang="en-US" smtClean="0"/>
              <a:t>‹#›</a:t>
            </a:fld>
            <a:endParaRPr lang="zh-TW" altLang="en-US"/>
          </a:p>
        </p:txBody>
      </p:sp>
    </p:spTree>
    <p:extLst>
      <p:ext uri="{BB962C8B-B14F-4D97-AF65-F5344CB8AC3E}">
        <p14:creationId xmlns:p14="http://schemas.microsoft.com/office/powerpoint/2010/main" val="19028395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92E9C2DD-F217-4C9F-ABFE-DABC536BC320}" type="datetimeFigureOut">
              <a:rPr lang="zh-TW" altLang="en-US" smtClean="0"/>
              <a:t>2020/11/4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BFAD0CA6-A2FF-4CEB-8BE2-CDAD80A2CCEC}" type="slidenum">
              <a:rPr lang="zh-TW" altLang="en-US" smtClean="0"/>
              <a:t>‹#›</a:t>
            </a:fld>
            <a:endParaRPr lang="zh-TW" altLang="en-US"/>
          </a:p>
        </p:txBody>
      </p:sp>
    </p:spTree>
    <p:extLst>
      <p:ext uri="{BB962C8B-B14F-4D97-AF65-F5344CB8AC3E}">
        <p14:creationId xmlns:p14="http://schemas.microsoft.com/office/powerpoint/2010/main" val="13473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92E9C2DD-F217-4C9F-ABFE-DABC536BC320}" type="datetimeFigureOut">
              <a:rPr lang="zh-TW" altLang="en-US" smtClean="0"/>
              <a:t>2020/11/4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BFAD0CA6-A2FF-4CEB-8BE2-CDAD80A2CCEC}" type="slidenum">
              <a:rPr lang="zh-TW" altLang="en-US" smtClean="0"/>
              <a:t>‹#›</a:t>
            </a:fld>
            <a:endParaRPr lang="zh-TW" altLang="en-US"/>
          </a:p>
        </p:txBody>
      </p:sp>
    </p:spTree>
    <p:extLst>
      <p:ext uri="{BB962C8B-B14F-4D97-AF65-F5344CB8AC3E}">
        <p14:creationId xmlns:p14="http://schemas.microsoft.com/office/powerpoint/2010/main" val="555001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92E9C2DD-F217-4C9F-ABFE-DABC536BC320}" type="datetimeFigureOut">
              <a:rPr lang="zh-TW" altLang="en-US" smtClean="0"/>
              <a:t>2020/11/4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BFAD0CA6-A2FF-4CEB-8BE2-CDAD80A2CCEC}" type="slidenum">
              <a:rPr lang="zh-TW" altLang="en-US" smtClean="0"/>
              <a:t>‹#›</a:t>
            </a:fld>
            <a:endParaRPr lang="zh-TW" altLang="en-US"/>
          </a:p>
        </p:txBody>
      </p:sp>
    </p:spTree>
    <p:extLst>
      <p:ext uri="{BB962C8B-B14F-4D97-AF65-F5344CB8AC3E}">
        <p14:creationId xmlns:p14="http://schemas.microsoft.com/office/powerpoint/2010/main" val="3917318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日期版面配置區 3"/>
          <p:cNvSpPr>
            <a:spLocks noGrp="1"/>
          </p:cNvSpPr>
          <p:nvPr>
            <p:ph type="dt" sz="half" idx="10"/>
          </p:nvPr>
        </p:nvSpPr>
        <p:spPr/>
        <p:txBody>
          <a:bodyPr/>
          <a:lstStyle/>
          <a:p>
            <a:fld id="{92E9C2DD-F217-4C9F-ABFE-DABC536BC320}" type="datetimeFigureOut">
              <a:rPr lang="zh-TW" altLang="en-US" smtClean="0"/>
              <a:t>2020/11/4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BFAD0CA6-A2FF-4CEB-8BE2-CDAD80A2CCEC}" type="slidenum">
              <a:rPr lang="zh-TW" altLang="en-US" smtClean="0"/>
              <a:t>‹#›</a:t>
            </a:fld>
            <a:endParaRPr lang="zh-TW" altLang="en-US"/>
          </a:p>
        </p:txBody>
      </p:sp>
    </p:spTree>
    <p:extLst>
      <p:ext uri="{BB962C8B-B14F-4D97-AF65-F5344CB8AC3E}">
        <p14:creationId xmlns:p14="http://schemas.microsoft.com/office/powerpoint/2010/main" val="2386284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92E9C2DD-F217-4C9F-ABFE-DABC536BC320}" type="datetimeFigureOut">
              <a:rPr lang="zh-TW" altLang="en-US" smtClean="0"/>
              <a:t>2020/11/4</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BFAD0CA6-A2FF-4CEB-8BE2-CDAD80A2CCEC}" type="slidenum">
              <a:rPr lang="zh-TW" altLang="en-US" smtClean="0"/>
              <a:t>‹#›</a:t>
            </a:fld>
            <a:endParaRPr lang="zh-TW" altLang="en-US"/>
          </a:p>
        </p:txBody>
      </p:sp>
    </p:spTree>
    <p:extLst>
      <p:ext uri="{BB962C8B-B14F-4D97-AF65-F5344CB8AC3E}">
        <p14:creationId xmlns:p14="http://schemas.microsoft.com/office/powerpoint/2010/main" val="1821014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92E9C2DD-F217-4C9F-ABFE-DABC536BC320}" type="datetimeFigureOut">
              <a:rPr lang="zh-TW" altLang="en-US" smtClean="0"/>
              <a:t>2020/11/4</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BFAD0CA6-A2FF-4CEB-8BE2-CDAD80A2CCEC}" type="slidenum">
              <a:rPr lang="zh-TW" altLang="en-US" smtClean="0"/>
              <a:t>‹#›</a:t>
            </a:fld>
            <a:endParaRPr lang="zh-TW" altLang="en-US"/>
          </a:p>
        </p:txBody>
      </p:sp>
    </p:spTree>
    <p:extLst>
      <p:ext uri="{BB962C8B-B14F-4D97-AF65-F5344CB8AC3E}">
        <p14:creationId xmlns:p14="http://schemas.microsoft.com/office/powerpoint/2010/main" val="893982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92E9C2DD-F217-4C9F-ABFE-DABC536BC320}" type="datetimeFigureOut">
              <a:rPr lang="zh-TW" altLang="en-US" smtClean="0"/>
              <a:t>2020/11/4</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BFAD0CA6-A2FF-4CEB-8BE2-CDAD80A2CCEC}" type="slidenum">
              <a:rPr lang="zh-TW" altLang="en-US" smtClean="0"/>
              <a:t>‹#›</a:t>
            </a:fld>
            <a:endParaRPr lang="zh-TW" altLang="en-US"/>
          </a:p>
        </p:txBody>
      </p:sp>
    </p:spTree>
    <p:extLst>
      <p:ext uri="{BB962C8B-B14F-4D97-AF65-F5344CB8AC3E}">
        <p14:creationId xmlns:p14="http://schemas.microsoft.com/office/powerpoint/2010/main" val="3664053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92E9C2DD-F217-4C9F-ABFE-DABC536BC320}" type="datetimeFigureOut">
              <a:rPr lang="zh-TW" altLang="en-US" smtClean="0"/>
              <a:t>2020/11/4</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BFAD0CA6-A2FF-4CEB-8BE2-CDAD80A2CCEC}" type="slidenum">
              <a:rPr lang="zh-TW" altLang="en-US" smtClean="0"/>
              <a:t>‹#›</a:t>
            </a:fld>
            <a:endParaRPr lang="zh-TW" altLang="en-US"/>
          </a:p>
        </p:txBody>
      </p:sp>
    </p:spTree>
    <p:extLst>
      <p:ext uri="{BB962C8B-B14F-4D97-AF65-F5344CB8AC3E}">
        <p14:creationId xmlns:p14="http://schemas.microsoft.com/office/powerpoint/2010/main" val="1942898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92E9C2DD-F217-4C9F-ABFE-DABC536BC320}" type="datetimeFigureOut">
              <a:rPr lang="zh-TW" altLang="en-US" smtClean="0"/>
              <a:t>2020/11/4</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BFAD0CA6-A2FF-4CEB-8BE2-CDAD80A2CCEC}" type="slidenum">
              <a:rPr lang="zh-TW" altLang="en-US" smtClean="0"/>
              <a:t>‹#›</a:t>
            </a:fld>
            <a:endParaRPr lang="zh-TW" altLang="en-US"/>
          </a:p>
        </p:txBody>
      </p:sp>
    </p:spTree>
    <p:extLst>
      <p:ext uri="{BB962C8B-B14F-4D97-AF65-F5344CB8AC3E}">
        <p14:creationId xmlns:p14="http://schemas.microsoft.com/office/powerpoint/2010/main" val="28845115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92E9C2DD-F217-4C9F-ABFE-DABC536BC320}" type="datetimeFigureOut">
              <a:rPr lang="zh-TW" altLang="en-US" smtClean="0"/>
              <a:t>2020/11/4</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BFAD0CA6-A2FF-4CEB-8BE2-CDAD80A2CCEC}" type="slidenum">
              <a:rPr lang="zh-TW" altLang="en-US" smtClean="0"/>
              <a:t>‹#›</a:t>
            </a:fld>
            <a:endParaRPr lang="zh-TW" altLang="en-US"/>
          </a:p>
        </p:txBody>
      </p:sp>
    </p:spTree>
    <p:extLst>
      <p:ext uri="{BB962C8B-B14F-4D97-AF65-F5344CB8AC3E}">
        <p14:creationId xmlns:p14="http://schemas.microsoft.com/office/powerpoint/2010/main" val="3809001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E9C2DD-F217-4C9F-ABFE-DABC536BC320}" type="datetimeFigureOut">
              <a:rPr lang="zh-TW" altLang="en-US" smtClean="0"/>
              <a:t>2020/11/4</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AD0CA6-A2FF-4CEB-8BE2-CDAD80A2CCEC}" type="slidenum">
              <a:rPr lang="zh-TW" altLang="en-US" smtClean="0"/>
              <a:t>‹#›</a:t>
            </a:fld>
            <a:endParaRPr lang="zh-TW" altLang="en-US"/>
          </a:p>
        </p:txBody>
      </p:sp>
    </p:spTree>
    <p:extLst>
      <p:ext uri="{BB962C8B-B14F-4D97-AF65-F5344CB8AC3E}">
        <p14:creationId xmlns:p14="http://schemas.microsoft.com/office/powerpoint/2010/main" val="30475608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8" Type="http://schemas.openxmlformats.org/officeDocument/2006/relationships/hyperlink" Target="https://zh.wikipedia.org/wiki/Alpine" TargetMode="External"/><Relationship Id="rId3" Type="http://schemas.openxmlformats.org/officeDocument/2006/relationships/hyperlink" Target="https://zh.wikipedia.org/wiki/Debian" TargetMode="External"/><Relationship Id="rId7" Type="http://schemas.openxmlformats.org/officeDocument/2006/relationships/hyperlink" Target="https://zh.wikipedia.org/wiki/Fedora"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hyperlink" Target="https://zh.wikipedia.org/wiki/CentOS" TargetMode="External"/><Relationship Id="rId5" Type="http://schemas.openxmlformats.org/officeDocument/2006/relationships/hyperlink" Target="https://zh.wikipedia.org/wiki/Red_Hat_Linux" TargetMode="External"/><Relationship Id="rId4" Type="http://schemas.openxmlformats.org/officeDocument/2006/relationships/hyperlink" Target="https://zh.wikipedia.org/zh-tw/Ubuntu" TargetMode="Externa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linux.vbird.org/linux_server/0110network_basic.php#tcpip_network_icmp"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www.flumps.org/ip/a/indexa.html"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smtClean="0"/>
              <a:t>TCP/IP</a:t>
            </a:r>
            <a:endParaRPr lang="zh-TW" altLang="en-US" dirty="0"/>
          </a:p>
        </p:txBody>
      </p:sp>
      <p:sp>
        <p:nvSpPr>
          <p:cNvPr id="3" name="副標題 2"/>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29031035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2</a:t>
            </a:r>
            <a:r>
              <a:rPr lang="zh-TW" altLang="en-US" dirty="0" smtClean="0"/>
              <a:t>進位 轉 </a:t>
            </a:r>
            <a:r>
              <a:rPr lang="en-US" altLang="zh-TW" dirty="0" smtClean="0"/>
              <a:t>10</a:t>
            </a:r>
            <a:r>
              <a:rPr lang="zh-TW" altLang="en-US" dirty="0" smtClean="0"/>
              <a:t> 進位</a:t>
            </a:r>
            <a:r>
              <a:rPr lang="en-US" altLang="zh-TW" dirty="0" smtClean="0"/>
              <a:t>(IP </a:t>
            </a:r>
            <a:r>
              <a:rPr lang="zh-TW" altLang="en-US" dirty="0" smtClean="0"/>
              <a:t>分成</a:t>
            </a:r>
            <a:r>
              <a:rPr lang="zh-TW" altLang="en-US" dirty="0" smtClean="0">
                <a:solidFill>
                  <a:srgbClr val="FF0000"/>
                </a:solidFill>
              </a:rPr>
              <a:t>四小段</a:t>
            </a:r>
            <a:r>
              <a:rPr lang="zh-TW" altLang="en-US" dirty="0" smtClean="0"/>
              <a:t>，每段含有 </a:t>
            </a:r>
            <a:r>
              <a:rPr lang="en-US" altLang="zh-TW" dirty="0" smtClean="0">
                <a:solidFill>
                  <a:srgbClr val="FF0000"/>
                </a:solidFill>
              </a:rPr>
              <a:t>8 </a:t>
            </a:r>
            <a:r>
              <a:rPr lang="zh-TW" altLang="en-US" dirty="0" smtClean="0">
                <a:solidFill>
                  <a:srgbClr val="FF0000"/>
                </a:solidFill>
              </a:rPr>
              <a:t>個 </a:t>
            </a:r>
            <a:r>
              <a:rPr lang="en-US" altLang="zh-TW" dirty="0" smtClean="0">
                <a:solidFill>
                  <a:srgbClr val="FF0000"/>
                </a:solidFill>
              </a:rPr>
              <a:t>bits )</a:t>
            </a:r>
            <a:endParaRPr lang="zh-TW" altLang="en-US" dirty="0"/>
          </a:p>
        </p:txBody>
      </p:sp>
      <p:pic>
        <p:nvPicPr>
          <p:cNvPr id="2050" name="Picture 2" descr="https://www.twbsd.org/cht/book/images/ch05_01.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579516" y="1825625"/>
            <a:ext cx="5032968" cy="4351338"/>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2327563" y="6044541"/>
            <a:ext cx="6160661" cy="707886"/>
          </a:xfrm>
          <a:prstGeom prst="rect">
            <a:avLst/>
          </a:prstGeom>
          <a:noFill/>
        </p:spPr>
        <p:txBody>
          <a:bodyPr wrap="none" rtlCol="0">
            <a:spAutoFit/>
          </a:bodyPr>
          <a:lstStyle/>
          <a:p>
            <a:r>
              <a:rPr lang="en-US" altLang="zh-TW" sz="4000" dirty="0" smtClean="0"/>
              <a:t>256/ 128 /64/32/16/8/4/2/1</a:t>
            </a:r>
            <a:endParaRPr lang="zh-TW" altLang="en-US" sz="4000" dirty="0"/>
          </a:p>
        </p:txBody>
      </p:sp>
    </p:spTree>
    <p:extLst>
      <p:ext uri="{BB962C8B-B14F-4D97-AF65-F5344CB8AC3E}">
        <p14:creationId xmlns:p14="http://schemas.microsoft.com/office/powerpoint/2010/main" val="259741318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00622" y="1387657"/>
            <a:ext cx="10515600" cy="5032375"/>
          </a:xfrm>
        </p:spPr>
        <p:txBody>
          <a:bodyPr>
            <a:noAutofit/>
          </a:bodyPr>
          <a:lstStyle/>
          <a:p>
            <a:pPr marL="0" indent="0">
              <a:buNone/>
            </a:pPr>
            <a:r>
              <a:rPr lang="en-US" altLang="zh-TW" sz="3200" dirty="0" smtClean="0"/>
              <a:t>network</a:t>
            </a:r>
            <a:r>
              <a:rPr lang="en-US" altLang="zh-TW" sz="3200" dirty="0"/>
              <a:t>:</a:t>
            </a:r>
          </a:p>
          <a:p>
            <a:pPr marL="0" indent="0">
              <a:buNone/>
            </a:pPr>
            <a:r>
              <a:rPr lang="en-US" altLang="zh-TW" sz="3200" dirty="0"/>
              <a:t>    </a:t>
            </a:r>
            <a:r>
              <a:rPr lang="en-US" altLang="zh-TW" sz="3200" dirty="0" err="1"/>
              <a:t>ethernets</a:t>
            </a:r>
            <a:r>
              <a:rPr lang="en-US" altLang="zh-TW" sz="3200" dirty="0"/>
              <a:t>:</a:t>
            </a:r>
          </a:p>
          <a:p>
            <a:pPr marL="0" indent="0">
              <a:buNone/>
            </a:pPr>
            <a:r>
              <a:rPr lang="en-US" altLang="zh-TW" sz="3200" dirty="0"/>
              <a:t>        </a:t>
            </a:r>
            <a:r>
              <a:rPr lang="en-US" altLang="zh-TW" sz="3200" dirty="0">
                <a:solidFill>
                  <a:srgbClr val="00B0F0"/>
                </a:solidFill>
              </a:rPr>
              <a:t>ens33</a:t>
            </a:r>
            <a:r>
              <a:rPr lang="en-US" altLang="zh-TW" sz="3200" dirty="0"/>
              <a:t>:</a:t>
            </a:r>
          </a:p>
          <a:p>
            <a:pPr marL="0" indent="0">
              <a:buNone/>
            </a:pPr>
            <a:r>
              <a:rPr lang="en-US" altLang="zh-TW" sz="3200" dirty="0"/>
              <a:t>            addresses: </a:t>
            </a:r>
            <a:r>
              <a:rPr lang="en-US" altLang="zh-TW" sz="3200" dirty="0" smtClean="0"/>
              <a:t> [</a:t>
            </a:r>
            <a:r>
              <a:rPr lang="en-US" altLang="zh-TW" sz="3200" dirty="0"/>
              <a:t>192.168.0.10/24]</a:t>
            </a:r>
          </a:p>
          <a:p>
            <a:pPr marL="0" indent="0">
              <a:buNone/>
            </a:pPr>
            <a:r>
              <a:rPr lang="en-US" altLang="zh-TW" sz="3200" dirty="0"/>
              <a:t>            gateway4: </a:t>
            </a:r>
            <a:r>
              <a:rPr lang="en-US" altLang="zh-TW" sz="3200" dirty="0" smtClean="0"/>
              <a:t> 192.168.0.1</a:t>
            </a:r>
            <a:endParaRPr lang="en-US" altLang="zh-TW" sz="3200" dirty="0"/>
          </a:p>
          <a:p>
            <a:pPr marL="0" indent="0">
              <a:buNone/>
            </a:pPr>
            <a:r>
              <a:rPr lang="en-US" altLang="zh-TW" sz="3200" dirty="0"/>
              <a:t>            </a:t>
            </a:r>
            <a:r>
              <a:rPr lang="en-US" altLang="zh-TW" sz="3200" dirty="0" err="1"/>
              <a:t>nameservers</a:t>
            </a:r>
            <a:r>
              <a:rPr lang="en-US" altLang="zh-TW" sz="3200" dirty="0"/>
              <a:t>: </a:t>
            </a:r>
          </a:p>
          <a:p>
            <a:pPr marL="0" indent="0">
              <a:buNone/>
            </a:pPr>
            <a:r>
              <a:rPr lang="en-US" altLang="zh-TW" sz="3200" dirty="0"/>
              <a:t>                addresses</a:t>
            </a:r>
            <a:r>
              <a:rPr lang="en-US" altLang="zh-TW" sz="3200" dirty="0" smtClean="0"/>
              <a:t>:  </a:t>
            </a:r>
            <a:r>
              <a:rPr lang="en-US" altLang="zh-TW" sz="3200" dirty="0"/>
              <a:t>[8.8.8.8, </a:t>
            </a:r>
            <a:r>
              <a:rPr lang="en-US" altLang="zh-TW" sz="3200" dirty="0" smtClean="0"/>
              <a:t> 1.1.1.1</a:t>
            </a:r>
            <a:r>
              <a:rPr lang="en-US" altLang="zh-TW" sz="3200" dirty="0"/>
              <a:t>]</a:t>
            </a:r>
          </a:p>
          <a:p>
            <a:pPr marL="0" indent="0">
              <a:buNone/>
            </a:pPr>
            <a:r>
              <a:rPr lang="en-US" altLang="zh-TW" sz="3200" dirty="0"/>
              <a:t>            dhcp4: </a:t>
            </a:r>
            <a:r>
              <a:rPr lang="en-US" altLang="zh-TW" sz="3200" dirty="0" smtClean="0"/>
              <a:t> false</a:t>
            </a:r>
            <a:endParaRPr lang="en-US" altLang="zh-TW" sz="3200" dirty="0"/>
          </a:p>
          <a:p>
            <a:pPr marL="0" indent="0">
              <a:buNone/>
            </a:pPr>
            <a:r>
              <a:rPr lang="en-US" altLang="zh-TW" sz="3200" dirty="0"/>
              <a:t>    version: 2</a:t>
            </a:r>
            <a:endParaRPr lang="zh-TW" altLang="en-US" sz="3200" dirty="0"/>
          </a:p>
        </p:txBody>
      </p:sp>
      <p:sp>
        <p:nvSpPr>
          <p:cNvPr id="2" name="標題 1"/>
          <p:cNvSpPr>
            <a:spLocks noGrp="1"/>
          </p:cNvSpPr>
          <p:nvPr>
            <p:ph type="title"/>
          </p:nvPr>
        </p:nvSpPr>
        <p:spPr>
          <a:xfrm>
            <a:off x="474785" y="93785"/>
            <a:ext cx="11717215" cy="1221448"/>
          </a:xfrm>
        </p:spPr>
        <p:txBody>
          <a:bodyPr anchor="t">
            <a:normAutofit fontScale="90000"/>
          </a:bodyPr>
          <a:lstStyle/>
          <a:p>
            <a:r>
              <a:rPr lang="zh-TW" altLang="en-US" dirty="0"/>
              <a:t>確認網路介面的 </a:t>
            </a:r>
            <a:r>
              <a:rPr lang="en-US" altLang="zh-TW" dirty="0" smtClean="0"/>
              <a:t>ID:  </a:t>
            </a:r>
            <a:r>
              <a:rPr lang="en-US" altLang="zh-TW" dirty="0" err="1" smtClean="0"/>
              <a:t>ifconfig</a:t>
            </a:r>
            <a:r>
              <a:rPr lang="en-US" altLang="zh-TW" dirty="0" smtClean="0"/>
              <a:t> -a</a:t>
            </a:r>
            <a:br>
              <a:rPr lang="en-US" altLang="zh-TW" dirty="0" smtClean="0"/>
            </a:br>
            <a:r>
              <a:rPr lang="zh-TW" altLang="en-US" dirty="0" smtClean="0"/>
              <a:t>修改</a:t>
            </a:r>
            <a:r>
              <a:rPr lang="zh-TW" altLang="en-US" dirty="0"/>
              <a:t>網路設定檔：</a:t>
            </a:r>
            <a:r>
              <a:rPr lang="en-US" altLang="zh-TW" dirty="0"/>
              <a:t>/</a:t>
            </a:r>
            <a:r>
              <a:rPr lang="en-US" altLang="zh-TW" dirty="0" err="1"/>
              <a:t>etc</a:t>
            </a:r>
            <a:r>
              <a:rPr lang="en-US" altLang="zh-TW" dirty="0"/>
              <a:t>/</a:t>
            </a:r>
            <a:r>
              <a:rPr lang="en-US" altLang="zh-TW" dirty="0" err="1"/>
              <a:t>netplan</a:t>
            </a:r>
            <a:r>
              <a:rPr lang="en-US" altLang="zh-TW" dirty="0"/>
              <a:t>/</a:t>
            </a:r>
            <a:r>
              <a:rPr lang="en-US" altLang="zh-TW" dirty="0">
                <a:solidFill>
                  <a:srgbClr val="00B0F0"/>
                </a:solidFill>
              </a:rPr>
              <a:t>50-cloud-init.</a:t>
            </a:r>
            <a:r>
              <a:rPr lang="en-US" altLang="zh-TW" dirty="0">
                <a:solidFill>
                  <a:srgbClr val="FF0000"/>
                </a:solidFill>
              </a:rPr>
              <a:t>yaml</a:t>
            </a:r>
            <a:br>
              <a:rPr lang="en-US" altLang="zh-TW" dirty="0">
                <a:solidFill>
                  <a:srgbClr val="FF0000"/>
                </a:solidFill>
              </a:rPr>
            </a:br>
            <a:endParaRPr lang="zh-TW" altLang="en-US" dirty="0">
              <a:solidFill>
                <a:srgbClr val="FF0000"/>
              </a:solidFill>
            </a:endParaRPr>
          </a:p>
        </p:txBody>
      </p:sp>
      <p:grpSp>
        <p:nvGrpSpPr>
          <p:cNvPr id="12" name="群組 11"/>
          <p:cNvGrpSpPr/>
          <p:nvPr/>
        </p:nvGrpSpPr>
        <p:grpSpPr>
          <a:xfrm>
            <a:off x="4233797" y="5285984"/>
            <a:ext cx="2201336" cy="1134048"/>
            <a:chOff x="4233797" y="5285984"/>
            <a:chExt cx="2201336" cy="1134048"/>
          </a:xfrm>
        </p:grpSpPr>
        <p:cxnSp>
          <p:nvCxnSpPr>
            <p:cNvPr id="5" name="直線單箭頭接點 4"/>
            <p:cNvCxnSpPr/>
            <p:nvPr/>
          </p:nvCxnSpPr>
          <p:spPr>
            <a:xfrm flipH="1" flipV="1">
              <a:off x="4233797" y="5285984"/>
              <a:ext cx="939452" cy="70145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p:cNvSpPr txBox="1"/>
            <p:nvPr/>
          </p:nvSpPr>
          <p:spPr>
            <a:xfrm>
              <a:off x="5173249" y="5896812"/>
              <a:ext cx="1261884" cy="523220"/>
            </a:xfrm>
            <a:prstGeom prst="rect">
              <a:avLst/>
            </a:prstGeom>
            <a:noFill/>
          </p:spPr>
          <p:txBody>
            <a:bodyPr wrap="none" rtlCol="0">
              <a:spAutoFit/>
            </a:bodyPr>
            <a:lstStyle/>
            <a:p>
              <a:r>
                <a:rPr lang="zh-TW" altLang="en-US" sz="2800" dirty="0">
                  <a:solidFill>
                    <a:srgbClr val="FF0000"/>
                  </a:solidFill>
                </a:rPr>
                <a:t>空</a:t>
              </a:r>
              <a:r>
                <a:rPr lang="zh-TW" altLang="en-US" sz="2800" dirty="0" smtClean="0">
                  <a:solidFill>
                    <a:srgbClr val="FF0000"/>
                  </a:solidFill>
                </a:rPr>
                <a:t>一</a:t>
              </a:r>
              <a:r>
                <a:rPr lang="zh-TW" altLang="en-US" sz="2800" dirty="0">
                  <a:solidFill>
                    <a:srgbClr val="FF0000"/>
                  </a:solidFill>
                </a:rPr>
                <a:t>格</a:t>
              </a:r>
            </a:p>
          </p:txBody>
        </p:sp>
      </p:grpSp>
      <p:grpSp>
        <p:nvGrpSpPr>
          <p:cNvPr id="13" name="群組 12"/>
          <p:cNvGrpSpPr/>
          <p:nvPr/>
        </p:nvGrpSpPr>
        <p:grpSpPr>
          <a:xfrm>
            <a:off x="474785" y="3544866"/>
            <a:ext cx="1410130" cy="2424655"/>
            <a:chOff x="474785" y="3544866"/>
            <a:chExt cx="1410130" cy="2424655"/>
          </a:xfrm>
        </p:grpSpPr>
        <p:cxnSp>
          <p:nvCxnSpPr>
            <p:cNvPr id="9" name="直線單箭頭接點 8"/>
            <p:cNvCxnSpPr/>
            <p:nvPr/>
          </p:nvCxnSpPr>
          <p:spPr>
            <a:xfrm flipV="1">
              <a:off x="1089764" y="3544866"/>
              <a:ext cx="701458" cy="103966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474785" y="4584526"/>
              <a:ext cx="1410130" cy="1384995"/>
            </a:xfrm>
            <a:prstGeom prst="rect">
              <a:avLst/>
            </a:prstGeom>
            <a:noFill/>
          </p:spPr>
          <p:txBody>
            <a:bodyPr wrap="none" rtlCol="0">
              <a:spAutoFit/>
            </a:bodyPr>
            <a:lstStyle/>
            <a:p>
              <a:r>
                <a:rPr lang="zh-TW" altLang="en-US" sz="2800" dirty="0" smtClean="0">
                  <a:solidFill>
                    <a:srgbClr val="FF0000"/>
                  </a:solidFill>
                </a:rPr>
                <a:t>空格</a:t>
              </a:r>
              <a:endParaRPr lang="en-US" altLang="zh-TW" sz="2800" dirty="0" smtClean="0">
                <a:solidFill>
                  <a:srgbClr val="FF0000"/>
                </a:solidFill>
              </a:endParaRPr>
            </a:p>
            <a:p>
              <a:r>
                <a:rPr lang="zh-TW" altLang="en-US" sz="2800" dirty="0" smtClean="0">
                  <a:solidFill>
                    <a:srgbClr val="FF0000"/>
                  </a:solidFill>
                </a:rPr>
                <a:t>不能</a:t>
              </a:r>
              <a:r>
                <a:rPr lang="en-US" altLang="zh-TW" sz="2800" dirty="0" smtClean="0">
                  <a:solidFill>
                    <a:srgbClr val="FF0000"/>
                  </a:solidFill>
                </a:rPr>
                <a:t>Tab</a:t>
              </a:r>
              <a:endParaRPr lang="zh-TW" altLang="en-US" sz="2800" dirty="0">
                <a:solidFill>
                  <a:srgbClr val="FF0000"/>
                </a:solidFill>
              </a:endParaRPr>
            </a:p>
            <a:p>
              <a:endParaRPr lang="zh-TW" altLang="en-US" sz="2800" dirty="0"/>
            </a:p>
          </p:txBody>
        </p:sp>
      </p:grpSp>
      <p:cxnSp>
        <p:nvCxnSpPr>
          <p:cNvPr id="15" name="直線單箭頭接點 14"/>
          <p:cNvCxnSpPr/>
          <p:nvPr/>
        </p:nvCxnSpPr>
        <p:spPr>
          <a:xfrm flipH="1">
            <a:off x="2906038" y="2480153"/>
            <a:ext cx="3043825" cy="30062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5881135" y="2295487"/>
            <a:ext cx="1826141" cy="584775"/>
          </a:xfrm>
          <a:prstGeom prst="rect">
            <a:avLst/>
          </a:prstGeom>
          <a:noFill/>
        </p:spPr>
        <p:txBody>
          <a:bodyPr wrap="none" rtlCol="0">
            <a:spAutoFit/>
          </a:bodyPr>
          <a:lstStyle/>
          <a:p>
            <a:r>
              <a:rPr lang="zh-TW" altLang="en-US" sz="3200" dirty="0" smtClean="0">
                <a:solidFill>
                  <a:srgbClr val="FF0000"/>
                </a:solidFill>
              </a:rPr>
              <a:t>一般</a:t>
            </a:r>
            <a:r>
              <a:rPr lang="zh-TW" altLang="en-US" sz="3200" dirty="0">
                <a:solidFill>
                  <a:srgbClr val="FF0000"/>
                </a:solidFill>
              </a:rPr>
              <a:t>網卡</a:t>
            </a:r>
          </a:p>
        </p:txBody>
      </p:sp>
    </p:spTree>
    <p:extLst>
      <p:ext uri="{BB962C8B-B14F-4D97-AF65-F5344CB8AC3E}">
        <p14:creationId xmlns:p14="http://schemas.microsoft.com/office/powerpoint/2010/main" val="39385026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6"/>
            <a:ext cx="10515600" cy="947794"/>
          </a:xfrm>
        </p:spPr>
        <p:txBody>
          <a:bodyPr>
            <a:normAutofit fontScale="90000"/>
          </a:bodyPr>
          <a:lstStyle/>
          <a:p>
            <a:r>
              <a:rPr lang="zh-TW" altLang="en-US" dirty="0" smtClean="0">
                <a:solidFill>
                  <a:srgbClr val="FF0000"/>
                </a:solidFill>
              </a:rPr>
              <a:t>阿寶機</a:t>
            </a:r>
            <a:r>
              <a:rPr lang="zh-TW" altLang="en-US" dirty="0" smtClean="0"/>
              <a:t>設定</a:t>
            </a:r>
            <a:r>
              <a:rPr lang="en-US" altLang="zh-TW" dirty="0" smtClean="0"/>
              <a:t/>
            </a:r>
            <a:br>
              <a:rPr lang="en-US" altLang="zh-TW" dirty="0" smtClean="0"/>
            </a:br>
            <a:r>
              <a:rPr lang="en-US" altLang="zh-TW" dirty="0" err="1">
                <a:solidFill>
                  <a:srgbClr val="FF00FF"/>
                </a:solidFill>
              </a:rPr>
              <a:t>s</a:t>
            </a:r>
            <a:r>
              <a:rPr lang="en-US" altLang="zh-TW" dirty="0" err="1" smtClean="0">
                <a:solidFill>
                  <a:srgbClr val="FF00FF"/>
                </a:solidFill>
              </a:rPr>
              <a:t>udo</a:t>
            </a:r>
            <a:r>
              <a:rPr lang="en-US" altLang="zh-TW" dirty="0" smtClean="0"/>
              <a:t>  </a:t>
            </a:r>
            <a:r>
              <a:rPr lang="en-US" altLang="zh-TW" dirty="0" err="1" smtClean="0"/>
              <a:t>nano</a:t>
            </a:r>
            <a:r>
              <a:rPr lang="en-US" altLang="zh-TW" dirty="0" smtClean="0"/>
              <a:t>  </a:t>
            </a:r>
            <a:r>
              <a:rPr lang="en-US" altLang="zh-TW" dirty="0" smtClean="0">
                <a:solidFill>
                  <a:srgbClr val="FF0000"/>
                </a:solidFill>
              </a:rPr>
              <a:t>/</a:t>
            </a:r>
            <a:r>
              <a:rPr lang="en-US" altLang="zh-TW" dirty="0" err="1" smtClean="0"/>
              <a:t>etc</a:t>
            </a:r>
            <a:r>
              <a:rPr lang="en-US" altLang="zh-TW" dirty="0" smtClean="0"/>
              <a:t>/</a:t>
            </a:r>
            <a:r>
              <a:rPr lang="en-US" altLang="zh-TW" dirty="0" err="1" smtClean="0"/>
              <a:t>netplan</a:t>
            </a:r>
            <a:r>
              <a:rPr lang="en-US" altLang="zh-TW" dirty="0" smtClean="0"/>
              <a:t>/</a:t>
            </a:r>
            <a:r>
              <a:rPr lang="en-US" altLang="zh-TW" dirty="0" smtClean="0">
                <a:solidFill>
                  <a:srgbClr val="FF0000"/>
                </a:solidFill>
              </a:rPr>
              <a:t>01-netcfg</a:t>
            </a:r>
            <a:r>
              <a:rPr lang="en-US" altLang="zh-TW" dirty="0" smtClean="0"/>
              <a:t>.yaml</a:t>
            </a:r>
            <a:endParaRPr lang="zh-TW" altLang="en-US" dirty="0"/>
          </a:p>
        </p:txBody>
      </p:sp>
      <p:sp>
        <p:nvSpPr>
          <p:cNvPr id="3" name="內容版面配置區 2"/>
          <p:cNvSpPr>
            <a:spLocks noGrp="1"/>
          </p:cNvSpPr>
          <p:nvPr>
            <p:ph idx="1"/>
          </p:nvPr>
        </p:nvSpPr>
        <p:spPr>
          <a:xfrm>
            <a:off x="838200" y="1587629"/>
            <a:ext cx="10515600" cy="5032375"/>
          </a:xfrm>
        </p:spPr>
        <p:txBody>
          <a:bodyPr>
            <a:noAutofit/>
          </a:bodyPr>
          <a:lstStyle/>
          <a:p>
            <a:pPr marL="0" indent="0">
              <a:buNone/>
            </a:pPr>
            <a:r>
              <a:rPr lang="en-US" altLang="zh-TW" sz="3600" dirty="0"/>
              <a:t>n</a:t>
            </a:r>
            <a:r>
              <a:rPr lang="en-US" altLang="zh-TW" sz="3600" dirty="0" smtClean="0"/>
              <a:t>etwork:</a:t>
            </a:r>
          </a:p>
          <a:p>
            <a:pPr marL="0" indent="0">
              <a:buNone/>
            </a:pPr>
            <a:r>
              <a:rPr lang="en-US" altLang="zh-TW" sz="3600" dirty="0" smtClean="0"/>
              <a:t>       version</a:t>
            </a:r>
            <a:r>
              <a:rPr lang="en-US" altLang="zh-TW" sz="3600" dirty="0"/>
              <a:t>: </a:t>
            </a:r>
            <a:r>
              <a:rPr lang="en-US" altLang="zh-TW" sz="3600" dirty="0" smtClean="0"/>
              <a:t> 2</a:t>
            </a:r>
            <a:endParaRPr lang="en-US" altLang="zh-TW" sz="3600" dirty="0"/>
          </a:p>
          <a:p>
            <a:pPr marL="0" indent="0">
              <a:buNone/>
            </a:pPr>
            <a:r>
              <a:rPr lang="en-US" altLang="zh-TW" sz="3600" dirty="0" smtClean="0"/>
              <a:t>       renderer</a:t>
            </a:r>
            <a:r>
              <a:rPr lang="en-US" altLang="zh-TW" sz="3600" dirty="0"/>
              <a:t>: </a:t>
            </a:r>
            <a:r>
              <a:rPr lang="en-US" altLang="zh-TW" sz="3600" dirty="0" smtClean="0"/>
              <a:t> </a:t>
            </a:r>
            <a:r>
              <a:rPr lang="en-US" altLang="zh-TW" sz="3600" dirty="0" err="1" smtClean="0"/>
              <a:t>networkd</a:t>
            </a:r>
            <a:endParaRPr lang="en-US" altLang="zh-TW" sz="3600" dirty="0"/>
          </a:p>
          <a:p>
            <a:pPr marL="0" indent="0">
              <a:buNone/>
            </a:pPr>
            <a:r>
              <a:rPr lang="en-US" altLang="zh-TW" sz="3600" dirty="0" smtClean="0"/>
              <a:t>       </a:t>
            </a:r>
            <a:r>
              <a:rPr lang="en-US" altLang="zh-TW" sz="3600" dirty="0" err="1" smtClean="0"/>
              <a:t>ethernet</a:t>
            </a:r>
            <a:r>
              <a:rPr lang="en-US" altLang="zh-TW" sz="3600" dirty="0" err="1" smtClean="0">
                <a:solidFill>
                  <a:srgbClr val="FF0000"/>
                </a:solidFill>
              </a:rPr>
              <a:t>s</a:t>
            </a:r>
            <a:r>
              <a:rPr lang="en-US" altLang="zh-TW" sz="3600" dirty="0" smtClean="0"/>
              <a:t>:</a:t>
            </a:r>
            <a:endParaRPr lang="en-US" altLang="zh-TW" sz="3600" dirty="0"/>
          </a:p>
          <a:p>
            <a:pPr marL="0" indent="0">
              <a:buNone/>
            </a:pPr>
            <a:r>
              <a:rPr lang="en-US" altLang="zh-TW" sz="3600" dirty="0" smtClean="0"/>
              <a:t>             enp1s0:</a:t>
            </a:r>
            <a:endParaRPr lang="en-US" altLang="zh-TW" sz="3600" dirty="0"/>
          </a:p>
          <a:p>
            <a:pPr marL="0" indent="0">
              <a:buNone/>
            </a:pPr>
            <a:r>
              <a:rPr lang="en-US" altLang="zh-TW" sz="3600" dirty="0" smtClean="0"/>
              <a:t>                 dhcp4: no</a:t>
            </a:r>
            <a:endParaRPr lang="en-US" altLang="zh-TW" sz="3600" dirty="0"/>
          </a:p>
          <a:p>
            <a:pPr marL="0" indent="0">
              <a:buNone/>
            </a:pPr>
            <a:r>
              <a:rPr lang="en-US" altLang="zh-TW" sz="3600" dirty="0" smtClean="0"/>
              <a:t>                 dhcp6: no</a:t>
            </a:r>
            <a:endParaRPr lang="en-US" altLang="zh-TW" sz="3600" dirty="0"/>
          </a:p>
          <a:p>
            <a:pPr marL="0" indent="0">
              <a:buNone/>
            </a:pPr>
            <a:r>
              <a:rPr lang="en-US" altLang="zh-TW" sz="3600" dirty="0" smtClean="0"/>
              <a:t>                 address</a:t>
            </a:r>
            <a:r>
              <a:rPr lang="en-US" altLang="zh-TW" sz="3600" dirty="0" smtClean="0">
                <a:solidFill>
                  <a:srgbClr val="FF0000"/>
                </a:solidFill>
              </a:rPr>
              <a:t>es</a:t>
            </a:r>
            <a:r>
              <a:rPr lang="en-US" altLang="zh-TW" sz="3600" dirty="0"/>
              <a:t>: </a:t>
            </a:r>
            <a:r>
              <a:rPr lang="en-US" altLang="zh-TW" sz="3600" dirty="0" smtClean="0"/>
              <a:t> [</a:t>
            </a:r>
            <a:r>
              <a:rPr lang="en-US" altLang="zh-TW" sz="3600" dirty="0"/>
              <a:t>192.168.1.14/24]</a:t>
            </a:r>
            <a:endParaRPr lang="zh-TW" altLang="en-US" sz="3600" dirty="0"/>
          </a:p>
        </p:txBody>
      </p:sp>
      <p:grpSp>
        <p:nvGrpSpPr>
          <p:cNvPr id="7" name="群組 6"/>
          <p:cNvGrpSpPr/>
          <p:nvPr/>
        </p:nvGrpSpPr>
        <p:grpSpPr>
          <a:xfrm>
            <a:off x="6025019" y="1312919"/>
            <a:ext cx="4492705" cy="1617950"/>
            <a:chOff x="6801633" y="1265129"/>
            <a:chExt cx="4492705" cy="1617950"/>
          </a:xfrm>
        </p:grpSpPr>
        <p:cxnSp>
          <p:nvCxnSpPr>
            <p:cNvPr id="5" name="直線單箭頭接點 4"/>
            <p:cNvCxnSpPr/>
            <p:nvPr/>
          </p:nvCxnSpPr>
          <p:spPr>
            <a:xfrm flipH="1" flipV="1">
              <a:off x="6801633" y="1265129"/>
              <a:ext cx="3269293" cy="106471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6" name="文字方塊 5"/>
            <p:cNvSpPr txBox="1"/>
            <p:nvPr/>
          </p:nvSpPr>
          <p:spPr>
            <a:xfrm>
              <a:off x="10070926" y="2298304"/>
              <a:ext cx="1223412" cy="584775"/>
            </a:xfrm>
            <a:prstGeom prst="rect">
              <a:avLst/>
            </a:prstGeom>
            <a:noFill/>
          </p:spPr>
          <p:txBody>
            <a:bodyPr wrap="none" rtlCol="0">
              <a:spAutoFit/>
            </a:bodyPr>
            <a:lstStyle/>
            <a:p>
              <a:r>
                <a:rPr lang="en-US" altLang="zh-TW" sz="3200" dirty="0" smtClean="0">
                  <a:solidFill>
                    <a:srgbClr val="FF0000"/>
                  </a:solidFill>
                </a:rPr>
                <a:t>TAB</a:t>
              </a:r>
              <a:r>
                <a:rPr lang="zh-TW" altLang="en-US" sz="3200" dirty="0" smtClean="0">
                  <a:solidFill>
                    <a:srgbClr val="FF0000"/>
                  </a:solidFill>
                </a:rPr>
                <a:t>鍵</a:t>
              </a:r>
              <a:endParaRPr lang="zh-TW" altLang="en-US" sz="3200" dirty="0">
                <a:solidFill>
                  <a:srgbClr val="FF0000"/>
                </a:solidFill>
              </a:endParaRPr>
            </a:p>
          </p:txBody>
        </p:sp>
      </p:grpSp>
      <p:cxnSp>
        <p:nvCxnSpPr>
          <p:cNvPr id="9" name="直線單箭頭接點 8"/>
          <p:cNvCxnSpPr/>
          <p:nvPr/>
        </p:nvCxnSpPr>
        <p:spPr>
          <a:xfrm flipH="1">
            <a:off x="3945699" y="3908121"/>
            <a:ext cx="3895594" cy="35072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7841293" y="3674074"/>
            <a:ext cx="1956177" cy="584775"/>
          </a:xfrm>
          <a:prstGeom prst="rect">
            <a:avLst/>
          </a:prstGeom>
          <a:noFill/>
        </p:spPr>
        <p:txBody>
          <a:bodyPr wrap="none" rtlCol="0">
            <a:spAutoFit/>
          </a:bodyPr>
          <a:lstStyle/>
          <a:p>
            <a:r>
              <a:rPr lang="en-US" altLang="zh-TW" sz="3200" dirty="0" smtClean="0">
                <a:solidFill>
                  <a:srgbClr val="FF0000"/>
                </a:solidFill>
              </a:rPr>
              <a:t>UP BOARD</a:t>
            </a:r>
            <a:endParaRPr lang="zh-TW" altLang="en-US" sz="3200" dirty="0">
              <a:solidFill>
                <a:srgbClr val="FF0000"/>
              </a:solidFill>
            </a:endParaRPr>
          </a:p>
        </p:txBody>
      </p:sp>
      <p:sp>
        <p:nvSpPr>
          <p:cNvPr id="13" name="矩形 12"/>
          <p:cNvSpPr/>
          <p:nvPr/>
        </p:nvSpPr>
        <p:spPr>
          <a:xfrm>
            <a:off x="1440493" y="2192055"/>
            <a:ext cx="4584526" cy="1265129"/>
          </a:xfrm>
          <a:prstGeom prst="rect">
            <a:avLst/>
          </a:prstGeom>
          <a:noFill/>
          <a:ln w="952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68714923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idx="1"/>
          </p:nvPr>
        </p:nvPicPr>
        <p:blipFill>
          <a:blip r:embed="rId3"/>
          <a:stretch>
            <a:fillRect/>
          </a:stretch>
        </p:blipFill>
        <p:spPr>
          <a:xfrm>
            <a:off x="4872950" y="365125"/>
            <a:ext cx="6956194" cy="6236091"/>
          </a:xfrm>
          <a:prstGeom prst="rect">
            <a:avLst/>
          </a:prstGeom>
        </p:spPr>
      </p:pic>
      <p:grpSp>
        <p:nvGrpSpPr>
          <p:cNvPr id="10" name="群組 9"/>
          <p:cNvGrpSpPr/>
          <p:nvPr/>
        </p:nvGrpSpPr>
        <p:grpSpPr>
          <a:xfrm>
            <a:off x="4872949" y="4233797"/>
            <a:ext cx="4621779" cy="375781"/>
            <a:chOff x="4872949" y="4233797"/>
            <a:chExt cx="4621779" cy="375781"/>
          </a:xfrm>
        </p:grpSpPr>
        <p:sp>
          <p:nvSpPr>
            <p:cNvPr id="8" name="矩形 7"/>
            <p:cNvSpPr/>
            <p:nvPr/>
          </p:nvSpPr>
          <p:spPr>
            <a:xfrm>
              <a:off x="4872949" y="4346532"/>
              <a:ext cx="4621779" cy="2630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7302674" y="4233797"/>
              <a:ext cx="463463" cy="2004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標題 1"/>
          <p:cNvSpPr>
            <a:spLocks noGrp="1"/>
          </p:cNvSpPr>
          <p:nvPr>
            <p:ph type="title"/>
          </p:nvPr>
        </p:nvSpPr>
        <p:spPr>
          <a:xfrm>
            <a:off x="224424" y="365125"/>
            <a:ext cx="3721274" cy="2503335"/>
          </a:xfrm>
        </p:spPr>
        <p:txBody>
          <a:bodyPr/>
          <a:lstStyle/>
          <a:p>
            <a:r>
              <a:rPr lang="zh-TW" altLang="en-US" dirty="0" smtClean="0"/>
              <a:t>目前設</a:t>
            </a:r>
            <a:r>
              <a:rPr lang="en-US" altLang="zh-TW" dirty="0" smtClean="0"/>
              <a:t>.14/24</a:t>
            </a:r>
            <a:br>
              <a:rPr lang="en-US" altLang="zh-TW" dirty="0" smtClean="0"/>
            </a:br>
            <a:r>
              <a:rPr lang="zh-TW" altLang="en-US" dirty="0" smtClean="0"/>
              <a:t>去</a:t>
            </a:r>
            <a:r>
              <a:rPr lang="en-US" altLang="zh-TW" dirty="0" smtClean="0"/>
              <a:t>PING .8</a:t>
            </a:r>
            <a:br>
              <a:rPr lang="en-US" altLang="zh-TW" dirty="0" smtClean="0"/>
            </a:br>
            <a:r>
              <a:rPr lang="zh-TW" altLang="en-US" dirty="0" smtClean="0"/>
              <a:t>畫面</a:t>
            </a:r>
            <a:endParaRPr lang="zh-TW" altLang="en-US" dirty="0"/>
          </a:p>
        </p:txBody>
      </p:sp>
    </p:spTree>
    <p:extLst>
      <p:ext uri="{BB962C8B-B14F-4D97-AF65-F5344CB8AC3E}">
        <p14:creationId xmlns:p14="http://schemas.microsoft.com/office/powerpoint/2010/main" val="20829327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199" y="1744977"/>
            <a:ext cx="10735849" cy="4906343"/>
          </a:xfrm>
        </p:spPr>
        <p:txBody>
          <a:bodyPr>
            <a:noAutofit/>
          </a:bodyPr>
          <a:lstStyle/>
          <a:p>
            <a:pPr marL="0" indent="0">
              <a:buNone/>
            </a:pPr>
            <a:r>
              <a:rPr lang="en-US" altLang="zh-TW" sz="4000" dirty="0">
                <a:solidFill>
                  <a:srgbClr val="00B050"/>
                </a:solidFill>
              </a:rPr>
              <a:t>bigred@us1804s-4:~$</a:t>
            </a:r>
            <a:r>
              <a:rPr lang="en-US" altLang="zh-TW" sz="4000" dirty="0" err="1">
                <a:solidFill>
                  <a:srgbClr val="FF0000"/>
                </a:solidFill>
              </a:rPr>
              <a:t>sudo</a:t>
            </a:r>
            <a:r>
              <a:rPr lang="en-US" altLang="zh-TW" sz="4000" dirty="0">
                <a:solidFill>
                  <a:srgbClr val="FF0000"/>
                </a:solidFill>
              </a:rPr>
              <a:t> </a:t>
            </a:r>
            <a:r>
              <a:rPr lang="en-US" altLang="zh-TW" sz="4000" dirty="0" err="1">
                <a:solidFill>
                  <a:srgbClr val="FF0000"/>
                </a:solidFill>
              </a:rPr>
              <a:t>netplan</a:t>
            </a:r>
            <a:r>
              <a:rPr lang="en-US" altLang="zh-TW" sz="4000" dirty="0">
                <a:solidFill>
                  <a:srgbClr val="FF0000"/>
                </a:solidFill>
              </a:rPr>
              <a:t> try</a:t>
            </a:r>
          </a:p>
          <a:p>
            <a:pPr marL="0" indent="0">
              <a:buNone/>
            </a:pPr>
            <a:r>
              <a:rPr lang="en-US" altLang="zh-TW" sz="4000" dirty="0"/>
              <a:t>Do you want to keep these settings?</a:t>
            </a:r>
          </a:p>
          <a:p>
            <a:pPr marL="0" indent="0">
              <a:buNone/>
            </a:pPr>
            <a:r>
              <a:rPr lang="en-US" altLang="zh-TW" sz="4000" dirty="0"/>
              <a:t>Press ENTER before the timeout to accept the new </a:t>
            </a:r>
            <a:r>
              <a:rPr lang="en-US" altLang="zh-TW" sz="4000" dirty="0" err="1"/>
              <a:t>conf</a:t>
            </a:r>
            <a:r>
              <a:rPr lang="en-US" altLang="zh-TW" sz="4000" dirty="0"/>
              <a:t> </a:t>
            </a:r>
            <a:r>
              <a:rPr lang="en-US" altLang="zh-TW" sz="4000" dirty="0" err="1"/>
              <a:t>iguration</a:t>
            </a:r>
            <a:endParaRPr lang="en-US" altLang="zh-TW" sz="4000" dirty="0"/>
          </a:p>
          <a:p>
            <a:pPr marL="0" indent="0">
              <a:buNone/>
            </a:pPr>
            <a:r>
              <a:rPr lang="en-US" altLang="zh-TW" sz="4000" dirty="0"/>
              <a:t>Changes will revert in 63 seconds</a:t>
            </a:r>
          </a:p>
          <a:p>
            <a:pPr marL="0" indent="0">
              <a:buNone/>
            </a:pPr>
            <a:r>
              <a:rPr lang="en-US" altLang="zh-TW" sz="4000" dirty="0"/>
              <a:t>Configuration accepted.</a:t>
            </a:r>
          </a:p>
          <a:p>
            <a:pPr marL="0" indent="0">
              <a:buNone/>
            </a:pPr>
            <a:r>
              <a:rPr lang="en-US" altLang="zh-TW" sz="4000" dirty="0">
                <a:solidFill>
                  <a:srgbClr val="00B050"/>
                </a:solidFill>
              </a:rPr>
              <a:t>bigred@us1804s-4:~$ </a:t>
            </a:r>
            <a:r>
              <a:rPr lang="en-US" altLang="zh-TW" sz="4000" dirty="0" err="1">
                <a:solidFill>
                  <a:srgbClr val="FF0000"/>
                </a:solidFill>
              </a:rPr>
              <a:t>sudo</a:t>
            </a:r>
            <a:r>
              <a:rPr lang="en-US" altLang="zh-TW" sz="4000" dirty="0">
                <a:solidFill>
                  <a:srgbClr val="FF0000"/>
                </a:solidFill>
              </a:rPr>
              <a:t> </a:t>
            </a:r>
            <a:r>
              <a:rPr lang="en-US" altLang="zh-TW" sz="4000" dirty="0" err="1">
                <a:solidFill>
                  <a:srgbClr val="FF0000"/>
                </a:solidFill>
              </a:rPr>
              <a:t>netplan</a:t>
            </a:r>
            <a:r>
              <a:rPr lang="en-US" altLang="zh-TW" sz="4000" dirty="0">
                <a:solidFill>
                  <a:srgbClr val="FF0000"/>
                </a:solidFill>
              </a:rPr>
              <a:t> apply</a:t>
            </a:r>
            <a:endParaRPr lang="zh-TW" altLang="en-US" sz="4000" dirty="0">
              <a:solidFill>
                <a:srgbClr val="FF0000"/>
              </a:solidFill>
            </a:endParaRPr>
          </a:p>
        </p:txBody>
      </p:sp>
      <p:sp>
        <p:nvSpPr>
          <p:cNvPr id="2" name="標題 1"/>
          <p:cNvSpPr>
            <a:spLocks noGrp="1"/>
          </p:cNvSpPr>
          <p:nvPr>
            <p:ph type="title"/>
          </p:nvPr>
        </p:nvSpPr>
        <p:spPr>
          <a:xfrm>
            <a:off x="838200" y="365126"/>
            <a:ext cx="10515600" cy="939022"/>
          </a:xfrm>
        </p:spPr>
        <p:txBody>
          <a:bodyPr/>
          <a:lstStyle/>
          <a:p>
            <a:pPr algn="ctr"/>
            <a:r>
              <a:rPr lang="en-US" altLang="zh-TW" dirty="0" err="1" smtClean="0"/>
              <a:t>Netplan</a:t>
            </a:r>
            <a:r>
              <a:rPr lang="en-US" altLang="zh-TW" dirty="0" smtClean="0"/>
              <a:t> try</a:t>
            </a:r>
            <a:r>
              <a:rPr lang="zh-TW" altLang="en-US" dirty="0" smtClean="0"/>
              <a:t>到</a:t>
            </a:r>
            <a:r>
              <a:rPr lang="en-US" altLang="zh-TW" dirty="0" smtClean="0"/>
              <a:t>apply</a:t>
            </a:r>
            <a:endParaRPr lang="zh-TW" altLang="en-US" dirty="0"/>
          </a:p>
        </p:txBody>
      </p:sp>
      <p:grpSp>
        <p:nvGrpSpPr>
          <p:cNvPr id="7" name="群組 6"/>
          <p:cNvGrpSpPr/>
          <p:nvPr/>
        </p:nvGrpSpPr>
        <p:grpSpPr>
          <a:xfrm>
            <a:off x="6463430" y="3582444"/>
            <a:ext cx="3419605" cy="790579"/>
            <a:chOff x="6463430" y="3582444"/>
            <a:chExt cx="3419605" cy="790579"/>
          </a:xfrm>
        </p:grpSpPr>
        <p:cxnSp>
          <p:nvCxnSpPr>
            <p:cNvPr id="5" name="直線單箭頭接點 4"/>
            <p:cNvCxnSpPr/>
            <p:nvPr/>
          </p:nvCxnSpPr>
          <p:spPr>
            <a:xfrm flipH="1" flipV="1">
              <a:off x="6463430" y="3582444"/>
              <a:ext cx="1640910" cy="33820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文字方塊 5"/>
            <p:cNvSpPr txBox="1"/>
            <p:nvPr/>
          </p:nvSpPr>
          <p:spPr>
            <a:xfrm>
              <a:off x="7778662" y="3788248"/>
              <a:ext cx="2104373" cy="584775"/>
            </a:xfrm>
            <a:prstGeom prst="rect">
              <a:avLst/>
            </a:prstGeom>
            <a:noFill/>
          </p:spPr>
          <p:txBody>
            <a:bodyPr wrap="square" rtlCol="0">
              <a:spAutoFit/>
            </a:bodyPr>
            <a:lstStyle/>
            <a:p>
              <a:r>
                <a:rPr lang="en-US" altLang="zh-TW" sz="3200" dirty="0" smtClean="0">
                  <a:solidFill>
                    <a:srgbClr val="FF0000"/>
                  </a:solidFill>
                </a:rPr>
                <a:t>Enter</a:t>
              </a:r>
              <a:endParaRPr lang="zh-TW" altLang="en-US" sz="3200" dirty="0">
                <a:solidFill>
                  <a:srgbClr val="FF0000"/>
                </a:solidFill>
              </a:endParaRPr>
            </a:p>
          </p:txBody>
        </p:sp>
      </p:grpSp>
      <p:cxnSp>
        <p:nvCxnSpPr>
          <p:cNvPr id="9" name="直線單箭頭接點 8"/>
          <p:cNvCxnSpPr/>
          <p:nvPr/>
        </p:nvCxnSpPr>
        <p:spPr>
          <a:xfrm flipH="1" flipV="1">
            <a:off x="6100175" y="4847573"/>
            <a:ext cx="2843409" cy="413359"/>
          </a:xfrm>
          <a:prstGeom prst="straightConnector1">
            <a:avLst/>
          </a:prstGeom>
          <a:ln>
            <a:solidFill>
              <a:srgbClr val="FF00FF"/>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8830848" y="5054252"/>
            <a:ext cx="1091966" cy="523220"/>
          </a:xfrm>
          <a:prstGeom prst="rect">
            <a:avLst/>
          </a:prstGeom>
          <a:noFill/>
        </p:spPr>
        <p:txBody>
          <a:bodyPr wrap="none" rtlCol="0">
            <a:spAutoFit/>
          </a:bodyPr>
          <a:lstStyle/>
          <a:p>
            <a:r>
              <a:rPr lang="en-US" altLang="zh-TW" sz="2800" dirty="0" smtClean="0">
                <a:solidFill>
                  <a:srgbClr val="FF00FF"/>
                </a:solidFill>
              </a:rPr>
              <a:t>120</a:t>
            </a:r>
            <a:r>
              <a:rPr lang="zh-TW" altLang="en-US" sz="2800" dirty="0" smtClean="0">
                <a:solidFill>
                  <a:srgbClr val="FF00FF"/>
                </a:solidFill>
              </a:rPr>
              <a:t>秒</a:t>
            </a:r>
            <a:endParaRPr lang="zh-TW" altLang="en-US" sz="2800" dirty="0">
              <a:solidFill>
                <a:srgbClr val="FF00FF"/>
              </a:solidFill>
            </a:endParaRPr>
          </a:p>
        </p:txBody>
      </p:sp>
    </p:spTree>
    <p:extLst>
      <p:ext uri="{BB962C8B-B14F-4D97-AF65-F5344CB8AC3E}">
        <p14:creationId xmlns:p14="http://schemas.microsoft.com/office/powerpoint/2010/main" val="1997407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1238207"/>
          </a:xfrm>
        </p:spPr>
        <p:txBody>
          <a:bodyPr/>
          <a:lstStyle/>
          <a:p>
            <a:pPr algn="ctr"/>
            <a:r>
              <a:rPr lang="zh-TW" altLang="en-US" dirty="0"/>
              <a:t>目前設</a:t>
            </a:r>
            <a:r>
              <a:rPr lang="en-US" altLang="zh-TW" dirty="0"/>
              <a:t>.</a:t>
            </a:r>
            <a:r>
              <a:rPr lang="en-US" altLang="zh-TW" dirty="0" smtClean="0"/>
              <a:t>14/24</a:t>
            </a:r>
            <a:r>
              <a:rPr lang="zh-TW" altLang="en-US" dirty="0" smtClean="0"/>
              <a:t>  去</a:t>
            </a:r>
            <a:r>
              <a:rPr lang="en-US" altLang="zh-TW" dirty="0"/>
              <a:t>PING .</a:t>
            </a:r>
            <a:r>
              <a:rPr lang="en-US" altLang="zh-TW" dirty="0" smtClean="0"/>
              <a:t>8</a:t>
            </a:r>
            <a:r>
              <a:rPr lang="zh-TW" altLang="en-US" dirty="0" smtClean="0"/>
              <a:t>  同網段</a:t>
            </a:r>
            <a:endParaRPr lang="zh-TW" altLang="en-US" dirty="0"/>
          </a:p>
        </p:txBody>
      </p:sp>
      <p:sp>
        <p:nvSpPr>
          <p:cNvPr id="3" name="內容版面配置區 2"/>
          <p:cNvSpPr>
            <a:spLocks noGrp="1"/>
          </p:cNvSpPr>
          <p:nvPr>
            <p:ph idx="1"/>
          </p:nvPr>
        </p:nvSpPr>
        <p:spPr>
          <a:xfrm>
            <a:off x="313151" y="1888255"/>
            <a:ext cx="11459749" cy="4351338"/>
          </a:xfrm>
        </p:spPr>
        <p:txBody>
          <a:bodyPr>
            <a:noAutofit/>
          </a:bodyPr>
          <a:lstStyle/>
          <a:p>
            <a:pPr marL="0" indent="0">
              <a:buNone/>
            </a:pPr>
            <a:r>
              <a:rPr lang="en-US" altLang="zh-TW" sz="3200" dirty="0">
                <a:solidFill>
                  <a:srgbClr val="00B050"/>
                </a:solidFill>
              </a:rPr>
              <a:t>bigred@us1804s-4:~$ </a:t>
            </a:r>
            <a:r>
              <a:rPr lang="en-US" altLang="zh-TW" sz="3200" dirty="0">
                <a:solidFill>
                  <a:srgbClr val="FF0000"/>
                </a:solidFill>
              </a:rPr>
              <a:t>ping -C 3 192.168.1.8</a:t>
            </a:r>
          </a:p>
          <a:p>
            <a:pPr marL="0" indent="0">
              <a:buNone/>
            </a:pPr>
            <a:r>
              <a:rPr lang="en-US" altLang="zh-TW" sz="3200" dirty="0"/>
              <a:t>PING 192.168.1.8 (192.168.1.8) 56(84) bytes of data.</a:t>
            </a:r>
          </a:p>
          <a:p>
            <a:pPr marL="0" indent="0">
              <a:buNone/>
            </a:pPr>
            <a:r>
              <a:rPr lang="en-US" altLang="zh-TW" sz="3200" dirty="0"/>
              <a:t>64 bytes from 192.168.1.8: </a:t>
            </a:r>
            <a:r>
              <a:rPr lang="en-US" altLang="zh-TW" sz="3200" dirty="0" err="1"/>
              <a:t>icmp_seq</a:t>
            </a:r>
            <a:r>
              <a:rPr lang="en-US" altLang="zh-TW" sz="3200" dirty="0"/>
              <a:t>=1 </a:t>
            </a:r>
            <a:r>
              <a:rPr lang="en-US" altLang="zh-TW" sz="3200" dirty="0" err="1"/>
              <a:t>ttl</a:t>
            </a:r>
            <a:r>
              <a:rPr lang="en-US" altLang="zh-TW" sz="3200" dirty="0"/>
              <a:t>=64 time-6.83 </a:t>
            </a:r>
            <a:r>
              <a:rPr lang="en-US" altLang="zh-TW" sz="3200" dirty="0" err="1"/>
              <a:t>ms</a:t>
            </a:r>
            <a:endParaRPr lang="en-US" altLang="zh-TW" sz="3200" dirty="0"/>
          </a:p>
          <a:p>
            <a:pPr marL="0" indent="0">
              <a:buNone/>
            </a:pPr>
            <a:r>
              <a:rPr lang="en-US" altLang="zh-TW" sz="3200" dirty="0"/>
              <a:t>64 bytes from 192-168.1.8: icmp_seq-2 </a:t>
            </a:r>
            <a:r>
              <a:rPr lang="en-US" altLang="zh-TW" sz="3200" dirty="0" err="1"/>
              <a:t>ttl</a:t>
            </a:r>
            <a:r>
              <a:rPr lang="en-US" altLang="zh-TW" sz="3200" dirty="0"/>
              <a:t>=64 time=0.535 </a:t>
            </a:r>
            <a:r>
              <a:rPr lang="en-US" altLang="zh-TW" sz="3200" dirty="0" err="1"/>
              <a:t>ms</a:t>
            </a:r>
            <a:endParaRPr lang="en-US" altLang="zh-TW" sz="3200" dirty="0"/>
          </a:p>
          <a:p>
            <a:pPr marL="0" indent="0">
              <a:buNone/>
            </a:pPr>
            <a:r>
              <a:rPr lang="en-US" altLang="zh-TW" sz="3200" dirty="0"/>
              <a:t>64 bytes from 192.168.1.8: icmp_seq-3 </a:t>
            </a:r>
            <a:r>
              <a:rPr lang="en-US" altLang="zh-TW" sz="3200" dirty="0" err="1"/>
              <a:t>ttl</a:t>
            </a:r>
            <a:r>
              <a:rPr lang="en-US" altLang="zh-TW" sz="3200" dirty="0"/>
              <a:t>=64 time=0.487 </a:t>
            </a:r>
            <a:r>
              <a:rPr lang="en-US" altLang="zh-TW" sz="3200" dirty="0" err="1"/>
              <a:t>ms</a:t>
            </a:r>
            <a:endParaRPr lang="en-US" altLang="zh-TW" sz="3200" dirty="0"/>
          </a:p>
          <a:p>
            <a:pPr marL="0" indent="0">
              <a:buNone/>
            </a:pPr>
            <a:r>
              <a:rPr lang="en-US" altLang="zh-TW" sz="3200" dirty="0" smtClean="0"/>
              <a:t>-- </a:t>
            </a:r>
            <a:r>
              <a:rPr lang="en-US" altLang="zh-TW" sz="3200" dirty="0"/>
              <a:t>192.168.1.8 ping statistics ---</a:t>
            </a:r>
          </a:p>
          <a:p>
            <a:pPr marL="0" indent="0">
              <a:buNone/>
            </a:pPr>
            <a:r>
              <a:rPr lang="en-US" altLang="zh-TW" sz="3200" dirty="0" smtClean="0"/>
              <a:t>3 </a:t>
            </a:r>
            <a:r>
              <a:rPr lang="en-US" altLang="zh-TW" sz="3200" dirty="0"/>
              <a:t>packets transmitted, 3 received, o% </a:t>
            </a:r>
            <a:r>
              <a:rPr lang="en-US" altLang="zh-TW" sz="3200" dirty="0" err="1"/>
              <a:t>packet_loss</a:t>
            </a:r>
            <a:r>
              <a:rPr lang="en-US" altLang="zh-TW" sz="3200" dirty="0"/>
              <a:t>, time 2003ms</a:t>
            </a:r>
          </a:p>
          <a:p>
            <a:pPr marL="0" indent="0">
              <a:buNone/>
            </a:pPr>
            <a:r>
              <a:rPr lang="en-US" altLang="zh-TW" sz="3200" dirty="0" err="1"/>
              <a:t>rtt</a:t>
            </a:r>
            <a:r>
              <a:rPr lang="en-US" altLang="zh-TW" sz="3200" dirty="0"/>
              <a:t> min/</a:t>
            </a:r>
            <a:r>
              <a:rPr lang="en-US" altLang="zh-TW" sz="3200" dirty="0" err="1"/>
              <a:t>avg</a:t>
            </a:r>
            <a:r>
              <a:rPr lang="en-US" altLang="zh-TW" sz="3200" dirty="0"/>
              <a:t>/max/</a:t>
            </a:r>
            <a:r>
              <a:rPr lang="en-US" altLang="zh-TW" sz="3200" dirty="0" err="1"/>
              <a:t>mdev</a:t>
            </a:r>
            <a:r>
              <a:rPr lang="en-US" altLang="zh-TW" sz="3200" dirty="0"/>
              <a:t> = 0.487/2.618/6.832/2,979 </a:t>
            </a:r>
            <a:r>
              <a:rPr lang="en-US" altLang="zh-TW" sz="3200" dirty="0" err="1"/>
              <a:t>ms</a:t>
            </a:r>
            <a:endParaRPr lang="zh-TW" altLang="en-US" sz="3200" dirty="0"/>
          </a:p>
        </p:txBody>
      </p:sp>
    </p:spTree>
    <p:extLst>
      <p:ext uri="{BB962C8B-B14F-4D97-AF65-F5344CB8AC3E}">
        <p14:creationId xmlns:p14="http://schemas.microsoft.com/office/powerpoint/2010/main" val="385297390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6"/>
            <a:ext cx="10515600" cy="1062842"/>
          </a:xfrm>
        </p:spPr>
        <p:txBody>
          <a:bodyPr/>
          <a:lstStyle/>
          <a:p>
            <a:pPr algn="ctr"/>
            <a:r>
              <a:rPr lang="zh-TW" altLang="en-US" dirty="0" smtClean="0"/>
              <a:t>無法上網</a:t>
            </a:r>
            <a:endParaRPr lang="zh-TW" altLang="en-US" dirty="0"/>
          </a:p>
        </p:txBody>
      </p:sp>
      <p:sp>
        <p:nvSpPr>
          <p:cNvPr id="3" name="內容版面配置區 2"/>
          <p:cNvSpPr>
            <a:spLocks noGrp="1"/>
          </p:cNvSpPr>
          <p:nvPr>
            <p:ph idx="1"/>
          </p:nvPr>
        </p:nvSpPr>
        <p:spPr/>
        <p:txBody>
          <a:bodyPr/>
          <a:lstStyle/>
          <a:p>
            <a:pPr marL="0" indent="0">
              <a:buNone/>
            </a:pPr>
            <a:r>
              <a:rPr lang="en-US" altLang="zh-TW" sz="4000" dirty="0" smtClean="0">
                <a:solidFill>
                  <a:srgbClr val="00B050"/>
                </a:solidFill>
              </a:rPr>
              <a:t>bigred@us1804s-4</a:t>
            </a:r>
            <a:r>
              <a:rPr lang="en-US" altLang="zh-TW" sz="4000" dirty="0">
                <a:solidFill>
                  <a:srgbClr val="00B050"/>
                </a:solidFill>
              </a:rPr>
              <a:t>:~$ </a:t>
            </a:r>
            <a:r>
              <a:rPr lang="en-US" altLang="zh-TW" sz="4000" dirty="0">
                <a:solidFill>
                  <a:srgbClr val="FF0000"/>
                </a:solidFill>
              </a:rPr>
              <a:t>ping 8.8.8.8</a:t>
            </a:r>
          </a:p>
          <a:p>
            <a:pPr marL="0" indent="0">
              <a:buNone/>
            </a:pPr>
            <a:r>
              <a:rPr lang="en-US" altLang="zh-TW" sz="4000" dirty="0"/>
              <a:t>connect: </a:t>
            </a:r>
            <a:r>
              <a:rPr lang="en-US" altLang="zh-TW" sz="4000" dirty="0" err="1"/>
              <a:t>Netuork</a:t>
            </a:r>
            <a:r>
              <a:rPr lang="en-US" altLang="zh-TW" sz="4000" dirty="0"/>
              <a:t> </a:t>
            </a:r>
            <a:r>
              <a:rPr lang="en-US" altLang="zh-TW" sz="4000" dirty="0" smtClean="0"/>
              <a:t>is </a:t>
            </a:r>
            <a:r>
              <a:rPr lang="en-US" altLang="zh-TW" sz="4000" dirty="0" smtClean="0">
                <a:solidFill>
                  <a:srgbClr val="00B0F0"/>
                </a:solidFill>
              </a:rPr>
              <a:t>unreachable</a:t>
            </a:r>
          </a:p>
          <a:p>
            <a:pPr marL="0" indent="0">
              <a:buNone/>
            </a:pPr>
            <a:endParaRPr lang="en-US" altLang="zh-TW" dirty="0">
              <a:solidFill>
                <a:srgbClr val="00B0F0"/>
              </a:solidFill>
            </a:endParaRPr>
          </a:p>
          <a:p>
            <a:pPr marL="0" indent="0">
              <a:buNone/>
            </a:pPr>
            <a:endParaRPr lang="en-US" altLang="zh-TW" sz="4400" dirty="0" smtClean="0">
              <a:solidFill>
                <a:srgbClr val="00B0F0"/>
              </a:solidFill>
            </a:endParaRPr>
          </a:p>
          <a:p>
            <a:pPr marL="0" indent="0">
              <a:buNone/>
            </a:pPr>
            <a:r>
              <a:rPr lang="en-US" altLang="zh-TW" sz="4400" dirty="0">
                <a:solidFill>
                  <a:srgbClr val="00B0F0"/>
                </a:solidFill>
              </a:rPr>
              <a:t>Google Public DNS </a:t>
            </a:r>
            <a:r>
              <a:rPr lang="en-US" altLang="zh-TW" sz="4400" dirty="0" smtClean="0">
                <a:solidFill>
                  <a:srgbClr val="00B0F0"/>
                </a:solidFill>
              </a:rPr>
              <a:t>IPv4</a:t>
            </a:r>
            <a:r>
              <a:rPr lang="zh-TW" altLang="en-US" sz="4400" dirty="0" smtClean="0">
                <a:solidFill>
                  <a:srgbClr val="00B0F0"/>
                </a:solidFill>
              </a:rPr>
              <a:t>：</a:t>
            </a:r>
            <a:r>
              <a:rPr lang="en-US" altLang="zh-TW" sz="4400" dirty="0">
                <a:solidFill>
                  <a:srgbClr val="00B0F0"/>
                </a:solidFill>
              </a:rPr>
              <a:t>8.8.8.8</a:t>
            </a:r>
            <a:endParaRPr lang="zh-TW" altLang="en-US" sz="4400" dirty="0">
              <a:solidFill>
                <a:srgbClr val="00B0F0"/>
              </a:solidFill>
            </a:endParaRPr>
          </a:p>
        </p:txBody>
      </p:sp>
      <p:sp>
        <p:nvSpPr>
          <p:cNvPr id="4" name="文字方塊 3"/>
          <p:cNvSpPr txBox="1"/>
          <p:nvPr/>
        </p:nvSpPr>
        <p:spPr>
          <a:xfrm>
            <a:off x="1988457" y="3933371"/>
            <a:ext cx="58057" cy="369332"/>
          </a:xfrm>
          <a:prstGeom prst="rect">
            <a:avLst/>
          </a:prstGeom>
          <a:noFill/>
        </p:spPr>
        <p:txBody>
          <a:bodyPr wrap="square" rtlCol="0">
            <a:spAutoFit/>
          </a:bodyPr>
          <a:lstStyle/>
          <a:p>
            <a:endParaRPr lang="zh-TW" altLang="en-US" dirty="0"/>
          </a:p>
        </p:txBody>
      </p:sp>
    </p:spTree>
    <p:extLst>
      <p:ext uri="{BB962C8B-B14F-4D97-AF65-F5344CB8AC3E}">
        <p14:creationId xmlns:p14="http://schemas.microsoft.com/office/powerpoint/2010/main" val="8680226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189760"/>
            <a:ext cx="10297438" cy="436541"/>
          </a:xfrm>
        </p:spPr>
        <p:txBody>
          <a:bodyPr>
            <a:normAutofit fontScale="90000"/>
          </a:bodyPr>
          <a:lstStyle/>
          <a:p>
            <a:pPr algn="ctr"/>
            <a:r>
              <a:rPr lang="zh-TW" altLang="en-US" dirty="0" smtClean="0"/>
              <a:t>看</a:t>
            </a:r>
            <a:r>
              <a:rPr lang="en-US" altLang="zh-TW" dirty="0" err="1" smtClean="0"/>
              <a:t>netplan</a:t>
            </a:r>
            <a:r>
              <a:rPr lang="zh-TW" altLang="en-US" dirty="0" smtClean="0"/>
              <a:t>內</a:t>
            </a:r>
            <a:r>
              <a:rPr lang="en-US" altLang="zh-TW" dirty="0" smtClean="0"/>
              <a:t>.</a:t>
            </a:r>
            <a:r>
              <a:rPr lang="en-US" altLang="zh-TW" dirty="0" err="1" smtClean="0"/>
              <a:t>yaml</a:t>
            </a:r>
            <a:r>
              <a:rPr lang="zh-TW" altLang="en-US" dirty="0" smtClean="0"/>
              <a:t>內容</a:t>
            </a:r>
            <a:endParaRPr lang="zh-TW" altLang="en-US" dirty="0"/>
          </a:p>
        </p:txBody>
      </p:sp>
      <p:sp>
        <p:nvSpPr>
          <p:cNvPr id="3" name="內容版面配置區 2"/>
          <p:cNvSpPr>
            <a:spLocks noGrp="1"/>
          </p:cNvSpPr>
          <p:nvPr>
            <p:ph idx="1"/>
          </p:nvPr>
        </p:nvSpPr>
        <p:spPr>
          <a:xfrm>
            <a:off x="450937" y="814193"/>
            <a:ext cx="10902863" cy="5849654"/>
          </a:xfrm>
        </p:spPr>
        <p:txBody>
          <a:bodyPr>
            <a:noAutofit/>
          </a:bodyPr>
          <a:lstStyle/>
          <a:p>
            <a:pPr marL="0" indent="0">
              <a:buNone/>
            </a:pPr>
            <a:r>
              <a:rPr lang="en-US" altLang="zh-TW" sz="2400" dirty="0">
                <a:solidFill>
                  <a:srgbClr val="00B050"/>
                </a:solidFill>
              </a:rPr>
              <a:t>bigred@us1804s-4</a:t>
            </a:r>
            <a:r>
              <a:rPr lang="en-US" altLang="zh-TW" sz="2400" dirty="0" smtClean="0">
                <a:solidFill>
                  <a:srgbClr val="00B050"/>
                </a:solidFill>
              </a:rPr>
              <a:t>:~$ </a:t>
            </a:r>
            <a:r>
              <a:rPr lang="en-US" altLang="zh-TW" sz="2400" dirty="0">
                <a:solidFill>
                  <a:srgbClr val="FF0000"/>
                </a:solidFill>
              </a:rPr>
              <a:t>cat </a:t>
            </a:r>
            <a:r>
              <a:rPr lang="en-US" altLang="zh-TW" sz="2400" dirty="0" smtClean="0">
                <a:solidFill>
                  <a:srgbClr val="FF0000"/>
                </a:solidFill>
              </a:rPr>
              <a:t> /</a:t>
            </a:r>
            <a:r>
              <a:rPr lang="en-US" altLang="zh-TW" sz="2400" dirty="0" err="1" smtClean="0">
                <a:solidFill>
                  <a:srgbClr val="FF0000"/>
                </a:solidFill>
              </a:rPr>
              <a:t>etc</a:t>
            </a:r>
            <a:r>
              <a:rPr lang="en-US" altLang="zh-TW" sz="2400" dirty="0" smtClean="0">
                <a:solidFill>
                  <a:srgbClr val="FF0000"/>
                </a:solidFill>
              </a:rPr>
              <a:t>/</a:t>
            </a:r>
            <a:r>
              <a:rPr lang="en-US" altLang="zh-TW" sz="2400" dirty="0" err="1" smtClean="0">
                <a:solidFill>
                  <a:srgbClr val="FF0000"/>
                </a:solidFill>
              </a:rPr>
              <a:t>netplan</a:t>
            </a:r>
            <a:r>
              <a:rPr lang="en-US" altLang="zh-TW" sz="2400" dirty="0" smtClean="0">
                <a:solidFill>
                  <a:srgbClr val="FF0000"/>
                </a:solidFill>
              </a:rPr>
              <a:t>/01-netcfg.yaml</a:t>
            </a:r>
            <a:endParaRPr lang="en-US" altLang="zh-TW" sz="2400" dirty="0">
              <a:solidFill>
                <a:srgbClr val="FF0000"/>
              </a:solidFill>
            </a:endParaRPr>
          </a:p>
          <a:p>
            <a:pPr marL="0" indent="0">
              <a:buNone/>
            </a:pPr>
            <a:r>
              <a:rPr lang="en-US" altLang="zh-TW" sz="2400" dirty="0" smtClean="0"/>
              <a:t># </a:t>
            </a:r>
            <a:r>
              <a:rPr lang="en-US" altLang="zh-TW" sz="2400" dirty="0"/>
              <a:t>This </a:t>
            </a:r>
            <a:r>
              <a:rPr lang="en-US" altLang="zh-TW" sz="2400" dirty="0" err="1"/>
              <a:t>fiie</a:t>
            </a:r>
            <a:r>
              <a:rPr lang="en-US" altLang="zh-TW" sz="2400" dirty="0"/>
              <a:t> describes </a:t>
            </a:r>
            <a:r>
              <a:rPr lang="en-US" altLang="zh-TW" sz="2400" dirty="0" smtClean="0"/>
              <a:t>the </a:t>
            </a:r>
            <a:r>
              <a:rPr lang="en-US" altLang="zh-TW" sz="2400" dirty="0"/>
              <a:t>network interfaces </a:t>
            </a:r>
            <a:r>
              <a:rPr lang="en-US" altLang="zh-TW" sz="2400" dirty="0" err="1"/>
              <a:t>avaiiable</a:t>
            </a:r>
            <a:r>
              <a:rPr lang="en-US" altLang="zh-TW" sz="2400" dirty="0"/>
              <a:t> on your system</a:t>
            </a:r>
          </a:p>
          <a:p>
            <a:pPr marL="0" indent="0">
              <a:buNone/>
            </a:pPr>
            <a:r>
              <a:rPr lang="en-US" altLang="zh-TW" sz="2400" dirty="0"/>
              <a:t>#For more information, see </a:t>
            </a:r>
            <a:r>
              <a:rPr lang="en-US" altLang="zh-TW" sz="2400" dirty="0" err="1"/>
              <a:t>netplan</a:t>
            </a:r>
            <a:r>
              <a:rPr lang="en-US" altLang="zh-TW" sz="2400" dirty="0"/>
              <a:t>(5</a:t>
            </a:r>
            <a:r>
              <a:rPr lang="en-US" altLang="zh-TW" sz="2400" dirty="0" smtClean="0"/>
              <a:t>),</a:t>
            </a:r>
          </a:p>
          <a:p>
            <a:pPr marL="0" indent="0">
              <a:buNone/>
            </a:pPr>
            <a:r>
              <a:rPr lang="en-US" altLang="zh-TW" sz="3200" dirty="0" smtClean="0"/>
              <a:t>network:</a:t>
            </a:r>
            <a:endParaRPr lang="en-US" altLang="zh-TW" sz="3200" dirty="0"/>
          </a:p>
          <a:p>
            <a:pPr marL="0" indent="0">
              <a:buNone/>
            </a:pPr>
            <a:r>
              <a:rPr lang="en-US" altLang="zh-TW" sz="3200" dirty="0" smtClean="0">
                <a:solidFill>
                  <a:srgbClr val="FF00FF"/>
                </a:solidFill>
              </a:rPr>
              <a:t>    version</a:t>
            </a:r>
            <a:r>
              <a:rPr lang="en-US" altLang="zh-TW" sz="3200" dirty="0">
                <a:solidFill>
                  <a:srgbClr val="FF00FF"/>
                </a:solidFill>
              </a:rPr>
              <a:t>: </a:t>
            </a:r>
            <a:r>
              <a:rPr lang="en-US" altLang="zh-TW" sz="3200" dirty="0" smtClean="0">
                <a:solidFill>
                  <a:srgbClr val="FF00FF"/>
                </a:solidFill>
              </a:rPr>
              <a:t> 2</a:t>
            </a:r>
            <a:endParaRPr lang="en-US" altLang="zh-TW" sz="3200" dirty="0">
              <a:solidFill>
                <a:srgbClr val="FF00FF"/>
              </a:solidFill>
            </a:endParaRPr>
          </a:p>
          <a:p>
            <a:pPr marL="0" indent="0">
              <a:buNone/>
            </a:pPr>
            <a:r>
              <a:rPr lang="en-US" altLang="zh-TW" sz="3200" dirty="0" smtClean="0">
                <a:solidFill>
                  <a:srgbClr val="FF00FF"/>
                </a:solidFill>
              </a:rPr>
              <a:t>    renderer:  </a:t>
            </a:r>
            <a:r>
              <a:rPr lang="en-US" altLang="zh-TW" sz="3200" dirty="0" err="1">
                <a:solidFill>
                  <a:srgbClr val="FF00FF"/>
                </a:solidFill>
              </a:rPr>
              <a:t>networkd</a:t>
            </a:r>
            <a:endParaRPr lang="en-US" altLang="zh-TW" sz="3200" dirty="0">
              <a:solidFill>
                <a:srgbClr val="FF00FF"/>
              </a:solidFill>
            </a:endParaRPr>
          </a:p>
          <a:p>
            <a:pPr marL="0" indent="0">
              <a:buNone/>
            </a:pPr>
            <a:r>
              <a:rPr lang="en-US" altLang="zh-TW" sz="3200" dirty="0" smtClean="0"/>
              <a:t>    </a:t>
            </a:r>
            <a:r>
              <a:rPr lang="en-US" altLang="zh-TW" sz="3200" dirty="0" err="1" smtClean="0"/>
              <a:t>ethernets</a:t>
            </a:r>
            <a:r>
              <a:rPr lang="en-US" altLang="zh-TW" sz="3200" dirty="0" smtClean="0"/>
              <a:t>:</a:t>
            </a:r>
            <a:endParaRPr lang="en-US" altLang="zh-TW" sz="3200" dirty="0"/>
          </a:p>
          <a:p>
            <a:pPr marL="0" indent="0">
              <a:buNone/>
            </a:pPr>
            <a:r>
              <a:rPr lang="en-US" altLang="zh-TW" sz="3200" dirty="0" smtClean="0"/>
              <a:t>       enp1s0:</a:t>
            </a:r>
            <a:endParaRPr lang="en-US" altLang="zh-TW" sz="3200" dirty="0"/>
          </a:p>
          <a:p>
            <a:pPr marL="0" indent="0">
              <a:buNone/>
            </a:pPr>
            <a:r>
              <a:rPr lang="en-US" altLang="zh-TW" sz="3200" dirty="0" smtClean="0"/>
              <a:t>           dhcp4:  no</a:t>
            </a:r>
            <a:endParaRPr lang="en-US" altLang="zh-TW" sz="3200" dirty="0"/>
          </a:p>
          <a:p>
            <a:pPr marL="0" indent="0">
              <a:buNone/>
            </a:pPr>
            <a:r>
              <a:rPr lang="en-US" altLang="zh-TW" sz="3200" dirty="0" smtClean="0"/>
              <a:t>           dhcp6:  no</a:t>
            </a:r>
            <a:endParaRPr lang="en-US" altLang="zh-TW" sz="3200" dirty="0"/>
          </a:p>
          <a:p>
            <a:pPr marL="0" indent="0">
              <a:buNone/>
            </a:pPr>
            <a:r>
              <a:rPr lang="en-US" altLang="zh-TW" sz="3200" dirty="0" smtClean="0"/>
              <a:t>           addresses</a:t>
            </a:r>
            <a:r>
              <a:rPr lang="en-US" altLang="zh-TW" sz="3200" dirty="0"/>
              <a:t>: [192.168.1.14/24]</a:t>
            </a:r>
            <a:endParaRPr lang="zh-TW" altLang="en-US" sz="3200" dirty="0"/>
          </a:p>
        </p:txBody>
      </p:sp>
    </p:spTree>
    <p:extLst>
      <p:ext uri="{BB962C8B-B14F-4D97-AF65-F5344CB8AC3E}">
        <p14:creationId xmlns:p14="http://schemas.microsoft.com/office/powerpoint/2010/main" val="17332449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783771" y="1122363"/>
            <a:ext cx="10522857" cy="2767466"/>
          </a:xfrm>
        </p:spPr>
        <p:txBody>
          <a:bodyPr anchor="t">
            <a:normAutofit fontScale="90000"/>
          </a:bodyPr>
          <a:lstStyle/>
          <a:p>
            <a:r>
              <a:rPr lang="en-US" altLang="zh-TW" dirty="0" smtClean="0"/>
              <a:t>Windows </a:t>
            </a:r>
            <a:r>
              <a:rPr lang="zh-TW" altLang="en-US" dirty="0" smtClean="0"/>
              <a:t>版</a:t>
            </a:r>
            <a:r>
              <a:rPr lang="en-US" altLang="zh-TW" dirty="0" smtClean="0"/>
              <a:t>putty</a:t>
            </a:r>
            <a:br>
              <a:rPr lang="en-US" altLang="zh-TW" dirty="0" smtClean="0"/>
            </a:br>
            <a:r>
              <a:rPr lang="zh-TW" altLang="en-US" dirty="0" smtClean="0"/>
              <a:t>運用阿寶機所設的</a:t>
            </a:r>
            <a:r>
              <a:rPr lang="en-US" altLang="zh-TW" dirty="0" smtClean="0"/>
              <a:t/>
            </a:r>
            <a:br>
              <a:rPr lang="en-US" altLang="zh-TW" dirty="0" smtClean="0"/>
            </a:br>
            <a:r>
              <a:rPr lang="zh-TW" altLang="en-US" dirty="0" smtClean="0"/>
              <a:t>同網段 </a:t>
            </a:r>
            <a:r>
              <a:rPr lang="en-US" altLang="zh-TW" dirty="0" smtClean="0"/>
              <a:t>Private</a:t>
            </a:r>
            <a:r>
              <a:rPr lang="zh-TW" altLang="en-US" dirty="0" smtClean="0"/>
              <a:t> </a:t>
            </a:r>
            <a:r>
              <a:rPr lang="en-US" altLang="zh-TW" dirty="0" smtClean="0"/>
              <a:t>IP</a:t>
            </a:r>
            <a:br>
              <a:rPr lang="en-US" altLang="zh-TW" dirty="0" smtClean="0"/>
            </a:br>
            <a:r>
              <a:rPr lang="en-US" altLang="zh-TW" dirty="0" smtClean="0"/>
              <a:t> </a:t>
            </a:r>
            <a:r>
              <a:rPr lang="zh-TW" altLang="en-US" dirty="0" smtClean="0"/>
              <a:t>連入 阿寶</a:t>
            </a:r>
            <a:r>
              <a:rPr lang="zh-TW" altLang="en-US" dirty="0"/>
              <a:t>機</a:t>
            </a:r>
          </a:p>
        </p:txBody>
      </p:sp>
      <p:sp>
        <p:nvSpPr>
          <p:cNvPr id="4" name="副標題 3"/>
          <p:cNvSpPr>
            <a:spLocks noGrp="1"/>
          </p:cNvSpPr>
          <p:nvPr>
            <p:ph type="subTitle" idx="1"/>
          </p:nvPr>
        </p:nvSpPr>
        <p:spPr>
          <a:xfrm>
            <a:off x="1683658" y="4240667"/>
            <a:ext cx="9144000" cy="1655762"/>
          </a:xfrm>
        </p:spPr>
        <p:txBody>
          <a:bodyPr/>
          <a:lstStyle/>
          <a:p>
            <a:r>
              <a:rPr lang="zh-TW" altLang="en-US" dirty="0" smtClean="0"/>
              <a:t>安裝時</a:t>
            </a:r>
            <a:r>
              <a:rPr lang="en-US" altLang="zh-TW" dirty="0" err="1" smtClean="0"/>
              <a:t>Openssh</a:t>
            </a:r>
            <a:r>
              <a:rPr lang="en-US" altLang="zh-TW" dirty="0" smtClean="0"/>
              <a:t>-server</a:t>
            </a:r>
            <a:r>
              <a:rPr lang="zh-TW" altLang="en-US" dirty="0" smtClean="0"/>
              <a:t>有沒有安裝</a:t>
            </a:r>
            <a:r>
              <a:rPr lang="en-US" altLang="zh-TW" dirty="0" smtClean="0"/>
              <a:t> </a:t>
            </a:r>
            <a:endParaRPr lang="zh-TW" altLang="en-US" dirty="0"/>
          </a:p>
        </p:txBody>
      </p:sp>
    </p:spTree>
    <p:extLst>
      <p:ext uri="{BB962C8B-B14F-4D97-AF65-F5344CB8AC3E}">
        <p14:creationId xmlns:p14="http://schemas.microsoft.com/office/powerpoint/2010/main" val="38471817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a:xfrm>
            <a:off x="1361161" y="395854"/>
            <a:ext cx="9144000" cy="844223"/>
          </a:xfrm>
        </p:spPr>
        <p:txBody>
          <a:bodyPr>
            <a:normAutofit fontScale="90000"/>
          </a:bodyPr>
          <a:lstStyle/>
          <a:p>
            <a:r>
              <a:rPr lang="zh-TW" altLang="en-US" dirty="0" smtClean="0"/>
              <a:t>加上</a:t>
            </a:r>
            <a:r>
              <a:rPr lang="en-US" altLang="zh-TW" dirty="0" smtClean="0"/>
              <a:t>gateway</a:t>
            </a:r>
            <a:endParaRPr lang="zh-TW" altLang="en-US" dirty="0"/>
          </a:p>
        </p:txBody>
      </p:sp>
      <p:sp>
        <p:nvSpPr>
          <p:cNvPr id="5" name="副標題 4"/>
          <p:cNvSpPr>
            <a:spLocks noGrp="1"/>
          </p:cNvSpPr>
          <p:nvPr>
            <p:ph type="subTitle" idx="1"/>
          </p:nvPr>
        </p:nvSpPr>
        <p:spPr>
          <a:xfrm>
            <a:off x="983292" y="1240077"/>
            <a:ext cx="9899737" cy="5617923"/>
          </a:xfrm>
        </p:spPr>
        <p:txBody>
          <a:bodyPr>
            <a:noAutofit/>
          </a:bodyPr>
          <a:lstStyle/>
          <a:p>
            <a:pPr algn="l"/>
            <a:r>
              <a:rPr lang="zh-TW" altLang="en-US" sz="3600" dirty="0"/>
              <a:t>早期</a:t>
            </a:r>
          </a:p>
          <a:p>
            <a:pPr algn="l"/>
            <a:r>
              <a:rPr lang="zh-TW" altLang="en-US" sz="3600" dirty="0"/>
              <a:t>閘道器（</a:t>
            </a:r>
            <a:r>
              <a:rPr lang="en-US" altLang="zh-TW" sz="3600" dirty="0"/>
              <a:t>gateway</a:t>
            </a:r>
            <a:r>
              <a:rPr lang="zh-TW" altLang="en-US" sz="3600" dirty="0"/>
              <a:t>）與路由器（</a:t>
            </a:r>
            <a:r>
              <a:rPr lang="en-US" altLang="zh-TW" sz="3600" dirty="0"/>
              <a:t>router</a:t>
            </a:r>
            <a:r>
              <a:rPr lang="zh-TW" altLang="en-US" sz="3600" dirty="0"/>
              <a:t>）還沒有區別。</a:t>
            </a:r>
          </a:p>
          <a:p>
            <a:pPr algn="l"/>
            <a:r>
              <a:rPr lang="zh-TW" altLang="en-US" sz="3600" dirty="0" smtClean="0"/>
              <a:t>在</a:t>
            </a:r>
            <a:r>
              <a:rPr lang="zh-TW" altLang="en-US" sz="3600" dirty="0"/>
              <a:t>現代網路術語中，</a:t>
            </a:r>
          </a:p>
          <a:p>
            <a:pPr algn="l"/>
            <a:r>
              <a:rPr lang="zh-TW" altLang="en-US" sz="3600" dirty="0"/>
              <a:t>閘道器（</a:t>
            </a:r>
            <a:r>
              <a:rPr lang="en-US" altLang="zh-TW" sz="3600" dirty="0"/>
              <a:t>gateway</a:t>
            </a:r>
            <a:r>
              <a:rPr lang="zh-TW" altLang="en-US" sz="3600" dirty="0"/>
              <a:t>）與路由器（</a:t>
            </a:r>
            <a:r>
              <a:rPr lang="en-US" altLang="zh-TW" sz="3600" dirty="0"/>
              <a:t>router</a:t>
            </a:r>
            <a:r>
              <a:rPr lang="zh-TW" altLang="en-US" sz="3600" dirty="0"/>
              <a:t>）的定義不同。</a:t>
            </a:r>
          </a:p>
          <a:p>
            <a:pPr algn="l"/>
            <a:r>
              <a:rPr lang="zh-TW" altLang="en-US" sz="3600" dirty="0"/>
              <a:t>閘道器（</a:t>
            </a:r>
            <a:r>
              <a:rPr lang="en-US" altLang="zh-TW" sz="3600" dirty="0"/>
              <a:t>gateway</a:t>
            </a:r>
            <a:r>
              <a:rPr lang="zh-TW" altLang="en-US" sz="3600" dirty="0"/>
              <a:t>）能在不同</a:t>
            </a:r>
            <a:r>
              <a:rPr lang="zh-TW" altLang="en-US" sz="3600" dirty="0">
                <a:solidFill>
                  <a:srgbClr val="FF00FF"/>
                </a:solidFill>
              </a:rPr>
              <a:t>協定</a:t>
            </a:r>
            <a:r>
              <a:rPr lang="zh-TW" altLang="en-US" sz="3600" dirty="0"/>
              <a:t>間移動資料，</a:t>
            </a:r>
          </a:p>
          <a:p>
            <a:pPr algn="l"/>
            <a:r>
              <a:rPr lang="zh-TW" altLang="en-US" sz="3600" dirty="0"/>
              <a:t>而路由器（</a:t>
            </a:r>
            <a:r>
              <a:rPr lang="en-US" altLang="zh-TW" sz="3600" dirty="0"/>
              <a:t>router</a:t>
            </a:r>
            <a:r>
              <a:rPr lang="zh-TW" altLang="en-US" sz="3600" dirty="0"/>
              <a:t>）是在不同</a:t>
            </a:r>
            <a:r>
              <a:rPr lang="zh-TW" altLang="en-US" sz="3600" dirty="0">
                <a:solidFill>
                  <a:srgbClr val="FF00FF"/>
                </a:solidFill>
              </a:rPr>
              <a:t>網路</a:t>
            </a:r>
            <a:r>
              <a:rPr lang="zh-TW" altLang="en-US" sz="3600" dirty="0"/>
              <a:t>間移動資料，</a:t>
            </a:r>
          </a:p>
          <a:p>
            <a:pPr algn="l"/>
            <a:r>
              <a:rPr lang="zh-TW" altLang="en-US" sz="3600" dirty="0"/>
              <a:t>相當於傳統所說的</a:t>
            </a:r>
            <a:r>
              <a:rPr lang="en-US" altLang="zh-TW" sz="3600" dirty="0"/>
              <a:t>IP</a:t>
            </a:r>
            <a:r>
              <a:rPr lang="zh-TW" altLang="en-US" sz="3600" dirty="0"/>
              <a:t>閘道器（</a:t>
            </a:r>
            <a:r>
              <a:rPr lang="en-US" altLang="zh-TW" sz="3600" dirty="0"/>
              <a:t>IP gateway</a:t>
            </a:r>
            <a:r>
              <a:rPr lang="zh-TW" altLang="en-US" sz="3600" dirty="0"/>
              <a:t>）</a:t>
            </a:r>
          </a:p>
        </p:txBody>
      </p:sp>
    </p:spTree>
    <p:extLst>
      <p:ext uri="{BB962C8B-B14F-4D97-AF65-F5344CB8AC3E}">
        <p14:creationId xmlns:p14="http://schemas.microsoft.com/office/powerpoint/2010/main" val="58038382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6"/>
            <a:ext cx="10515600" cy="781504"/>
          </a:xfrm>
        </p:spPr>
        <p:txBody>
          <a:bodyPr/>
          <a:lstStyle/>
          <a:p>
            <a:pPr algn="ctr"/>
            <a:r>
              <a:rPr lang="en-US" altLang="zh-TW" dirty="0"/>
              <a:t>OSI</a:t>
            </a:r>
            <a:r>
              <a:rPr lang="zh-TW" altLang="en-US" dirty="0" smtClean="0"/>
              <a:t>第</a:t>
            </a:r>
            <a:r>
              <a:rPr lang="en-US" altLang="zh-TW" dirty="0" smtClean="0"/>
              <a:t>1-3</a:t>
            </a:r>
            <a:r>
              <a:rPr lang="zh-TW" altLang="en-US" dirty="0" smtClean="0"/>
              <a:t>層</a:t>
            </a:r>
            <a:r>
              <a:rPr lang="zh-TW" altLang="en-US" dirty="0"/>
              <a:t>的產品</a:t>
            </a:r>
          </a:p>
        </p:txBody>
      </p:sp>
      <p:sp>
        <p:nvSpPr>
          <p:cNvPr id="3" name="內容版面配置區 2"/>
          <p:cNvSpPr>
            <a:spLocks noGrp="1"/>
          </p:cNvSpPr>
          <p:nvPr>
            <p:ph idx="1"/>
          </p:nvPr>
        </p:nvSpPr>
        <p:spPr>
          <a:xfrm>
            <a:off x="521396" y="1146631"/>
            <a:ext cx="11149208" cy="3831770"/>
          </a:xfrm>
        </p:spPr>
        <p:txBody>
          <a:bodyPr>
            <a:normAutofit/>
          </a:bodyPr>
          <a:lstStyle/>
          <a:p>
            <a:pPr marL="0" indent="0">
              <a:buNone/>
            </a:pPr>
            <a:r>
              <a:rPr lang="zh-TW" altLang="en-US" sz="4000" dirty="0">
                <a:solidFill>
                  <a:srgbClr val="FF00FF"/>
                </a:solidFill>
              </a:rPr>
              <a:t>集線器</a:t>
            </a:r>
            <a:r>
              <a:rPr lang="en-US" altLang="zh-TW" sz="4000" dirty="0">
                <a:solidFill>
                  <a:srgbClr val="FF00FF"/>
                </a:solidFill>
              </a:rPr>
              <a:t>hub</a:t>
            </a:r>
            <a:r>
              <a:rPr lang="zh-TW" altLang="en-US" sz="4000" dirty="0"/>
              <a:t>是屬於</a:t>
            </a:r>
            <a:r>
              <a:rPr lang="en-US" altLang="zh-TW" sz="4000" dirty="0"/>
              <a:t>OSI</a:t>
            </a:r>
            <a:r>
              <a:rPr lang="zh-TW" altLang="en-US" sz="4000" dirty="0"/>
              <a:t>第</a:t>
            </a:r>
            <a:r>
              <a:rPr lang="zh-TW" altLang="en-US" sz="4000" dirty="0" smtClean="0"/>
              <a:t>一層</a:t>
            </a:r>
            <a:r>
              <a:rPr lang="en-US" altLang="zh-TW" sz="4000" dirty="0" smtClean="0"/>
              <a:t>(</a:t>
            </a:r>
            <a:r>
              <a:rPr lang="zh-TW" altLang="en-US" sz="4000" dirty="0" smtClean="0"/>
              <a:t>實體</a:t>
            </a:r>
            <a:r>
              <a:rPr lang="zh-TW" altLang="en-US" sz="4000" dirty="0"/>
              <a:t>層（</a:t>
            </a:r>
            <a:r>
              <a:rPr lang="en-US" altLang="zh-TW" sz="4000" dirty="0"/>
              <a:t>Physical Layer</a:t>
            </a:r>
            <a:r>
              <a:rPr lang="zh-TW" altLang="en-US" sz="4000" dirty="0" smtClean="0"/>
              <a:t>）</a:t>
            </a:r>
            <a:r>
              <a:rPr lang="en-US" altLang="zh-TW" sz="4000" dirty="0" smtClean="0"/>
              <a:t>)</a:t>
            </a:r>
            <a:r>
              <a:rPr lang="zh-TW" altLang="en-US" sz="4000" dirty="0" smtClean="0"/>
              <a:t>的</a:t>
            </a:r>
            <a:r>
              <a:rPr lang="zh-TW" altLang="en-US" sz="4000" dirty="0"/>
              <a:t>產品</a:t>
            </a:r>
          </a:p>
          <a:p>
            <a:pPr marL="0" indent="0">
              <a:buNone/>
            </a:pPr>
            <a:r>
              <a:rPr lang="zh-TW" altLang="en-US" sz="4000" dirty="0">
                <a:solidFill>
                  <a:srgbClr val="FF00FF"/>
                </a:solidFill>
              </a:rPr>
              <a:t>交換器</a:t>
            </a:r>
            <a:r>
              <a:rPr lang="en-US" altLang="zh-TW" sz="4000" dirty="0">
                <a:solidFill>
                  <a:srgbClr val="FF00FF"/>
                </a:solidFill>
              </a:rPr>
              <a:t>switch</a:t>
            </a:r>
            <a:r>
              <a:rPr lang="zh-TW" altLang="en-US" sz="4000" dirty="0"/>
              <a:t>是</a:t>
            </a:r>
            <a:r>
              <a:rPr lang="en-US" altLang="zh-TW" sz="4000" dirty="0"/>
              <a:t>OSI</a:t>
            </a:r>
            <a:r>
              <a:rPr lang="zh-TW" altLang="en-US" sz="4000" dirty="0"/>
              <a:t>第</a:t>
            </a:r>
            <a:r>
              <a:rPr lang="zh-TW" altLang="en-US" sz="4000" dirty="0" smtClean="0"/>
              <a:t>二層</a:t>
            </a:r>
            <a:r>
              <a:rPr lang="en-US" altLang="zh-TW" sz="4000" dirty="0" smtClean="0"/>
              <a:t>(</a:t>
            </a:r>
            <a:r>
              <a:rPr lang="zh-TW" altLang="en-US" sz="4000" dirty="0"/>
              <a:t>資料連結層（</a:t>
            </a:r>
            <a:r>
              <a:rPr lang="en-US" altLang="zh-TW" sz="4000" dirty="0"/>
              <a:t>Data Link Layer</a:t>
            </a:r>
            <a:r>
              <a:rPr lang="zh-TW" altLang="en-US" sz="4000" dirty="0" smtClean="0"/>
              <a:t>）</a:t>
            </a:r>
            <a:r>
              <a:rPr lang="en-US" altLang="zh-TW" sz="4000" dirty="0" smtClean="0"/>
              <a:t>)</a:t>
            </a:r>
            <a:r>
              <a:rPr lang="zh-TW" altLang="en-US" sz="4000" dirty="0" smtClean="0"/>
              <a:t>的</a:t>
            </a:r>
            <a:r>
              <a:rPr lang="zh-TW" altLang="en-US" sz="4000" dirty="0"/>
              <a:t>產品</a:t>
            </a:r>
          </a:p>
          <a:p>
            <a:pPr marL="0" indent="0">
              <a:buNone/>
            </a:pPr>
            <a:r>
              <a:rPr lang="zh-TW" altLang="en-US" sz="4000" dirty="0">
                <a:solidFill>
                  <a:srgbClr val="FF00FF"/>
                </a:solidFill>
              </a:rPr>
              <a:t>路由器</a:t>
            </a:r>
            <a:r>
              <a:rPr lang="en-US" altLang="zh-TW" sz="4000" dirty="0">
                <a:solidFill>
                  <a:srgbClr val="FF00FF"/>
                </a:solidFill>
              </a:rPr>
              <a:t>Router</a:t>
            </a:r>
            <a:r>
              <a:rPr lang="zh-TW" altLang="en-US" sz="4000" dirty="0"/>
              <a:t>是屬於</a:t>
            </a:r>
            <a:r>
              <a:rPr lang="en-US" altLang="zh-TW" sz="4000" dirty="0"/>
              <a:t>OSI</a:t>
            </a:r>
            <a:r>
              <a:rPr lang="zh-TW" altLang="en-US" sz="4000" dirty="0"/>
              <a:t>第三層</a:t>
            </a:r>
            <a:r>
              <a:rPr lang="en-US" altLang="zh-TW" sz="4000" dirty="0"/>
              <a:t>(</a:t>
            </a:r>
            <a:r>
              <a:rPr lang="zh-TW" altLang="en-US" sz="4000" dirty="0"/>
              <a:t>網路層（</a:t>
            </a:r>
            <a:r>
              <a:rPr lang="en-US" altLang="zh-TW" sz="4000" dirty="0"/>
              <a:t>Network Layer</a:t>
            </a:r>
            <a:r>
              <a:rPr lang="zh-TW" altLang="en-US" sz="4000" dirty="0"/>
              <a:t>）</a:t>
            </a:r>
            <a:r>
              <a:rPr lang="en-US" altLang="zh-TW" sz="4000" dirty="0"/>
              <a:t>)</a:t>
            </a:r>
            <a:r>
              <a:rPr lang="zh-TW" altLang="en-US" sz="4000" dirty="0"/>
              <a:t>的產品</a:t>
            </a:r>
          </a:p>
          <a:p>
            <a:pPr marL="0" indent="0">
              <a:buNone/>
            </a:pPr>
            <a:endParaRPr lang="zh-TW" altLang="en-US" sz="4000" dirty="0"/>
          </a:p>
        </p:txBody>
      </p:sp>
      <p:sp>
        <p:nvSpPr>
          <p:cNvPr id="4" name="文字方塊 3"/>
          <p:cNvSpPr txBox="1"/>
          <p:nvPr/>
        </p:nvSpPr>
        <p:spPr>
          <a:xfrm>
            <a:off x="571078" y="5254171"/>
            <a:ext cx="10782722" cy="1077218"/>
          </a:xfrm>
          <a:prstGeom prst="rect">
            <a:avLst/>
          </a:prstGeom>
          <a:noFill/>
        </p:spPr>
        <p:txBody>
          <a:bodyPr wrap="square" rtlCol="0">
            <a:spAutoFit/>
          </a:bodyPr>
          <a:lstStyle/>
          <a:p>
            <a:r>
              <a:rPr lang="en-US" altLang="zh-TW" sz="3200" dirty="0"/>
              <a:t>Layer 4</a:t>
            </a:r>
            <a:r>
              <a:rPr lang="zh-TW" altLang="en-US" sz="3200" dirty="0"/>
              <a:t>傳送層</a:t>
            </a:r>
            <a:r>
              <a:rPr lang="en-US" altLang="zh-TW" sz="3200" dirty="0"/>
              <a:t>Transport Layer</a:t>
            </a:r>
            <a:r>
              <a:rPr lang="zh-TW" altLang="en-US" sz="3200" dirty="0"/>
              <a:t>、</a:t>
            </a:r>
            <a:r>
              <a:rPr lang="en-US" altLang="zh-TW" sz="3200" dirty="0"/>
              <a:t>Layer 5</a:t>
            </a:r>
            <a:r>
              <a:rPr lang="zh-TW" altLang="en-US" sz="3200" dirty="0"/>
              <a:t>會談層</a:t>
            </a:r>
            <a:r>
              <a:rPr lang="en-US" altLang="zh-TW" sz="3200" dirty="0"/>
              <a:t>Session Layer</a:t>
            </a:r>
            <a:r>
              <a:rPr lang="zh-TW" altLang="en-US" sz="3200" dirty="0"/>
              <a:t>、</a:t>
            </a:r>
            <a:r>
              <a:rPr lang="en-US" altLang="zh-TW" sz="3200" dirty="0"/>
              <a:t>Layer 6</a:t>
            </a:r>
            <a:r>
              <a:rPr lang="zh-TW" altLang="en-US" sz="3200" dirty="0"/>
              <a:t>表現層</a:t>
            </a:r>
            <a:r>
              <a:rPr lang="en-US" altLang="zh-TW" sz="3200" dirty="0"/>
              <a:t>Presentation </a:t>
            </a:r>
            <a:r>
              <a:rPr lang="zh-TW" altLang="en-US" sz="3200" dirty="0"/>
              <a:t>、</a:t>
            </a:r>
            <a:r>
              <a:rPr lang="en-US" altLang="zh-TW" sz="3200" dirty="0" smtClean="0"/>
              <a:t>Layer </a:t>
            </a:r>
            <a:r>
              <a:rPr lang="en-US" altLang="zh-TW" sz="3200" dirty="0"/>
              <a:t>7</a:t>
            </a:r>
            <a:r>
              <a:rPr lang="zh-TW" altLang="en-US" sz="3200" dirty="0"/>
              <a:t>應用層</a:t>
            </a:r>
            <a:r>
              <a:rPr lang="en-US" altLang="zh-TW" sz="3200" dirty="0"/>
              <a:t>Application Layer</a:t>
            </a:r>
            <a:endParaRPr lang="zh-TW" altLang="en-US" sz="3200" dirty="0"/>
          </a:p>
        </p:txBody>
      </p:sp>
    </p:spTree>
    <p:extLst>
      <p:ext uri="{BB962C8B-B14F-4D97-AF65-F5344CB8AC3E}">
        <p14:creationId xmlns:p14="http://schemas.microsoft.com/office/powerpoint/2010/main" val="25421940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dirty="0" smtClean="0"/>
              <a:t>練習</a:t>
            </a:r>
            <a:r>
              <a:rPr lang="en-US" altLang="zh-TW" dirty="0" smtClean="0"/>
              <a:t>:</a:t>
            </a:r>
            <a:r>
              <a:rPr lang="zh-TW" altLang="en-US" dirty="0" smtClean="0"/>
              <a:t>十進位答案</a:t>
            </a:r>
            <a:endParaRPr lang="zh-TW" altLang="en-US" dirty="0"/>
          </a:p>
        </p:txBody>
      </p:sp>
      <p:sp>
        <p:nvSpPr>
          <p:cNvPr id="3" name="內容版面配置區 2"/>
          <p:cNvSpPr>
            <a:spLocks noGrp="1"/>
          </p:cNvSpPr>
          <p:nvPr>
            <p:ph idx="1"/>
          </p:nvPr>
        </p:nvSpPr>
        <p:spPr/>
        <p:txBody>
          <a:bodyPr>
            <a:normAutofit fontScale="92500" lnSpcReduction="20000"/>
          </a:bodyPr>
          <a:lstStyle/>
          <a:p>
            <a:r>
              <a:rPr lang="en-US" altLang="zh-TW" sz="4000" dirty="0" smtClean="0">
                <a:solidFill>
                  <a:srgbClr val="FF0000"/>
                </a:solidFill>
              </a:rPr>
              <a:t>110</a:t>
            </a:r>
            <a:r>
              <a:rPr lang="en-US" altLang="zh-TW" sz="4000" dirty="0" smtClean="0"/>
              <a:t>00000</a:t>
            </a:r>
          </a:p>
          <a:p>
            <a:r>
              <a:rPr lang="en-US" altLang="zh-TW" sz="4000" dirty="0" smtClean="0"/>
              <a:t>10101000</a:t>
            </a:r>
          </a:p>
          <a:p>
            <a:r>
              <a:rPr lang="en-US" altLang="zh-TW" sz="4000" dirty="0" smtClean="0"/>
              <a:t>11111111</a:t>
            </a:r>
          </a:p>
          <a:p>
            <a:r>
              <a:rPr lang="en-US" altLang="zh-TW" sz="4000" dirty="0" smtClean="0">
                <a:solidFill>
                  <a:srgbClr val="FF0000"/>
                </a:solidFill>
              </a:rPr>
              <a:t>10</a:t>
            </a:r>
            <a:r>
              <a:rPr lang="en-US" altLang="zh-TW" sz="4000" dirty="0" smtClean="0"/>
              <a:t>000000</a:t>
            </a:r>
          </a:p>
          <a:p>
            <a:r>
              <a:rPr lang="en-US" altLang="zh-TW" sz="4000" dirty="0" smtClean="0"/>
              <a:t>00001011</a:t>
            </a:r>
            <a:endParaRPr lang="en-US" altLang="zh-TW" dirty="0"/>
          </a:p>
          <a:p>
            <a:r>
              <a:rPr lang="en-US" altLang="zh-TW" sz="4000" dirty="0" smtClean="0"/>
              <a:t>00001111</a:t>
            </a:r>
          </a:p>
          <a:p>
            <a:r>
              <a:rPr lang="en-US" altLang="zh-TW" sz="4000" dirty="0" smtClean="0"/>
              <a:t>11001111</a:t>
            </a:r>
          </a:p>
          <a:p>
            <a:r>
              <a:rPr lang="en-US" altLang="zh-TW" sz="4000" dirty="0" smtClean="0"/>
              <a:t>11100000</a:t>
            </a:r>
            <a:endParaRPr lang="en-US" altLang="zh-TW" sz="4000" dirty="0"/>
          </a:p>
          <a:p>
            <a:endParaRPr lang="en-US" altLang="zh-TW" sz="4000" dirty="0"/>
          </a:p>
          <a:p>
            <a:endParaRPr lang="zh-TW" altLang="en-US" dirty="0"/>
          </a:p>
        </p:txBody>
      </p:sp>
    </p:spTree>
    <p:extLst>
      <p:ext uri="{BB962C8B-B14F-4D97-AF65-F5344CB8AC3E}">
        <p14:creationId xmlns:p14="http://schemas.microsoft.com/office/powerpoint/2010/main" val="242881383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162839"/>
            <a:ext cx="10515600" cy="538619"/>
          </a:xfrm>
        </p:spPr>
        <p:txBody>
          <a:bodyPr>
            <a:normAutofit fontScale="90000"/>
          </a:bodyPr>
          <a:lstStyle/>
          <a:p>
            <a:r>
              <a:rPr lang="zh-TW" altLang="en-US" b="1" dirty="0">
                <a:solidFill>
                  <a:srgbClr val="FF00FF"/>
                </a:solidFill>
              </a:rPr>
              <a:t>集線器</a:t>
            </a:r>
            <a:r>
              <a:rPr lang="en-US" altLang="zh-TW" b="1" dirty="0" smtClean="0">
                <a:solidFill>
                  <a:srgbClr val="FF00FF"/>
                </a:solidFill>
              </a:rPr>
              <a:t>hub</a:t>
            </a:r>
            <a:r>
              <a:rPr lang="zh-TW" altLang="en-US" b="1" dirty="0" smtClean="0">
                <a:solidFill>
                  <a:srgbClr val="FF00FF"/>
                </a:solidFill>
              </a:rPr>
              <a:t>、交換器</a:t>
            </a:r>
            <a:r>
              <a:rPr lang="en-US" altLang="zh-TW" b="1" dirty="0" smtClean="0">
                <a:solidFill>
                  <a:srgbClr val="FF00FF"/>
                </a:solidFill>
              </a:rPr>
              <a:t>switch</a:t>
            </a:r>
            <a:r>
              <a:rPr lang="zh-TW" altLang="en-US" b="1" dirty="0" smtClean="0">
                <a:solidFill>
                  <a:srgbClr val="FF00FF"/>
                </a:solidFill>
              </a:rPr>
              <a:t>、</a:t>
            </a:r>
            <a:r>
              <a:rPr lang="zh-TW" altLang="en-US" dirty="0" smtClean="0">
                <a:solidFill>
                  <a:srgbClr val="FF00FF"/>
                </a:solidFill>
              </a:rPr>
              <a:t>路</a:t>
            </a:r>
            <a:r>
              <a:rPr lang="zh-TW" altLang="en-US" dirty="0">
                <a:solidFill>
                  <a:srgbClr val="FF00FF"/>
                </a:solidFill>
              </a:rPr>
              <a:t>由器</a:t>
            </a:r>
            <a:r>
              <a:rPr lang="en-US" altLang="zh-TW" dirty="0" smtClean="0">
                <a:solidFill>
                  <a:srgbClr val="FF00FF"/>
                </a:solidFill>
              </a:rPr>
              <a:t>Router</a:t>
            </a:r>
            <a:endParaRPr lang="zh-TW" altLang="en-US" dirty="0"/>
          </a:p>
        </p:txBody>
      </p:sp>
      <p:sp>
        <p:nvSpPr>
          <p:cNvPr id="3" name="內容版面配置區 2"/>
          <p:cNvSpPr>
            <a:spLocks noGrp="1"/>
          </p:cNvSpPr>
          <p:nvPr>
            <p:ph idx="1"/>
          </p:nvPr>
        </p:nvSpPr>
        <p:spPr>
          <a:xfrm>
            <a:off x="838200" y="701458"/>
            <a:ext cx="10515600" cy="6043808"/>
          </a:xfrm>
        </p:spPr>
        <p:txBody>
          <a:bodyPr>
            <a:noAutofit/>
          </a:bodyPr>
          <a:lstStyle/>
          <a:p>
            <a:pPr marL="0" indent="0">
              <a:buNone/>
            </a:pPr>
            <a:r>
              <a:rPr lang="zh-TW" altLang="en-US" b="1" dirty="0">
                <a:solidFill>
                  <a:srgbClr val="FF00FF"/>
                </a:solidFill>
              </a:rPr>
              <a:t>集線器</a:t>
            </a:r>
            <a:r>
              <a:rPr lang="en-US" altLang="zh-TW" b="1" dirty="0">
                <a:solidFill>
                  <a:srgbClr val="FF00FF"/>
                </a:solidFill>
              </a:rPr>
              <a:t>hub</a:t>
            </a:r>
          </a:p>
          <a:p>
            <a:pPr marL="0" indent="0">
              <a:buNone/>
            </a:pPr>
            <a:r>
              <a:rPr lang="zh-TW" altLang="en-US" dirty="0"/>
              <a:t>每台在網路中的電腦都</a:t>
            </a:r>
            <a:r>
              <a:rPr lang="zh-TW" altLang="en-US" dirty="0" smtClean="0"/>
              <a:t>發送</a:t>
            </a:r>
            <a:r>
              <a:rPr lang="en-US" altLang="zh-TW" dirty="0" smtClean="0"/>
              <a:t>(</a:t>
            </a:r>
            <a:r>
              <a:rPr lang="zh-TW" altLang="en-US" b="1" dirty="0"/>
              <a:t>廣播</a:t>
            </a:r>
            <a:r>
              <a:rPr lang="zh-TW" altLang="en-US" b="1" dirty="0" smtClean="0"/>
              <a:t>風暴</a:t>
            </a:r>
            <a:r>
              <a:rPr lang="en-US" altLang="zh-TW" b="1" dirty="0" smtClean="0"/>
              <a:t>)</a:t>
            </a:r>
            <a:endParaRPr lang="zh-TW" altLang="en-US" dirty="0"/>
          </a:p>
          <a:p>
            <a:pPr marL="0" indent="0">
              <a:buNone/>
            </a:pPr>
            <a:r>
              <a:rPr lang="zh-TW" altLang="en-US" b="1" dirty="0">
                <a:solidFill>
                  <a:srgbClr val="FF00FF"/>
                </a:solidFill>
              </a:rPr>
              <a:t>交換器</a:t>
            </a:r>
            <a:r>
              <a:rPr lang="en-US" altLang="zh-TW" b="1" dirty="0">
                <a:solidFill>
                  <a:srgbClr val="FF00FF"/>
                </a:solidFill>
              </a:rPr>
              <a:t>switch</a:t>
            </a:r>
          </a:p>
          <a:p>
            <a:pPr marL="0" indent="0">
              <a:buNone/>
            </a:pPr>
            <a:r>
              <a:rPr lang="zh-TW" altLang="en-US" dirty="0"/>
              <a:t>網路上各個電腦的</a:t>
            </a:r>
            <a:r>
              <a:rPr lang="en-US" altLang="zh-TW" dirty="0" smtClean="0"/>
              <a:t>MAC(</a:t>
            </a:r>
            <a:r>
              <a:rPr lang="zh-TW" altLang="en-US" dirty="0" smtClean="0">
                <a:solidFill>
                  <a:srgbClr val="FF0000"/>
                </a:solidFill>
              </a:rPr>
              <a:t>網路卡號</a:t>
            </a:r>
            <a:r>
              <a:rPr lang="en-US" altLang="zh-TW" dirty="0" smtClean="0"/>
              <a:t>)</a:t>
            </a:r>
            <a:r>
              <a:rPr lang="zh-TW" altLang="en-US" dirty="0" smtClean="0"/>
              <a:t>位址記</a:t>
            </a:r>
            <a:r>
              <a:rPr lang="zh-TW" altLang="en-US" dirty="0"/>
              <a:t>在</a:t>
            </a:r>
            <a:r>
              <a:rPr lang="en-US" altLang="zh-TW" dirty="0"/>
              <a:t>MAC</a:t>
            </a:r>
            <a:r>
              <a:rPr lang="zh-TW" altLang="en-US" dirty="0"/>
              <a:t>位址表中，</a:t>
            </a:r>
          </a:p>
          <a:p>
            <a:pPr marL="0" indent="0">
              <a:buNone/>
            </a:pPr>
            <a:r>
              <a:rPr lang="zh-TW" altLang="en-US" dirty="0"/>
              <a:t>當區域網路中的電腦要經過交換器去交換傳遞資料時，</a:t>
            </a:r>
          </a:p>
          <a:p>
            <a:pPr marL="0" indent="0">
              <a:buNone/>
            </a:pPr>
            <a:r>
              <a:rPr lang="zh-TW" altLang="en-US" dirty="0"/>
              <a:t>就查詢交換器上的</a:t>
            </a:r>
            <a:r>
              <a:rPr lang="en-US" altLang="zh-TW" dirty="0"/>
              <a:t>MAC</a:t>
            </a:r>
            <a:r>
              <a:rPr lang="zh-TW" altLang="en-US" dirty="0"/>
              <a:t>位址表中的資訊，將封包傳送給指定的電腦</a:t>
            </a:r>
          </a:p>
          <a:p>
            <a:pPr marL="0" indent="0">
              <a:buNone/>
            </a:pPr>
            <a:r>
              <a:rPr lang="zh-TW" altLang="en-US" dirty="0"/>
              <a:t>交換器只能</a:t>
            </a:r>
            <a:r>
              <a:rPr lang="zh-TW" altLang="en-US" dirty="0">
                <a:solidFill>
                  <a:srgbClr val="FF0000"/>
                </a:solidFill>
              </a:rPr>
              <a:t>連接兩個</a:t>
            </a:r>
            <a:r>
              <a:rPr lang="zh-TW" altLang="en-US" dirty="0"/>
              <a:t>不同網段的</a:t>
            </a:r>
            <a:r>
              <a:rPr lang="zh-TW" altLang="en-US" dirty="0" smtClean="0"/>
              <a:t>網路</a:t>
            </a:r>
            <a:endParaRPr lang="en-US" altLang="zh-TW" dirty="0" smtClean="0"/>
          </a:p>
          <a:p>
            <a:pPr marL="0" indent="0">
              <a:buNone/>
            </a:pPr>
            <a:r>
              <a:rPr lang="zh-TW" altLang="en-US" dirty="0">
                <a:solidFill>
                  <a:srgbClr val="FF00FF"/>
                </a:solidFill>
              </a:rPr>
              <a:t>路由器</a:t>
            </a:r>
            <a:r>
              <a:rPr lang="en-US" altLang="zh-TW" dirty="0">
                <a:solidFill>
                  <a:srgbClr val="FF00FF"/>
                </a:solidFill>
              </a:rPr>
              <a:t>Router</a:t>
            </a:r>
          </a:p>
          <a:p>
            <a:pPr marL="0" indent="0">
              <a:buNone/>
            </a:pPr>
            <a:r>
              <a:rPr lang="zh-TW" altLang="en-US" dirty="0"/>
              <a:t>路由器除了有交換器的功能外，</a:t>
            </a:r>
          </a:p>
          <a:p>
            <a:pPr marL="0" indent="0">
              <a:buNone/>
            </a:pPr>
            <a:r>
              <a:rPr lang="zh-TW" altLang="en-US" dirty="0"/>
              <a:t>更擁有路由表作為傳送封包時的依據，</a:t>
            </a:r>
          </a:p>
          <a:p>
            <a:pPr marL="0" indent="0">
              <a:buNone/>
            </a:pPr>
            <a:r>
              <a:rPr lang="zh-TW" altLang="en-US" dirty="0"/>
              <a:t>在有多種選擇的路徑中選擇最佳的路徑。</a:t>
            </a:r>
          </a:p>
          <a:p>
            <a:pPr marL="0" indent="0">
              <a:buNone/>
            </a:pPr>
            <a:r>
              <a:rPr lang="zh-TW" altLang="en-US" dirty="0"/>
              <a:t>可以連接</a:t>
            </a:r>
            <a:r>
              <a:rPr lang="zh-TW" altLang="en-US" dirty="0">
                <a:solidFill>
                  <a:srgbClr val="FF0000"/>
                </a:solidFill>
              </a:rPr>
              <a:t>兩個以上</a:t>
            </a:r>
            <a:r>
              <a:rPr lang="zh-TW" altLang="en-US" dirty="0"/>
              <a:t>不同網段的網路</a:t>
            </a:r>
          </a:p>
        </p:txBody>
      </p:sp>
    </p:spTree>
    <p:extLst>
      <p:ext uri="{BB962C8B-B14F-4D97-AF65-F5344CB8AC3E}">
        <p14:creationId xmlns:p14="http://schemas.microsoft.com/office/powerpoint/2010/main" val="30664531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164709"/>
            <a:ext cx="10515600" cy="599379"/>
          </a:xfrm>
        </p:spPr>
        <p:txBody>
          <a:bodyPr>
            <a:noAutofit/>
          </a:bodyPr>
          <a:lstStyle/>
          <a:p>
            <a:pPr algn="ctr"/>
            <a:r>
              <a:rPr lang="en-US" altLang="zh-TW" dirty="0"/>
              <a:t>Router</a:t>
            </a:r>
            <a:endParaRPr lang="zh-TW" altLang="en-US" dirty="0"/>
          </a:p>
        </p:txBody>
      </p:sp>
      <p:sp>
        <p:nvSpPr>
          <p:cNvPr id="3" name="內容版面配置區 2"/>
          <p:cNvSpPr>
            <a:spLocks noGrp="1"/>
          </p:cNvSpPr>
          <p:nvPr>
            <p:ph idx="1"/>
          </p:nvPr>
        </p:nvSpPr>
        <p:spPr>
          <a:xfrm>
            <a:off x="488516" y="926925"/>
            <a:ext cx="11441482" cy="6093913"/>
          </a:xfrm>
        </p:spPr>
        <p:txBody>
          <a:bodyPr>
            <a:noAutofit/>
          </a:bodyPr>
          <a:lstStyle/>
          <a:p>
            <a:pPr marL="0" indent="0">
              <a:buNone/>
            </a:pPr>
            <a:r>
              <a:rPr lang="en-US" altLang="zh-TW" sz="3600" dirty="0"/>
              <a:t>Router</a:t>
            </a:r>
            <a:r>
              <a:rPr lang="zh-TW" altLang="en-US" sz="3600" dirty="0"/>
              <a:t>提供</a:t>
            </a:r>
            <a:r>
              <a:rPr lang="zh-TW" altLang="en-US" sz="3600" dirty="0">
                <a:solidFill>
                  <a:srgbClr val="FF00FF"/>
                </a:solidFill>
              </a:rPr>
              <a:t>路由</a:t>
            </a:r>
            <a:r>
              <a:rPr lang="zh-TW" altLang="en-US" sz="3600" dirty="0"/>
              <a:t>與</a:t>
            </a:r>
            <a:r>
              <a:rPr lang="zh-TW" altLang="en-US" sz="3600" dirty="0">
                <a:solidFill>
                  <a:srgbClr val="FF00FF"/>
                </a:solidFill>
              </a:rPr>
              <a:t>轉送</a:t>
            </a:r>
            <a:r>
              <a:rPr lang="zh-TW" altLang="en-US" sz="3600" dirty="0"/>
              <a:t>兩種重要機制，</a:t>
            </a:r>
          </a:p>
          <a:p>
            <a:pPr marL="0" indent="0">
              <a:buNone/>
            </a:pPr>
            <a:r>
              <a:rPr lang="zh-TW" altLang="en-US" sz="3600" dirty="0"/>
              <a:t>可以決定封包從來源端到目的端所經過的</a:t>
            </a:r>
          </a:p>
          <a:p>
            <a:pPr marL="0" indent="0">
              <a:buNone/>
            </a:pPr>
            <a:r>
              <a:rPr lang="zh-TW" altLang="en-US" sz="3600" dirty="0"/>
              <a:t>路由路徑（</a:t>
            </a:r>
            <a:r>
              <a:rPr lang="en-US" altLang="zh-TW" sz="3600" dirty="0"/>
              <a:t>host</a:t>
            </a:r>
            <a:r>
              <a:rPr lang="zh-TW" altLang="en-US" sz="3600" dirty="0"/>
              <a:t>到</a:t>
            </a:r>
            <a:r>
              <a:rPr lang="en-US" altLang="zh-TW" sz="3600" dirty="0"/>
              <a:t>host</a:t>
            </a:r>
            <a:r>
              <a:rPr lang="zh-TW" altLang="en-US" sz="3600" dirty="0"/>
              <a:t>之間的傳輸路徑），</a:t>
            </a:r>
          </a:p>
          <a:p>
            <a:pPr marL="0" indent="0">
              <a:buNone/>
            </a:pPr>
            <a:r>
              <a:rPr lang="zh-TW" altLang="en-US" sz="3600" dirty="0"/>
              <a:t>這個過程稱為路</a:t>
            </a:r>
            <a:r>
              <a:rPr lang="zh-TW" altLang="en-US" sz="3600" dirty="0" smtClean="0"/>
              <a:t>由</a:t>
            </a:r>
            <a:endParaRPr lang="zh-TW" altLang="en-US" sz="3600" dirty="0"/>
          </a:p>
          <a:p>
            <a:pPr marL="0" indent="0">
              <a:buNone/>
            </a:pPr>
            <a:r>
              <a:rPr lang="en-US" altLang="zh-TW" sz="3600" dirty="0"/>
              <a:t>IP</a:t>
            </a:r>
            <a:r>
              <a:rPr lang="zh-TW" altLang="en-US" sz="3600" dirty="0"/>
              <a:t>路由器之中最常見的類型是家用和小型辦公路由器，</a:t>
            </a:r>
          </a:p>
          <a:p>
            <a:pPr marL="0" indent="0">
              <a:buNone/>
            </a:pPr>
            <a:r>
              <a:rPr lang="zh-TW" altLang="en-US" sz="3600" dirty="0"/>
              <a:t>它只在家庭電腦和網際網路之間轉發</a:t>
            </a:r>
            <a:r>
              <a:rPr lang="en-US" altLang="zh-TW" sz="3600" dirty="0"/>
              <a:t>IP</a:t>
            </a:r>
            <a:r>
              <a:rPr lang="zh-TW" altLang="en-US" sz="3600" dirty="0"/>
              <a:t>封包，</a:t>
            </a:r>
          </a:p>
          <a:p>
            <a:pPr marL="0" indent="0">
              <a:buNone/>
            </a:pPr>
            <a:r>
              <a:rPr lang="zh-TW" altLang="en-US" sz="3600" dirty="0"/>
              <a:t>例如，</a:t>
            </a:r>
          </a:p>
          <a:p>
            <a:pPr marL="0" indent="0">
              <a:buNone/>
            </a:pPr>
            <a:r>
              <a:rPr lang="zh-TW" altLang="en-US" sz="3600" dirty="0"/>
              <a:t>用戶的</a:t>
            </a:r>
            <a:r>
              <a:rPr lang="en-US" altLang="zh-TW" sz="3600" dirty="0"/>
              <a:t>cable</a:t>
            </a:r>
            <a:r>
              <a:rPr lang="zh-TW" altLang="en-US" sz="3600" dirty="0"/>
              <a:t>路由器或</a:t>
            </a:r>
            <a:r>
              <a:rPr lang="en-US" altLang="zh-TW" sz="3600" dirty="0"/>
              <a:t>DSL</a:t>
            </a:r>
            <a:r>
              <a:rPr lang="zh-TW" altLang="en-US" sz="3600" dirty="0"/>
              <a:t>路由器</a:t>
            </a:r>
            <a:r>
              <a:rPr lang="zh-TW" altLang="en-US" sz="3600" dirty="0" smtClean="0"/>
              <a:t>，</a:t>
            </a:r>
            <a:r>
              <a:rPr lang="zh-TW" altLang="en-US" sz="3600" dirty="0"/>
              <a:t>這些路由器</a:t>
            </a:r>
          </a:p>
          <a:p>
            <a:pPr marL="0" indent="0">
              <a:buNone/>
            </a:pPr>
            <a:r>
              <a:rPr lang="zh-TW" altLang="en-US" sz="3600" dirty="0" smtClean="0"/>
              <a:t>通過</a:t>
            </a:r>
            <a:r>
              <a:rPr lang="zh-TW" altLang="en-US" sz="3600" dirty="0"/>
              <a:t>網際網路服務提供商（</a:t>
            </a:r>
            <a:r>
              <a:rPr lang="en-US" altLang="zh-TW" sz="3600" dirty="0"/>
              <a:t>ISP</a:t>
            </a:r>
            <a:r>
              <a:rPr lang="zh-TW" altLang="en-US" sz="3600" dirty="0"/>
              <a:t>）連接到網際網路。</a:t>
            </a:r>
          </a:p>
          <a:p>
            <a:pPr marL="0" indent="0">
              <a:buNone/>
            </a:pPr>
            <a:endParaRPr lang="zh-TW" altLang="en-US" sz="3200" dirty="0"/>
          </a:p>
        </p:txBody>
      </p:sp>
    </p:spTree>
    <p:extLst>
      <p:ext uri="{BB962C8B-B14F-4D97-AF65-F5344CB8AC3E}">
        <p14:creationId xmlns:p14="http://schemas.microsoft.com/office/powerpoint/2010/main" val="28684850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411266" y="533640"/>
            <a:ext cx="9144000" cy="819171"/>
          </a:xfrm>
        </p:spPr>
        <p:txBody>
          <a:bodyPr>
            <a:normAutofit fontScale="90000"/>
          </a:bodyPr>
          <a:lstStyle/>
          <a:p>
            <a:r>
              <a:rPr lang="zh-TW" altLang="en-US" dirty="0"/>
              <a:t>路由器</a:t>
            </a:r>
            <a:r>
              <a:rPr lang="en-US" altLang="zh-TW" dirty="0" smtClean="0"/>
              <a:t>Router</a:t>
            </a:r>
            <a:r>
              <a:rPr lang="zh-TW" altLang="en-US" dirty="0"/>
              <a:t>（</a:t>
            </a:r>
            <a:r>
              <a:rPr lang="zh-TW" altLang="en-US" dirty="0" smtClean="0"/>
              <a:t>又</a:t>
            </a:r>
            <a:r>
              <a:rPr lang="zh-TW" altLang="en-US" dirty="0"/>
              <a:t>稱</a:t>
            </a:r>
            <a:r>
              <a:rPr lang="zh-TW" altLang="en-US" b="1" dirty="0"/>
              <a:t>路徑器</a:t>
            </a:r>
            <a:r>
              <a:rPr lang="zh-TW" altLang="en-US" dirty="0"/>
              <a:t>）</a:t>
            </a:r>
          </a:p>
        </p:txBody>
      </p:sp>
      <p:sp>
        <p:nvSpPr>
          <p:cNvPr id="4" name="副標題 3"/>
          <p:cNvSpPr>
            <a:spLocks noGrp="1"/>
          </p:cNvSpPr>
          <p:nvPr>
            <p:ph type="subTitle" idx="1"/>
          </p:nvPr>
        </p:nvSpPr>
        <p:spPr>
          <a:xfrm>
            <a:off x="1123166" y="2437116"/>
            <a:ext cx="10626247" cy="3111913"/>
          </a:xfrm>
        </p:spPr>
        <p:txBody>
          <a:bodyPr>
            <a:normAutofit/>
          </a:bodyPr>
          <a:lstStyle/>
          <a:p>
            <a:pPr algn="l"/>
            <a:r>
              <a:rPr lang="en-US" altLang="zh-TW" sz="4400" dirty="0"/>
              <a:t>route [-n]</a:t>
            </a:r>
          </a:p>
          <a:p>
            <a:pPr algn="l"/>
            <a:r>
              <a:rPr lang="zh-TW" altLang="en-US" sz="4400" dirty="0"/>
              <a:t>參數：</a:t>
            </a:r>
          </a:p>
          <a:p>
            <a:pPr algn="l"/>
            <a:r>
              <a:rPr lang="en-US" altLang="zh-TW" sz="4400" dirty="0"/>
              <a:t>-n </a:t>
            </a:r>
            <a:r>
              <a:rPr lang="zh-TW" altLang="en-US" sz="4400" dirty="0"/>
              <a:t>： 將主機名稱以 </a:t>
            </a:r>
            <a:r>
              <a:rPr lang="en-US" altLang="zh-TW" sz="4400" dirty="0"/>
              <a:t>IP </a:t>
            </a:r>
            <a:r>
              <a:rPr lang="zh-TW" altLang="en-US" sz="4400" dirty="0"/>
              <a:t>的方式顯示</a:t>
            </a:r>
          </a:p>
          <a:p>
            <a:pPr algn="l"/>
            <a:endParaRPr lang="zh-TW" altLang="en-US" sz="4400" dirty="0"/>
          </a:p>
        </p:txBody>
      </p:sp>
    </p:spTree>
    <p:extLst>
      <p:ext uri="{BB962C8B-B14F-4D97-AF65-F5344CB8AC3E}">
        <p14:creationId xmlns:p14="http://schemas.microsoft.com/office/powerpoint/2010/main" val="4616223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64123" y="0"/>
            <a:ext cx="11723077" cy="6857999"/>
          </a:xfrm>
        </p:spPr>
        <p:txBody>
          <a:bodyPr>
            <a:normAutofit/>
          </a:bodyPr>
          <a:lstStyle/>
          <a:p>
            <a:pPr marL="0" indent="0">
              <a:buNone/>
            </a:pPr>
            <a:r>
              <a:rPr lang="zh-TW" altLang="en-US" dirty="0" smtClean="0"/>
              <a:t>範例：</a:t>
            </a:r>
            <a:endParaRPr lang="zh-TW" altLang="en-US" dirty="0"/>
          </a:p>
          <a:p>
            <a:pPr marL="0" indent="0">
              <a:buNone/>
            </a:pPr>
            <a:r>
              <a:rPr lang="en-US" altLang="zh-TW" dirty="0">
                <a:solidFill>
                  <a:srgbClr val="00B050"/>
                </a:solidFill>
              </a:rPr>
              <a:t>[</a:t>
            </a:r>
            <a:r>
              <a:rPr lang="en-US" altLang="zh-TW" dirty="0" err="1">
                <a:solidFill>
                  <a:srgbClr val="00B050"/>
                </a:solidFill>
              </a:rPr>
              <a:t>root@linux</a:t>
            </a:r>
            <a:r>
              <a:rPr lang="en-US" altLang="zh-TW" dirty="0">
                <a:solidFill>
                  <a:srgbClr val="00B050"/>
                </a:solidFill>
              </a:rPr>
              <a:t> ~]# </a:t>
            </a:r>
            <a:r>
              <a:rPr lang="en-US" altLang="zh-TW" dirty="0">
                <a:solidFill>
                  <a:srgbClr val="FF0000"/>
                </a:solidFill>
              </a:rPr>
              <a:t>route</a:t>
            </a:r>
          </a:p>
          <a:p>
            <a:pPr marL="0" indent="0">
              <a:buNone/>
            </a:pPr>
            <a:r>
              <a:rPr lang="en-US" altLang="zh-TW" dirty="0"/>
              <a:t>Kernel IP routing table</a:t>
            </a:r>
          </a:p>
          <a:p>
            <a:pPr marL="0" indent="0">
              <a:buNone/>
            </a:pPr>
            <a:r>
              <a:rPr lang="en-US" altLang="zh-TW" dirty="0"/>
              <a:t>Destination     Gateway         </a:t>
            </a:r>
            <a:r>
              <a:rPr lang="en-US" altLang="zh-TW" dirty="0" err="1"/>
              <a:t>Genmask</a:t>
            </a:r>
            <a:r>
              <a:rPr lang="en-US" altLang="zh-TW" dirty="0"/>
              <a:t>         Flags Metric Ref  Use </a:t>
            </a:r>
            <a:r>
              <a:rPr lang="en-US" altLang="zh-TW" dirty="0" err="1"/>
              <a:t>Iface</a:t>
            </a:r>
            <a:endParaRPr lang="en-US" altLang="zh-TW" dirty="0"/>
          </a:p>
          <a:p>
            <a:pPr marL="0" indent="0">
              <a:buNone/>
            </a:pPr>
            <a:r>
              <a:rPr lang="en-US" altLang="zh-TW" dirty="0"/>
              <a:t>192.168.0.0     *               255.255.255.0   </a:t>
            </a:r>
            <a:r>
              <a:rPr lang="en-US" altLang="zh-TW" dirty="0" smtClean="0"/>
              <a:t>       U     </a:t>
            </a:r>
            <a:r>
              <a:rPr lang="en-US" altLang="zh-TW" dirty="0"/>
              <a:t>0   </a:t>
            </a:r>
            <a:r>
              <a:rPr lang="en-US" altLang="zh-TW" dirty="0" smtClean="0"/>
              <a:t>         0      0       eth0</a:t>
            </a:r>
            <a:endParaRPr lang="en-US" altLang="zh-TW" dirty="0"/>
          </a:p>
          <a:p>
            <a:pPr marL="0" indent="0">
              <a:buNone/>
            </a:pPr>
            <a:r>
              <a:rPr lang="en-US" altLang="zh-TW" dirty="0"/>
              <a:t>127.0.0.0       </a:t>
            </a:r>
            <a:r>
              <a:rPr lang="en-US" altLang="zh-TW" dirty="0" smtClean="0"/>
              <a:t>   *               </a:t>
            </a:r>
            <a:r>
              <a:rPr lang="en-US" altLang="zh-TW" dirty="0"/>
              <a:t>255.0.0.0       </a:t>
            </a:r>
            <a:r>
              <a:rPr lang="en-US" altLang="zh-TW" dirty="0" smtClean="0"/>
              <a:t>           U     </a:t>
            </a:r>
            <a:r>
              <a:rPr lang="en-US" altLang="zh-TW" dirty="0"/>
              <a:t>0    </a:t>
            </a:r>
            <a:r>
              <a:rPr lang="en-US" altLang="zh-TW" dirty="0" smtClean="0"/>
              <a:t>        </a:t>
            </a:r>
            <a:r>
              <a:rPr lang="en-US" altLang="zh-TW" dirty="0"/>
              <a:t>0      0 </a:t>
            </a:r>
            <a:r>
              <a:rPr lang="en-US" altLang="zh-TW" dirty="0" smtClean="0"/>
              <a:t>      lo</a:t>
            </a:r>
            <a:endParaRPr lang="en-US" altLang="zh-TW" dirty="0"/>
          </a:p>
          <a:p>
            <a:pPr marL="0" indent="0">
              <a:buNone/>
            </a:pPr>
            <a:r>
              <a:rPr lang="en-US" altLang="zh-TW" dirty="0">
                <a:solidFill>
                  <a:srgbClr val="FF00FF"/>
                </a:solidFill>
              </a:rPr>
              <a:t>default</a:t>
            </a:r>
            <a:r>
              <a:rPr lang="en-US" altLang="zh-TW" dirty="0"/>
              <a:t>         192.168.0.254   0.0.0.0         </a:t>
            </a:r>
            <a:r>
              <a:rPr lang="en-US" altLang="zh-TW" dirty="0" smtClean="0"/>
              <a:t>      UG    </a:t>
            </a:r>
            <a:r>
              <a:rPr lang="en-US" altLang="zh-TW" dirty="0"/>
              <a:t>0     </a:t>
            </a:r>
            <a:r>
              <a:rPr lang="en-US" altLang="zh-TW" dirty="0" smtClean="0"/>
              <a:t>      </a:t>
            </a:r>
            <a:r>
              <a:rPr lang="en-US" altLang="zh-TW" dirty="0"/>
              <a:t>0      0 </a:t>
            </a:r>
            <a:r>
              <a:rPr lang="en-US" altLang="zh-TW" dirty="0" smtClean="0"/>
              <a:t>      eth0</a:t>
            </a:r>
            <a:endParaRPr lang="en-US" altLang="zh-TW" dirty="0"/>
          </a:p>
          <a:p>
            <a:pPr marL="0" indent="0">
              <a:buNone/>
            </a:pPr>
            <a:r>
              <a:rPr lang="en-US" altLang="zh-TW" dirty="0">
                <a:solidFill>
                  <a:srgbClr val="00B050"/>
                </a:solidFill>
              </a:rPr>
              <a:t>[</a:t>
            </a:r>
            <a:r>
              <a:rPr lang="en-US" altLang="zh-TW" dirty="0" err="1">
                <a:solidFill>
                  <a:srgbClr val="00B050"/>
                </a:solidFill>
              </a:rPr>
              <a:t>root@linux</a:t>
            </a:r>
            <a:r>
              <a:rPr lang="en-US" altLang="zh-TW" dirty="0">
                <a:solidFill>
                  <a:srgbClr val="00B050"/>
                </a:solidFill>
              </a:rPr>
              <a:t> ~]# </a:t>
            </a:r>
            <a:r>
              <a:rPr lang="en-US" altLang="zh-TW" dirty="0">
                <a:solidFill>
                  <a:srgbClr val="FF0000"/>
                </a:solidFill>
              </a:rPr>
              <a:t>route -n</a:t>
            </a:r>
          </a:p>
          <a:p>
            <a:pPr marL="0" indent="0">
              <a:buNone/>
            </a:pPr>
            <a:r>
              <a:rPr lang="en-US" altLang="zh-TW" dirty="0"/>
              <a:t>Kernel IP routing table</a:t>
            </a:r>
          </a:p>
          <a:p>
            <a:pPr marL="0" indent="0">
              <a:buNone/>
            </a:pPr>
            <a:r>
              <a:rPr lang="en-US" altLang="zh-TW" dirty="0"/>
              <a:t>Destination     Gateway         </a:t>
            </a:r>
            <a:r>
              <a:rPr lang="en-US" altLang="zh-TW" dirty="0" err="1"/>
              <a:t>Genmask</a:t>
            </a:r>
            <a:r>
              <a:rPr lang="en-US" altLang="zh-TW" dirty="0"/>
              <a:t>         Flags Metric Ref  Use </a:t>
            </a:r>
            <a:r>
              <a:rPr lang="en-US" altLang="zh-TW" dirty="0" err="1"/>
              <a:t>Iface</a:t>
            </a:r>
            <a:endParaRPr lang="en-US" altLang="zh-TW" dirty="0"/>
          </a:p>
          <a:p>
            <a:pPr marL="0" indent="0">
              <a:buNone/>
            </a:pPr>
            <a:r>
              <a:rPr lang="en-US" altLang="zh-TW" dirty="0"/>
              <a:t>192.168.0.0     0.0.0.0         255.255.255.0   U    </a:t>
            </a:r>
            <a:r>
              <a:rPr lang="en-US" altLang="zh-TW" dirty="0" smtClean="0"/>
              <a:t>   </a:t>
            </a:r>
            <a:r>
              <a:rPr lang="en-US" altLang="zh-TW" dirty="0"/>
              <a:t>0      </a:t>
            </a:r>
            <a:r>
              <a:rPr lang="en-US" altLang="zh-TW" dirty="0" smtClean="0"/>
              <a:t>      0      0    </a:t>
            </a:r>
            <a:r>
              <a:rPr lang="en-US" altLang="zh-TW" dirty="0"/>
              <a:t>eth0</a:t>
            </a:r>
          </a:p>
          <a:p>
            <a:pPr marL="0" indent="0">
              <a:buNone/>
            </a:pPr>
            <a:r>
              <a:rPr lang="en-US" altLang="zh-TW" dirty="0"/>
              <a:t>127.0.0.0       </a:t>
            </a:r>
            <a:r>
              <a:rPr lang="en-US" altLang="zh-TW" dirty="0" smtClean="0"/>
              <a:t>  0.0.0.0         </a:t>
            </a:r>
            <a:r>
              <a:rPr lang="en-US" altLang="zh-TW" dirty="0"/>
              <a:t>255.0.0.0       </a:t>
            </a:r>
            <a:r>
              <a:rPr lang="en-US" altLang="zh-TW" dirty="0" smtClean="0"/>
              <a:t>     U       </a:t>
            </a:r>
            <a:r>
              <a:rPr lang="en-US" altLang="zh-TW" dirty="0"/>
              <a:t>0      </a:t>
            </a:r>
            <a:r>
              <a:rPr lang="en-US" altLang="zh-TW" dirty="0" smtClean="0"/>
              <a:t>       0      </a:t>
            </a:r>
            <a:r>
              <a:rPr lang="en-US" altLang="zh-TW" dirty="0"/>
              <a:t>0 </a:t>
            </a:r>
            <a:r>
              <a:rPr lang="en-US" altLang="zh-TW" dirty="0" smtClean="0"/>
              <a:t>   lo</a:t>
            </a:r>
            <a:endParaRPr lang="en-US" altLang="zh-TW" dirty="0"/>
          </a:p>
          <a:p>
            <a:pPr marL="0" indent="0">
              <a:buNone/>
            </a:pPr>
            <a:r>
              <a:rPr lang="en-US" altLang="zh-TW" dirty="0">
                <a:solidFill>
                  <a:srgbClr val="FF00FF"/>
                </a:solidFill>
              </a:rPr>
              <a:t>0.0.0.0 </a:t>
            </a:r>
            <a:r>
              <a:rPr lang="en-US" altLang="zh-TW" dirty="0"/>
              <a:t>        192.168.0.254   0.0.0.0         </a:t>
            </a:r>
            <a:r>
              <a:rPr lang="en-US" altLang="zh-TW" dirty="0" smtClean="0"/>
              <a:t>   UG      </a:t>
            </a:r>
            <a:r>
              <a:rPr lang="en-US" altLang="zh-TW" dirty="0"/>
              <a:t>0     </a:t>
            </a:r>
            <a:r>
              <a:rPr lang="en-US" altLang="zh-TW" dirty="0" smtClean="0"/>
              <a:t>        0      </a:t>
            </a:r>
            <a:r>
              <a:rPr lang="en-US" altLang="zh-TW" dirty="0"/>
              <a:t>0 </a:t>
            </a:r>
            <a:r>
              <a:rPr lang="en-US" altLang="zh-TW" dirty="0" smtClean="0"/>
              <a:t>  eth0</a:t>
            </a:r>
            <a:endParaRPr lang="en-US" altLang="zh-TW" dirty="0"/>
          </a:p>
        </p:txBody>
      </p:sp>
    </p:spTree>
    <p:extLst>
      <p:ext uri="{BB962C8B-B14F-4D97-AF65-F5344CB8AC3E}">
        <p14:creationId xmlns:p14="http://schemas.microsoft.com/office/powerpoint/2010/main" val="15466553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398585" y="457200"/>
            <a:ext cx="11441723" cy="6271846"/>
          </a:xfrm>
        </p:spPr>
        <p:txBody>
          <a:bodyPr>
            <a:normAutofit/>
          </a:bodyPr>
          <a:lstStyle/>
          <a:p>
            <a:pPr marL="0" indent="0">
              <a:buNone/>
            </a:pPr>
            <a:r>
              <a:rPr lang="en-US" altLang="zh-TW" dirty="0"/>
              <a:t># </a:t>
            </a:r>
            <a:r>
              <a:rPr lang="zh-TW" altLang="en-US" dirty="0"/>
              <a:t>上面輸出的資料共有八個欄位，您需要注意的有幾個地方：</a:t>
            </a:r>
          </a:p>
          <a:p>
            <a:pPr marL="0" indent="0">
              <a:buNone/>
            </a:pPr>
            <a:r>
              <a:rPr lang="en-US" altLang="zh-TW" dirty="0"/>
              <a:t># Destination </a:t>
            </a:r>
            <a:r>
              <a:rPr lang="zh-TW" altLang="en-US" dirty="0"/>
              <a:t>：其實就是 </a:t>
            </a:r>
            <a:r>
              <a:rPr lang="en-US" altLang="zh-TW" dirty="0"/>
              <a:t>Network </a:t>
            </a:r>
            <a:r>
              <a:rPr lang="zh-TW" altLang="en-US" dirty="0"/>
              <a:t>的意思；</a:t>
            </a:r>
          </a:p>
          <a:p>
            <a:pPr marL="0" indent="0">
              <a:buNone/>
            </a:pPr>
            <a:r>
              <a:rPr lang="en-US" altLang="zh-TW" dirty="0"/>
              <a:t># Gateway     </a:t>
            </a:r>
            <a:r>
              <a:rPr lang="zh-TW" altLang="en-US" dirty="0"/>
              <a:t>：就是該介面的 </a:t>
            </a:r>
            <a:r>
              <a:rPr lang="en-US" altLang="zh-TW" dirty="0"/>
              <a:t>Gateway </a:t>
            </a:r>
            <a:r>
              <a:rPr lang="zh-TW" altLang="en-US" dirty="0"/>
              <a:t>那個 </a:t>
            </a:r>
            <a:r>
              <a:rPr lang="en-US" altLang="zh-TW" dirty="0"/>
              <a:t>IP </a:t>
            </a:r>
            <a:r>
              <a:rPr lang="zh-TW" altLang="en-US" dirty="0"/>
              <a:t>啦！若為 </a:t>
            </a:r>
            <a:r>
              <a:rPr lang="en-US" altLang="zh-TW" dirty="0"/>
              <a:t>0.0.0.0 </a:t>
            </a:r>
            <a:r>
              <a:rPr lang="zh-TW" altLang="en-US" dirty="0"/>
              <a:t>表示不需要額外的 </a:t>
            </a:r>
            <a:r>
              <a:rPr lang="en-US" altLang="zh-TW" dirty="0"/>
              <a:t>IP</a:t>
            </a:r>
            <a:r>
              <a:rPr lang="zh-TW" altLang="en-US" dirty="0"/>
              <a:t>；</a:t>
            </a:r>
          </a:p>
          <a:p>
            <a:pPr marL="0" indent="0">
              <a:buNone/>
            </a:pPr>
            <a:r>
              <a:rPr lang="en-US" altLang="zh-TW" dirty="0"/>
              <a:t># </a:t>
            </a:r>
            <a:r>
              <a:rPr lang="en-US" altLang="zh-TW" dirty="0" err="1"/>
              <a:t>Genmask</a:t>
            </a:r>
            <a:r>
              <a:rPr lang="en-US" altLang="zh-TW" dirty="0"/>
              <a:t>     </a:t>
            </a:r>
            <a:r>
              <a:rPr lang="zh-TW" altLang="en-US" dirty="0"/>
              <a:t>：就是 </a:t>
            </a:r>
            <a:r>
              <a:rPr lang="en-US" altLang="zh-TW" dirty="0" err="1"/>
              <a:t>Netmask</a:t>
            </a:r>
            <a:r>
              <a:rPr lang="en-US" altLang="zh-TW" dirty="0"/>
              <a:t> </a:t>
            </a:r>
            <a:r>
              <a:rPr lang="zh-TW" altLang="en-US" dirty="0"/>
              <a:t>啦！與 </a:t>
            </a:r>
            <a:r>
              <a:rPr lang="en-US" altLang="zh-TW" dirty="0"/>
              <a:t>Destination </a:t>
            </a:r>
            <a:r>
              <a:rPr lang="zh-TW" altLang="en-US" dirty="0"/>
              <a:t>組合成為一部主機或網域；</a:t>
            </a:r>
          </a:p>
          <a:p>
            <a:pPr marL="0" indent="0">
              <a:buNone/>
            </a:pPr>
            <a:r>
              <a:rPr lang="en-US" altLang="zh-TW" dirty="0"/>
              <a:t># Flags       </a:t>
            </a:r>
            <a:r>
              <a:rPr lang="zh-TW" altLang="en-US" dirty="0"/>
              <a:t>：共有多個旗標可以來表示該網域或主機代表的意義：</a:t>
            </a:r>
          </a:p>
          <a:p>
            <a:pPr marL="0" indent="0">
              <a:buNone/>
            </a:pPr>
            <a:r>
              <a:rPr lang="en-US" altLang="zh-TW" dirty="0"/>
              <a:t>#               </a:t>
            </a:r>
            <a:r>
              <a:rPr lang="en-US" altLang="zh-TW" dirty="0">
                <a:solidFill>
                  <a:srgbClr val="FF0000"/>
                </a:solidFill>
              </a:rPr>
              <a:t>U</a:t>
            </a:r>
            <a:r>
              <a:rPr lang="zh-TW" altLang="en-US" dirty="0"/>
              <a:t>：代表該路由</a:t>
            </a:r>
            <a:r>
              <a:rPr lang="zh-TW" altLang="en-US" dirty="0">
                <a:solidFill>
                  <a:srgbClr val="FF0000"/>
                </a:solidFill>
              </a:rPr>
              <a:t>可用</a:t>
            </a:r>
            <a:r>
              <a:rPr lang="zh-TW" altLang="en-US" dirty="0"/>
              <a:t>；</a:t>
            </a:r>
          </a:p>
          <a:p>
            <a:pPr marL="0" indent="0">
              <a:buNone/>
            </a:pPr>
            <a:r>
              <a:rPr lang="en-US" altLang="zh-TW" dirty="0"/>
              <a:t>#               </a:t>
            </a:r>
            <a:r>
              <a:rPr lang="en-US" altLang="zh-TW" dirty="0">
                <a:solidFill>
                  <a:srgbClr val="FF0000"/>
                </a:solidFill>
              </a:rPr>
              <a:t>G</a:t>
            </a:r>
            <a:r>
              <a:rPr lang="zh-TW" altLang="en-US" dirty="0"/>
              <a:t>：代表該網域需要經由 </a:t>
            </a:r>
            <a:r>
              <a:rPr lang="en-US" altLang="zh-TW" dirty="0">
                <a:solidFill>
                  <a:srgbClr val="FF0000"/>
                </a:solidFill>
              </a:rPr>
              <a:t>G</a:t>
            </a:r>
            <a:r>
              <a:rPr lang="en-US" altLang="zh-TW" dirty="0"/>
              <a:t>ateway </a:t>
            </a:r>
            <a:r>
              <a:rPr lang="zh-TW" altLang="en-US" dirty="0"/>
              <a:t>來幫忙轉遞；</a:t>
            </a:r>
          </a:p>
          <a:p>
            <a:pPr marL="0" indent="0">
              <a:buNone/>
            </a:pPr>
            <a:r>
              <a:rPr lang="en-US" altLang="zh-TW" dirty="0"/>
              <a:t>#               </a:t>
            </a:r>
            <a:r>
              <a:rPr lang="en-US" altLang="zh-TW" dirty="0">
                <a:solidFill>
                  <a:srgbClr val="FF0000"/>
                </a:solidFill>
              </a:rPr>
              <a:t>H</a:t>
            </a:r>
            <a:r>
              <a:rPr lang="zh-TW" altLang="en-US" dirty="0"/>
              <a:t>：代表該行路由為一部</a:t>
            </a:r>
            <a:r>
              <a:rPr lang="zh-TW" altLang="en-US" dirty="0">
                <a:solidFill>
                  <a:srgbClr val="FF0000"/>
                </a:solidFill>
              </a:rPr>
              <a:t>主機</a:t>
            </a:r>
            <a:r>
              <a:rPr lang="zh-TW" altLang="en-US" dirty="0"/>
              <a:t>，而非一整個網域；</a:t>
            </a:r>
          </a:p>
          <a:p>
            <a:pPr marL="0" indent="0">
              <a:buNone/>
            </a:pPr>
            <a:r>
              <a:rPr lang="en-US" altLang="zh-TW" dirty="0"/>
              <a:t># </a:t>
            </a:r>
            <a:r>
              <a:rPr lang="en-US" altLang="zh-TW" dirty="0" err="1"/>
              <a:t>Iface</a:t>
            </a:r>
            <a:r>
              <a:rPr lang="en-US" altLang="zh-TW" dirty="0"/>
              <a:t>       </a:t>
            </a:r>
            <a:r>
              <a:rPr lang="zh-TW" altLang="en-US" dirty="0"/>
              <a:t>：就是 </a:t>
            </a:r>
            <a:r>
              <a:rPr lang="en-US" altLang="zh-TW" dirty="0"/>
              <a:t>Interface (</a:t>
            </a:r>
            <a:r>
              <a:rPr lang="zh-TW" altLang="en-US" dirty="0"/>
              <a:t>介面</a:t>
            </a:r>
            <a:r>
              <a:rPr lang="en-US" altLang="zh-TW" dirty="0"/>
              <a:t>) </a:t>
            </a:r>
            <a:r>
              <a:rPr lang="zh-TW" altLang="en-US" dirty="0"/>
              <a:t>的意思。</a:t>
            </a:r>
          </a:p>
          <a:p>
            <a:endParaRPr lang="zh-TW" altLang="en-US" dirty="0"/>
          </a:p>
        </p:txBody>
      </p:sp>
    </p:spTree>
    <p:extLst>
      <p:ext uri="{BB962C8B-B14F-4D97-AF65-F5344CB8AC3E}">
        <p14:creationId xmlns:p14="http://schemas.microsoft.com/office/powerpoint/2010/main" val="299844589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4936299" cy="1438623"/>
          </a:xfrm>
        </p:spPr>
        <p:txBody>
          <a:bodyPr>
            <a:normAutofit fontScale="90000"/>
          </a:bodyPr>
          <a:lstStyle/>
          <a:p>
            <a:r>
              <a:rPr lang="en-US" altLang="zh-TW" dirty="0" err="1" smtClean="0"/>
              <a:t>Netplan</a:t>
            </a:r>
            <a:r>
              <a:rPr lang="en-US" altLang="zh-TW" dirty="0" smtClean="0"/>
              <a:t> </a:t>
            </a:r>
            <a:r>
              <a:rPr lang="zh-TW" altLang="en-US" dirty="0" smtClean="0"/>
              <a:t>內</a:t>
            </a:r>
            <a:r>
              <a:rPr lang="en-US" altLang="zh-TW" dirty="0" smtClean="0"/>
              <a:t/>
            </a:r>
            <a:br>
              <a:rPr lang="en-US" altLang="zh-TW" dirty="0" smtClean="0"/>
            </a:br>
            <a:r>
              <a:rPr lang="zh-TW" altLang="en-US" dirty="0" smtClean="0"/>
              <a:t>加上</a:t>
            </a:r>
            <a:r>
              <a:rPr lang="en-US" altLang="zh-TW" dirty="0"/>
              <a:t/>
            </a:r>
            <a:br>
              <a:rPr lang="en-US" altLang="zh-TW" dirty="0"/>
            </a:br>
            <a:r>
              <a:rPr lang="en-US" altLang="zh-TW" dirty="0" smtClean="0"/>
              <a:t>gateway4:  </a:t>
            </a:r>
            <a:r>
              <a:rPr lang="en-US" altLang="zh-TW" dirty="0" err="1" smtClean="0"/>
              <a:t>iP</a:t>
            </a:r>
            <a:endParaRPr lang="zh-TW" altLang="en-US" dirty="0"/>
          </a:p>
        </p:txBody>
      </p:sp>
      <p:pic>
        <p:nvPicPr>
          <p:cNvPr id="4" name="內容版面配置區 3"/>
          <p:cNvPicPr>
            <a:picLocks noGrp="1" noChangeAspect="1"/>
          </p:cNvPicPr>
          <p:nvPr>
            <p:ph idx="1"/>
          </p:nvPr>
        </p:nvPicPr>
        <p:blipFill>
          <a:blip r:embed="rId3"/>
          <a:stretch>
            <a:fillRect/>
          </a:stretch>
        </p:blipFill>
        <p:spPr>
          <a:xfrm>
            <a:off x="6274868" y="277443"/>
            <a:ext cx="5424441" cy="6412656"/>
          </a:xfrm>
          <a:prstGeom prst="rect">
            <a:avLst/>
          </a:prstGeom>
        </p:spPr>
      </p:pic>
      <p:cxnSp>
        <p:nvCxnSpPr>
          <p:cNvPr id="6" name="直線單箭頭接點 5"/>
          <p:cNvCxnSpPr/>
          <p:nvPr/>
        </p:nvCxnSpPr>
        <p:spPr>
          <a:xfrm flipV="1">
            <a:off x="5110619" y="2104373"/>
            <a:ext cx="2492680" cy="2016690"/>
          </a:xfrm>
          <a:prstGeom prst="straightConnector1">
            <a:avLst/>
          </a:prstGeom>
          <a:ln w="57150">
            <a:solidFill>
              <a:srgbClr val="FF00FF"/>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p:cNvCxnSpPr/>
          <p:nvPr/>
        </p:nvCxnSpPr>
        <p:spPr>
          <a:xfrm flipH="1" flipV="1">
            <a:off x="3093929" y="1803748"/>
            <a:ext cx="2079320" cy="2342367"/>
          </a:xfrm>
          <a:prstGeom prst="straightConnector1">
            <a:avLst/>
          </a:prstGeom>
          <a:ln w="57150">
            <a:solidFill>
              <a:srgbClr val="FF00FF"/>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4670547" y="4146115"/>
            <a:ext cx="1005403" cy="584775"/>
          </a:xfrm>
          <a:prstGeom prst="rect">
            <a:avLst/>
          </a:prstGeom>
          <a:noFill/>
        </p:spPr>
        <p:txBody>
          <a:bodyPr wrap="none" rtlCol="0">
            <a:spAutoFit/>
          </a:bodyPr>
          <a:lstStyle/>
          <a:p>
            <a:r>
              <a:rPr lang="zh-TW" altLang="en-US" sz="3200" dirty="0" smtClean="0">
                <a:solidFill>
                  <a:srgbClr val="FF0000"/>
                </a:solidFill>
              </a:rPr>
              <a:t>空格</a:t>
            </a:r>
            <a:endParaRPr lang="zh-TW" altLang="en-US" sz="3200" dirty="0">
              <a:solidFill>
                <a:srgbClr val="FF0000"/>
              </a:solidFill>
            </a:endParaRPr>
          </a:p>
        </p:txBody>
      </p:sp>
    </p:spTree>
    <p:extLst>
      <p:ext uri="{BB962C8B-B14F-4D97-AF65-F5344CB8AC3E}">
        <p14:creationId xmlns:p14="http://schemas.microsoft.com/office/powerpoint/2010/main" val="164768085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611905"/>
          </a:xfrm>
        </p:spPr>
        <p:txBody>
          <a:bodyPr>
            <a:normAutofit fontScale="90000"/>
          </a:bodyPr>
          <a:lstStyle/>
          <a:p>
            <a:r>
              <a:rPr lang="en-US" altLang="zh-TW" dirty="0" err="1" smtClean="0"/>
              <a:t>Natplan</a:t>
            </a:r>
            <a:r>
              <a:rPr lang="zh-TW" altLang="en-US" dirty="0" smtClean="0"/>
              <a:t>加上</a:t>
            </a:r>
            <a:r>
              <a:rPr lang="en-US" altLang="zh-TW" dirty="0" smtClean="0"/>
              <a:t>gateway4</a:t>
            </a:r>
            <a:endParaRPr lang="zh-TW" altLang="en-US" dirty="0"/>
          </a:p>
        </p:txBody>
      </p:sp>
      <p:sp>
        <p:nvSpPr>
          <p:cNvPr id="3" name="內容版面配置區 2"/>
          <p:cNvSpPr>
            <a:spLocks noGrp="1"/>
          </p:cNvSpPr>
          <p:nvPr>
            <p:ph idx="1"/>
          </p:nvPr>
        </p:nvSpPr>
        <p:spPr>
          <a:xfrm>
            <a:off x="324632" y="1324584"/>
            <a:ext cx="11725405" cy="4838222"/>
          </a:xfrm>
        </p:spPr>
        <p:txBody>
          <a:bodyPr>
            <a:normAutofit fontScale="70000" lnSpcReduction="20000"/>
          </a:bodyPr>
          <a:lstStyle/>
          <a:p>
            <a:pPr marL="0" indent="0">
              <a:buNone/>
            </a:pPr>
            <a:r>
              <a:rPr lang="en-US" altLang="zh-TW" dirty="0">
                <a:solidFill>
                  <a:srgbClr val="00B050"/>
                </a:solidFill>
              </a:rPr>
              <a:t>bigred@us1804s-4:~$ </a:t>
            </a:r>
            <a:r>
              <a:rPr lang="en-US" altLang="zh-TW" dirty="0">
                <a:solidFill>
                  <a:srgbClr val="FF0000"/>
                </a:solidFill>
              </a:rPr>
              <a:t>cat </a:t>
            </a:r>
            <a:r>
              <a:rPr lang="en-US" altLang="zh-TW" dirty="0" smtClean="0">
                <a:solidFill>
                  <a:srgbClr val="FF0000"/>
                </a:solidFill>
              </a:rPr>
              <a:t> </a:t>
            </a:r>
            <a:r>
              <a:rPr lang="en-US" altLang="zh-TW" dirty="0" err="1" smtClean="0">
                <a:solidFill>
                  <a:srgbClr val="FF0000"/>
                </a:solidFill>
              </a:rPr>
              <a:t>etc</a:t>
            </a:r>
            <a:r>
              <a:rPr lang="en-US" altLang="zh-TW" dirty="0" smtClean="0">
                <a:solidFill>
                  <a:srgbClr val="FF0000"/>
                </a:solidFill>
              </a:rPr>
              <a:t>/</a:t>
            </a:r>
            <a:r>
              <a:rPr lang="en-US" altLang="zh-TW" dirty="0" err="1" smtClean="0">
                <a:solidFill>
                  <a:srgbClr val="FF0000"/>
                </a:solidFill>
              </a:rPr>
              <a:t>netplan</a:t>
            </a:r>
            <a:r>
              <a:rPr lang="en-US" altLang="zh-TW" dirty="0" smtClean="0">
                <a:solidFill>
                  <a:srgbClr val="FF0000"/>
                </a:solidFill>
              </a:rPr>
              <a:t>/01-netcfg.yaml</a:t>
            </a:r>
            <a:endParaRPr lang="en-US" altLang="zh-TW" dirty="0">
              <a:solidFill>
                <a:srgbClr val="FF0000"/>
              </a:solidFill>
            </a:endParaRPr>
          </a:p>
          <a:p>
            <a:pPr marL="0" indent="0">
              <a:buNone/>
            </a:pPr>
            <a:r>
              <a:rPr lang="en-US" altLang="zh-TW" dirty="0"/>
              <a:t># This file describes the network interfaces available on your system</a:t>
            </a:r>
          </a:p>
          <a:p>
            <a:pPr marL="0" indent="0">
              <a:buNone/>
            </a:pPr>
            <a:r>
              <a:rPr lang="en-US" altLang="zh-TW" dirty="0"/>
              <a:t># For more information, see </a:t>
            </a:r>
            <a:r>
              <a:rPr lang="en-US" altLang="zh-TW" dirty="0" err="1"/>
              <a:t>netplan</a:t>
            </a:r>
            <a:r>
              <a:rPr lang="en-US" altLang="zh-TW" dirty="0"/>
              <a:t>(5).</a:t>
            </a:r>
          </a:p>
          <a:p>
            <a:pPr marL="0" indent="0">
              <a:buNone/>
            </a:pPr>
            <a:r>
              <a:rPr lang="en-US" altLang="zh-TW" sz="3800" dirty="0" smtClean="0"/>
              <a:t>network:</a:t>
            </a:r>
            <a:endParaRPr lang="en-US" altLang="zh-TW" sz="3800" dirty="0"/>
          </a:p>
          <a:p>
            <a:pPr marL="0" indent="0">
              <a:buNone/>
            </a:pPr>
            <a:r>
              <a:rPr lang="en-US" altLang="zh-TW" sz="3800" dirty="0" smtClean="0"/>
              <a:t>      version</a:t>
            </a:r>
            <a:r>
              <a:rPr lang="en-US" altLang="zh-TW" sz="3800" dirty="0"/>
              <a:t>: </a:t>
            </a:r>
            <a:r>
              <a:rPr lang="en-US" altLang="zh-TW" sz="3800" dirty="0" smtClean="0"/>
              <a:t> 2</a:t>
            </a:r>
            <a:endParaRPr lang="en-US" altLang="zh-TW" sz="3800" dirty="0"/>
          </a:p>
          <a:p>
            <a:pPr marL="0" indent="0">
              <a:buNone/>
            </a:pPr>
            <a:r>
              <a:rPr lang="en-US" altLang="zh-TW" sz="3800" dirty="0" smtClean="0"/>
              <a:t>      renderer</a:t>
            </a:r>
            <a:r>
              <a:rPr lang="en-US" altLang="zh-TW" sz="3800" dirty="0"/>
              <a:t>: </a:t>
            </a:r>
            <a:r>
              <a:rPr lang="en-US" altLang="zh-TW" sz="3800" dirty="0" smtClean="0"/>
              <a:t> </a:t>
            </a:r>
            <a:r>
              <a:rPr lang="en-US" altLang="zh-TW" sz="3800" dirty="0" err="1" smtClean="0"/>
              <a:t>networkd</a:t>
            </a:r>
            <a:endParaRPr lang="en-US" altLang="zh-TW" sz="3800" dirty="0"/>
          </a:p>
          <a:p>
            <a:pPr marL="0" indent="0">
              <a:buNone/>
            </a:pPr>
            <a:r>
              <a:rPr lang="en-US" altLang="zh-TW" sz="3800" dirty="0" smtClean="0"/>
              <a:t>      </a:t>
            </a:r>
            <a:r>
              <a:rPr lang="en-US" altLang="zh-TW" sz="3800" dirty="0" err="1" smtClean="0"/>
              <a:t>ethernets</a:t>
            </a:r>
            <a:r>
              <a:rPr lang="en-US" altLang="zh-TW" sz="3800" dirty="0"/>
              <a:t>:</a:t>
            </a:r>
          </a:p>
          <a:p>
            <a:pPr marL="0" indent="0">
              <a:buNone/>
            </a:pPr>
            <a:r>
              <a:rPr lang="en-US" altLang="zh-TW" sz="3800" dirty="0" smtClean="0"/>
              <a:t>        enp1s0:</a:t>
            </a:r>
            <a:endParaRPr lang="en-US" altLang="zh-TW" sz="3800" dirty="0"/>
          </a:p>
          <a:p>
            <a:pPr marL="0" indent="0">
              <a:buNone/>
            </a:pPr>
            <a:r>
              <a:rPr lang="en-US" altLang="zh-TW" sz="3800" dirty="0" smtClean="0"/>
              <a:t>            dhcp4</a:t>
            </a:r>
            <a:r>
              <a:rPr lang="en-US" altLang="zh-TW" sz="3800" dirty="0"/>
              <a:t>: </a:t>
            </a:r>
            <a:r>
              <a:rPr lang="en-US" altLang="zh-TW" sz="3800" dirty="0" smtClean="0"/>
              <a:t> no</a:t>
            </a:r>
            <a:endParaRPr lang="en-US" altLang="zh-TW" sz="3800" dirty="0"/>
          </a:p>
          <a:p>
            <a:pPr marL="0" indent="0">
              <a:buNone/>
            </a:pPr>
            <a:r>
              <a:rPr lang="en-US" altLang="zh-TW" sz="3800" dirty="0" smtClean="0"/>
              <a:t>            dhcp6:  no</a:t>
            </a:r>
            <a:endParaRPr lang="en-US" altLang="zh-TW" sz="3800" dirty="0"/>
          </a:p>
          <a:p>
            <a:pPr marL="0" indent="0">
              <a:buNone/>
            </a:pPr>
            <a:r>
              <a:rPr lang="en-US" altLang="zh-TW" sz="3800" dirty="0" smtClean="0"/>
              <a:t>            addresses:  [</a:t>
            </a:r>
            <a:r>
              <a:rPr lang="en-US" altLang="zh-TW" sz="3800" dirty="0"/>
              <a:t>192.168.1.14/24]</a:t>
            </a:r>
          </a:p>
          <a:p>
            <a:pPr marL="0" indent="0">
              <a:buNone/>
            </a:pPr>
            <a:r>
              <a:rPr lang="en-US" altLang="zh-TW" sz="3800" dirty="0" smtClean="0"/>
              <a:t>            </a:t>
            </a:r>
            <a:r>
              <a:rPr lang="en-US" altLang="zh-TW" sz="3800" dirty="0" smtClean="0">
                <a:solidFill>
                  <a:srgbClr val="FF00FF"/>
                </a:solidFill>
              </a:rPr>
              <a:t>gateway4:   192.168.1.1</a:t>
            </a:r>
            <a:endParaRPr lang="zh-TW" altLang="en-US" sz="3800" dirty="0">
              <a:solidFill>
                <a:srgbClr val="FF00FF"/>
              </a:solidFill>
            </a:endParaRPr>
          </a:p>
        </p:txBody>
      </p:sp>
    </p:spTree>
    <p:extLst>
      <p:ext uri="{BB962C8B-B14F-4D97-AF65-F5344CB8AC3E}">
        <p14:creationId xmlns:p14="http://schemas.microsoft.com/office/powerpoint/2010/main" val="175981590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662009"/>
          </a:xfrm>
        </p:spPr>
        <p:txBody>
          <a:bodyPr>
            <a:normAutofit fontScale="90000"/>
          </a:bodyPr>
          <a:lstStyle/>
          <a:p>
            <a:r>
              <a:rPr lang="en-US" altLang="zh-TW" dirty="0" err="1" smtClean="0">
                <a:solidFill>
                  <a:srgbClr val="FF0000"/>
                </a:solidFill>
              </a:rPr>
              <a:t>netplan</a:t>
            </a:r>
            <a:r>
              <a:rPr lang="en-US" altLang="zh-TW" dirty="0" smtClean="0">
                <a:solidFill>
                  <a:srgbClr val="FF0000"/>
                </a:solidFill>
              </a:rPr>
              <a:t>   try  </a:t>
            </a:r>
            <a:r>
              <a:rPr lang="zh-TW" altLang="en-US" dirty="0" smtClean="0">
                <a:solidFill>
                  <a:srgbClr val="FF0000"/>
                </a:solidFill>
              </a:rPr>
              <a:t>到 </a:t>
            </a:r>
            <a:r>
              <a:rPr lang="en-US" altLang="zh-TW" dirty="0" smtClean="0">
                <a:solidFill>
                  <a:srgbClr val="FF0000"/>
                </a:solidFill>
              </a:rPr>
              <a:t>apply</a:t>
            </a:r>
            <a:endParaRPr lang="zh-TW" altLang="en-US" dirty="0"/>
          </a:p>
        </p:txBody>
      </p:sp>
      <p:sp>
        <p:nvSpPr>
          <p:cNvPr id="3" name="內容版面配置區 2"/>
          <p:cNvSpPr>
            <a:spLocks noGrp="1"/>
          </p:cNvSpPr>
          <p:nvPr>
            <p:ph idx="1"/>
          </p:nvPr>
        </p:nvSpPr>
        <p:spPr>
          <a:xfrm>
            <a:off x="400833" y="1465545"/>
            <a:ext cx="11498893" cy="4711418"/>
          </a:xfrm>
        </p:spPr>
        <p:txBody>
          <a:bodyPr>
            <a:normAutofit/>
          </a:bodyPr>
          <a:lstStyle/>
          <a:p>
            <a:pPr marL="0" indent="0">
              <a:buNone/>
            </a:pPr>
            <a:r>
              <a:rPr lang="en-US" altLang="zh-TW" sz="3200" dirty="0" smtClean="0">
                <a:solidFill>
                  <a:srgbClr val="00B050"/>
                </a:solidFill>
              </a:rPr>
              <a:t>bigred@us1804s-4:</a:t>
            </a:r>
            <a:r>
              <a:rPr lang="en-US" altLang="zh-TW" sz="3200" dirty="0">
                <a:solidFill>
                  <a:srgbClr val="00B050"/>
                </a:solidFill>
              </a:rPr>
              <a:t> :~$</a:t>
            </a:r>
            <a:r>
              <a:rPr lang="en-US" altLang="zh-TW" sz="3200" dirty="0" smtClean="0"/>
              <a:t> </a:t>
            </a:r>
            <a:r>
              <a:rPr lang="en-US" altLang="zh-TW" sz="3200" dirty="0" err="1">
                <a:solidFill>
                  <a:srgbClr val="FF0000"/>
                </a:solidFill>
              </a:rPr>
              <a:t>sudo</a:t>
            </a:r>
            <a:r>
              <a:rPr lang="en-US" altLang="zh-TW" sz="3200" dirty="0">
                <a:solidFill>
                  <a:srgbClr val="FF0000"/>
                </a:solidFill>
              </a:rPr>
              <a:t> </a:t>
            </a:r>
            <a:r>
              <a:rPr lang="en-US" altLang="zh-TW" sz="3200" dirty="0" err="1">
                <a:solidFill>
                  <a:srgbClr val="FF0000"/>
                </a:solidFill>
              </a:rPr>
              <a:t>netplan</a:t>
            </a:r>
            <a:r>
              <a:rPr lang="en-US" altLang="zh-TW" sz="3200" dirty="0">
                <a:solidFill>
                  <a:srgbClr val="FF0000"/>
                </a:solidFill>
              </a:rPr>
              <a:t> try</a:t>
            </a:r>
          </a:p>
          <a:p>
            <a:pPr marL="0" indent="0">
              <a:buNone/>
            </a:pPr>
            <a:r>
              <a:rPr lang="en-US" altLang="zh-TW" sz="3200" dirty="0"/>
              <a:t>Do you want to keep these settings?</a:t>
            </a:r>
          </a:p>
          <a:p>
            <a:pPr marL="0" indent="0">
              <a:buNone/>
            </a:pPr>
            <a:r>
              <a:rPr lang="en-US" altLang="zh-TW" sz="3200" dirty="0"/>
              <a:t>Press ENTER before the timeout to accept the new </a:t>
            </a:r>
            <a:r>
              <a:rPr lang="en-US" altLang="zh-TW" sz="3200" dirty="0" err="1"/>
              <a:t>canf</a:t>
            </a:r>
            <a:r>
              <a:rPr lang="en-US" altLang="zh-TW" sz="3200" dirty="0"/>
              <a:t> </a:t>
            </a:r>
            <a:r>
              <a:rPr lang="en-US" altLang="zh-TW" sz="3200" dirty="0" err="1"/>
              <a:t>igurat</a:t>
            </a:r>
            <a:r>
              <a:rPr lang="en-US" altLang="zh-TW" sz="3200" dirty="0"/>
              <a:t> ion</a:t>
            </a:r>
          </a:p>
          <a:p>
            <a:pPr marL="0" indent="0">
              <a:buNone/>
            </a:pPr>
            <a:r>
              <a:rPr lang="en-US" altLang="zh-TW" sz="3200" dirty="0"/>
              <a:t>Changes will revert in 118 seconds</a:t>
            </a:r>
          </a:p>
          <a:p>
            <a:pPr marL="0" indent="0">
              <a:buNone/>
            </a:pPr>
            <a:r>
              <a:rPr lang="en-US" altLang="zh-TW" sz="3200" dirty="0"/>
              <a:t>Configuration accepted.</a:t>
            </a:r>
          </a:p>
          <a:p>
            <a:pPr marL="0" indent="0">
              <a:buNone/>
            </a:pPr>
            <a:r>
              <a:rPr lang="en-US" altLang="zh-TW" sz="3200" dirty="0" smtClean="0">
                <a:solidFill>
                  <a:srgbClr val="00B050"/>
                </a:solidFill>
              </a:rPr>
              <a:t>bigred@us1804s-4</a:t>
            </a:r>
            <a:r>
              <a:rPr lang="en-US" altLang="zh-TW" sz="3200" dirty="0">
                <a:solidFill>
                  <a:srgbClr val="00B050"/>
                </a:solidFill>
              </a:rPr>
              <a:t> :~$</a:t>
            </a:r>
            <a:r>
              <a:rPr lang="en-US" altLang="zh-TW" sz="3200" dirty="0" smtClean="0"/>
              <a:t> </a:t>
            </a:r>
            <a:r>
              <a:rPr lang="en-US" altLang="zh-TW" sz="3200" dirty="0" err="1">
                <a:solidFill>
                  <a:srgbClr val="FF0000"/>
                </a:solidFill>
              </a:rPr>
              <a:t>sudo</a:t>
            </a:r>
            <a:r>
              <a:rPr lang="en-US" altLang="zh-TW" sz="3200" dirty="0">
                <a:solidFill>
                  <a:srgbClr val="FF0000"/>
                </a:solidFill>
              </a:rPr>
              <a:t> </a:t>
            </a:r>
            <a:r>
              <a:rPr lang="en-US" altLang="zh-TW" sz="3200" dirty="0" err="1">
                <a:solidFill>
                  <a:srgbClr val="FF0000"/>
                </a:solidFill>
              </a:rPr>
              <a:t>netplan</a:t>
            </a:r>
            <a:r>
              <a:rPr lang="en-US" altLang="zh-TW" sz="3200" dirty="0">
                <a:solidFill>
                  <a:srgbClr val="FF0000"/>
                </a:solidFill>
              </a:rPr>
              <a:t> apply</a:t>
            </a:r>
            <a:endParaRPr lang="zh-TW" altLang="en-US" sz="3200" dirty="0">
              <a:solidFill>
                <a:srgbClr val="FF0000"/>
              </a:solidFill>
            </a:endParaRPr>
          </a:p>
        </p:txBody>
      </p:sp>
    </p:spTree>
    <p:extLst>
      <p:ext uri="{BB962C8B-B14F-4D97-AF65-F5344CB8AC3E}">
        <p14:creationId xmlns:p14="http://schemas.microsoft.com/office/powerpoint/2010/main" val="374285954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6"/>
            <a:ext cx="10515600" cy="887478"/>
          </a:xfrm>
        </p:spPr>
        <p:txBody>
          <a:bodyPr/>
          <a:lstStyle/>
          <a:p>
            <a:r>
              <a:rPr lang="zh-TW" altLang="en-US" dirty="0" smtClean="0"/>
              <a:t>上網</a:t>
            </a:r>
            <a:r>
              <a:rPr lang="en-US" altLang="zh-TW" dirty="0" smtClean="0"/>
              <a:t>-</a:t>
            </a:r>
            <a:r>
              <a:rPr lang="zh-TW" altLang="en-US" dirty="0" smtClean="0"/>
              <a:t>通了</a:t>
            </a:r>
            <a:endParaRPr lang="zh-TW" altLang="en-US" dirty="0"/>
          </a:p>
        </p:txBody>
      </p:sp>
      <p:sp>
        <p:nvSpPr>
          <p:cNvPr id="3" name="內容版面配置區 2"/>
          <p:cNvSpPr>
            <a:spLocks noGrp="1"/>
          </p:cNvSpPr>
          <p:nvPr>
            <p:ph idx="1"/>
          </p:nvPr>
        </p:nvSpPr>
        <p:spPr>
          <a:xfrm>
            <a:off x="838199" y="1825624"/>
            <a:ext cx="10698271" cy="4512545"/>
          </a:xfrm>
        </p:spPr>
        <p:txBody>
          <a:bodyPr>
            <a:normAutofit lnSpcReduction="10000"/>
          </a:bodyPr>
          <a:lstStyle/>
          <a:p>
            <a:pPr marL="0" indent="0">
              <a:buNone/>
            </a:pPr>
            <a:r>
              <a:rPr lang="en-US" altLang="zh-TW" dirty="0" smtClean="0">
                <a:solidFill>
                  <a:srgbClr val="00B050"/>
                </a:solidFill>
              </a:rPr>
              <a:t>bigred@us1804s-4</a:t>
            </a:r>
            <a:r>
              <a:rPr lang="en-US" altLang="zh-TW" dirty="0">
                <a:solidFill>
                  <a:srgbClr val="00B050"/>
                </a:solidFill>
              </a:rPr>
              <a:t>:~$ </a:t>
            </a:r>
            <a:r>
              <a:rPr lang="en-US" altLang="zh-TW" dirty="0"/>
              <a:t>ping -c 3</a:t>
            </a:r>
            <a:r>
              <a:rPr lang="en-US" altLang="zh-TW" dirty="0">
                <a:solidFill>
                  <a:srgbClr val="FF0000"/>
                </a:solidFill>
              </a:rPr>
              <a:t> 8.8.8.8</a:t>
            </a:r>
          </a:p>
          <a:p>
            <a:pPr marL="0" indent="0">
              <a:buNone/>
            </a:pPr>
            <a:r>
              <a:rPr lang="en-US" altLang="zh-TW" dirty="0"/>
              <a:t>PING 8.8.8.8 (8.8.8.8) 56(84) bytes of data.</a:t>
            </a:r>
          </a:p>
          <a:p>
            <a:pPr marL="0" indent="0">
              <a:buNone/>
            </a:pPr>
            <a:r>
              <a:rPr lang="en-US" altLang="zh-TW" dirty="0"/>
              <a:t>64 bytes from 8.8.8.8:icmp_seq-1 ttl:54 time:4.36 </a:t>
            </a:r>
            <a:r>
              <a:rPr lang="en-US" altLang="zh-TW" dirty="0" err="1"/>
              <a:t>ms</a:t>
            </a:r>
            <a:endParaRPr lang="en-US" altLang="zh-TW" dirty="0"/>
          </a:p>
          <a:p>
            <a:pPr marL="0" indent="0">
              <a:buNone/>
            </a:pPr>
            <a:r>
              <a:rPr lang="en-US" altLang="zh-TW" dirty="0"/>
              <a:t>64 bytes from B.8.8.8: icmp_seq-2 </a:t>
            </a:r>
            <a:r>
              <a:rPr lang="en-US" altLang="zh-TW" dirty="0" err="1"/>
              <a:t>ttl</a:t>
            </a:r>
            <a:r>
              <a:rPr lang="en-US" altLang="zh-TW" dirty="0"/>
              <a:t>=54 time-2.21 </a:t>
            </a:r>
            <a:r>
              <a:rPr lang="en-US" altLang="zh-TW" dirty="0" err="1"/>
              <a:t>ms</a:t>
            </a:r>
            <a:endParaRPr lang="en-US" altLang="zh-TW" dirty="0"/>
          </a:p>
          <a:p>
            <a:pPr marL="0" indent="0">
              <a:buNone/>
            </a:pPr>
            <a:r>
              <a:rPr lang="en-US" altLang="zh-TW" dirty="0"/>
              <a:t>64 </a:t>
            </a:r>
            <a:r>
              <a:rPr lang="en-US" altLang="zh-TW" dirty="0" err="1"/>
              <a:t>butes</a:t>
            </a:r>
            <a:r>
              <a:rPr lang="en-US" altLang="zh-TW" dirty="0"/>
              <a:t> from 8.8.8.8: icmp_seq-3 tti-54 time-4.27 m</a:t>
            </a:r>
            <a:r>
              <a:rPr lang="th-TH" altLang="zh-TW" dirty="0"/>
              <a:t>ร</a:t>
            </a:r>
          </a:p>
          <a:p>
            <a:pPr marL="0" indent="0">
              <a:buNone/>
            </a:pPr>
            <a:r>
              <a:rPr lang="th-TH" altLang="zh-TW" dirty="0"/>
              <a:t>--- 8.8.8.8 </a:t>
            </a:r>
            <a:r>
              <a:rPr lang="en-US" altLang="zh-TW" dirty="0"/>
              <a:t>ping statistics --.</a:t>
            </a:r>
          </a:p>
          <a:p>
            <a:pPr marL="0" indent="0">
              <a:buNone/>
            </a:pPr>
            <a:r>
              <a:rPr lang="en-US" altLang="zh-TW" dirty="0"/>
              <a:t>3 packets transmitted, 3 received, ox packet loss, time 200SmS</a:t>
            </a:r>
          </a:p>
          <a:p>
            <a:pPr marL="0" indent="0">
              <a:buNone/>
            </a:pPr>
            <a:r>
              <a:rPr lang="en-US" altLang="zh-TW" dirty="0" err="1"/>
              <a:t>rtt</a:t>
            </a:r>
            <a:r>
              <a:rPr lang="en-US" altLang="zh-TW" dirty="0"/>
              <a:t> min/</a:t>
            </a:r>
            <a:r>
              <a:rPr lang="en-US" altLang="zh-TW" dirty="0" err="1"/>
              <a:t>avg</a:t>
            </a:r>
            <a:r>
              <a:rPr lang="en-US" altLang="zh-TW" dirty="0"/>
              <a:t>/max/</a:t>
            </a:r>
            <a:r>
              <a:rPr lang="en-US" altLang="zh-TW" dirty="0" err="1"/>
              <a:t>mde</a:t>
            </a:r>
            <a:r>
              <a:rPr lang="th-TH" altLang="zh-TW" dirty="0"/>
              <a:t>ข : 2.215/3.625/4.387/1.000 </a:t>
            </a:r>
            <a:r>
              <a:rPr lang="en-US" altLang="zh-TW" dirty="0"/>
              <a:t>m</a:t>
            </a:r>
            <a:r>
              <a:rPr lang="th-TH" altLang="zh-TW" dirty="0"/>
              <a:t>ร</a:t>
            </a:r>
          </a:p>
          <a:p>
            <a:pPr marL="0" indent="0">
              <a:buNone/>
            </a:pPr>
            <a:r>
              <a:rPr lang="en-US" altLang="zh-TW" dirty="0">
                <a:solidFill>
                  <a:srgbClr val="00B050"/>
                </a:solidFill>
              </a:rPr>
              <a:t>bigred@us1804s-4:"'$ </a:t>
            </a:r>
            <a:r>
              <a:rPr lang="en-US" altLang="zh-TW" dirty="0"/>
              <a:t>.</a:t>
            </a:r>
            <a:endParaRPr lang="zh-TW" altLang="en-US" dirty="0"/>
          </a:p>
        </p:txBody>
      </p:sp>
    </p:spTree>
    <p:extLst>
      <p:ext uri="{BB962C8B-B14F-4D97-AF65-F5344CB8AC3E}">
        <p14:creationId xmlns:p14="http://schemas.microsoft.com/office/powerpoint/2010/main" val="412714910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6"/>
            <a:ext cx="10515600" cy="837374"/>
          </a:xfrm>
        </p:spPr>
        <p:txBody>
          <a:bodyPr anchor="t"/>
          <a:lstStyle/>
          <a:p>
            <a:r>
              <a:rPr lang="zh-TW" altLang="en-US" dirty="0" smtClean="0"/>
              <a:t>一</a:t>
            </a:r>
            <a:r>
              <a:rPr lang="zh-TW" altLang="en-US" dirty="0"/>
              <a:t>組合理的網路設定需要哪些資料呢？</a:t>
            </a:r>
          </a:p>
        </p:txBody>
      </p:sp>
      <p:sp>
        <p:nvSpPr>
          <p:cNvPr id="3" name="內容版面配置區 2"/>
          <p:cNvSpPr>
            <a:spLocks noGrp="1"/>
          </p:cNvSpPr>
          <p:nvPr>
            <p:ph idx="1"/>
          </p:nvPr>
        </p:nvSpPr>
        <p:spPr>
          <a:xfrm>
            <a:off x="1" y="1365337"/>
            <a:ext cx="12300558" cy="5386192"/>
          </a:xfrm>
        </p:spPr>
        <p:txBody>
          <a:bodyPr>
            <a:normAutofit/>
          </a:bodyPr>
          <a:lstStyle/>
          <a:p>
            <a:r>
              <a:rPr lang="en-US" altLang="zh-TW" sz="3600" dirty="0"/>
              <a:t>IP</a:t>
            </a:r>
          </a:p>
          <a:p>
            <a:r>
              <a:rPr lang="en-US" altLang="zh-TW" sz="3600" dirty="0" err="1"/>
              <a:t>Netmask</a:t>
            </a:r>
            <a:endParaRPr lang="en-US" altLang="zh-TW" sz="3600" dirty="0"/>
          </a:p>
          <a:p>
            <a:r>
              <a:rPr lang="en-US" altLang="zh-TW" sz="3600" dirty="0"/>
              <a:t>Network</a:t>
            </a:r>
          </a:p>
          <a:p>
            <a:r>
              <a:rPr lang="en-US" altLang="zh-TW" sz="3600" dirty="0"/>
              <a:t>Broadcast</a:t>
            </a:r>
          </a:p>
          <a:p>
            <a:r>
              <a:rPr lang="en-US" altLang="zh-TW" sz="3600" dirty="0" smtClean="0"/>
              <a:t>Gateway</a:t>
            </a:r>
            <a:endParaRPr lang="en-US" altLang="zh-TW" sz="3600" dirty="0"/>
          </a:p>
          <a:p>
            <a:r>
              <a:rPr lang="en-US" altLang="zh-TW" sz="3600" dirty="0" smtClean="0">
                <a:solidFill>
                  <a:srgbClr val="FF0000"/>
                </a:solidFill>
              </a:rPr>
              <a:t>DNS:</a:t>
            </a:r>
            <a:r>
              <a:rPr lang="en-US" altLang="zh-TW" sz="3600" kern="600" dirty="0">
                <a:solidFill>
                  <a:srgbClr val="FF0000"/>
                </a:solidFill>
                <a:latin typeface="+mj-ea"/>
              </a:rPr>
              <a:t> </a:t>
            </a:r>
            <a:endParaRPr lang="en-US" altLang="zh-TW" sz="3600" kern="600" dirty="0" smtClean="0">
              <a:solidFill>
                <a:srgbClr val="FF0000"/>
              </a:solidFill>
              <a:latin typeface="+mj-ea"/>
            </a:endParaRPr>
          </a:p>
          <a:p>
            <a:pPr marL="0" indent="0">
              <a:buNone/>
            </a:pPr>
            <a:r>
              <a:rPr lang="en-US" altLang="zh-TW" sz="3600" kern="600" dirty="0" smtClean="0">
                <a:latin typeface="+mj-ea"/>
              </a:rPr>
              <a:t>Domain </a:t>
            </a:r>
            <a:r>
              <a:rPr lang="en-US" altLang="zh-TW" sz="3600" kern="600" dirty="0">
                <a:latin typeface="+mj-ea"/>
              </a:rPr>
              <a:t>Name </a:t>
            </a:r>
            <a:r>
              <a:rPr lang="en-US" altLang="zh-TW" sz="3600" kern="600" dirty="0" smtClean="0">
                <a:latin typeface="+mj-ea"/>
              </a:rPr>
              <a:t>System</a:t>
            </a:r>
            <a:r>
              <a:rPr lang="zh-TW" altLang="en-US" sz="3600" kern="600" dirty="0">
                <a:latin typeface="+mj-ea"/>
              </a:rPr>
              <a:t>領域名稱</a:t>
            </a:r>
            <a:r>
              <a:rPr lang="zh-TW" altLang="en-US" sz="3600" kern="600" dirty="0" smtClean="0">
                <a:latin typeface="+mj-ea"/>
              </a:rPr>
              <a:t>系統</a:t>
            </a:r>
            <a:r>
              <a:rPr lang="en-US" altLang="zh-TW" sz="3600" kern="600" dirty="0" smtClean="0">
                <a:latin typeface="+mj-ea"/>
              </a:rPr>
              <a:t>/</a:t>
            </a:r>
            <a:r>
              <a:rPr lang="zh-TW" altLang="en-US" sz="3600" kern="600" dirty="0" smtClean="0">
                <a:latin typeface="+mj-ea"/>
              </a:rPr>
              <a:t>分散式</a:t>
            </a:r>
            <a:r>
              <a:rPr lang="zh-TW" altLang="en-US" sz="3600" kern="600" dirty="0">
                <a:latin typeface="+mj-ea"/>
              </a:rPr>
              <a:t>、階層式主機名稱管理</a:t>
            </a:r>
            <a:r>
              <a:rPr lang="zh-TW" altLang="en-US" sz="3600" kern="600" dirty="0" smtClean="0">
                <a:latin typeface="+mj-ea"/>
              </a:rPr>
              <a:t>架構</a:t>
            </a:r>
            <a:endParaRPr lang="en-US" altLang="zh-TW" sz="3600" kern="600" dirty="0" smtClean="0">
              <a:latin typeface="+mj-ea"/>
            </a:endParaRPr>
          </a:p>
        </p:txBody>
      </p:sp>
    </p:spTree>
    <p:extLst>
      <p:ext uri="{BB962C8B-B14F-4D97-AF65-F5344CB8AC3E}">
        <p14:creationId xmlns:p14="http://schemas.microsoft.com/office/powerpoint/2010/main" val="3500277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dirty="0" smtClean="0"/>
              <a:t>練習</a:t>
            </a:r>
            <a:r>
              <a:rPr lang="en-US" altLang="zh-TW" dirty="0" smtClean="0"/>
              <a:t>:2</a:t>
            </a:r>
            <a:r>
              <a:rPr lang="zh-TW" altLang="en-US" dirty="0" smtClean="0"/>
              <a:t>進位答案</a:t>
            </a:r>
            <a:r>
              <a:rPr lang="en-US" altLang="zh-TW" dirty="0" smtClean="0"/>
              <a:t>(8bit)</a:t>
            </a:r>
            <a:endParaRPr lang="zh-TW" altLang="en-US" dirty="0"/>
          </a:p>
        </p:txBody>
      </p:sp>
      <p:sp>
        <p:nvSpPr>
          <p:cNvPr id="3" name="內容版面配置區 2"/>
          <p:cNvSpPr>
            <a:spLocks noGrp="1"/>
          </p:cNvSpPr>
          <p:nvPr>
            <p:ph idx="1"/>
          </p:nvPr>
        </p:nvSpPr>
        <p:spPr/>
        <p:txBody>
          <a:bodyPr>
            <a:normAutofit/>
          </a:bodyPr>
          <a:lstStyle/>
          <a:p>
            <a:r>
              <a:rPr lang="en-US" altLang="zh-TW" sz="4000" dirty="0" smtClean="0"/>
              <a:t>77</a:t>
            </a:r>
          </a:p>
          <a:p>
            <a:r>
              <a:rPr lang="en-US" altLang="zh-TW" sz="4000" dirty="0" smtClean="0"/>
              <a:t>33</a:t>
            </a:r>
          </a:p>
          <a:p>
            <a:r>
              <a:rPr lang="en-US" altLang="zh-TW" sz="4000" dirty="0" smtClean="0"/>
              <a:t>66</a:t>
            </a:r>
          </a:p>
          <a:p>
            <a:r>
              <a:rPr lang="en-US" altLang="zh-TW" sz="4000" dirty="0" smtClean="0"/>
              <a:t>192</a:t>
            </a:r>
          </a:p>
          <a:p>
            <a:r>
              <a:rPr lang="en-US" altLang="zh-TW" sz="4000" dirty="0" smtClean="0"/>
              <a:t>210</a:t>
            </a:r>
          </a:p>
          <a:p>
            <a:endParaRPr lang="zh-TW" altLang="en-US" sz="4000" dirty="0"/>
          </a:p>
        </p:txBody>
      </p:sp>
    </p:spTree>
    <p:extLst>
      <p:ext uri="{BB962C8B-B14F-4D97-AF65-F5344CB8AC3E}">
        <p14:creationId xmlns:p14="http://schemas.microsoft.com/office/powerpoint/2010/main" val="293461460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6"/>
            <a:ext cx="10515600" cy="837374"/>
          </a:xfrm>
        </p:spPr>
        <p:txBody>
          <a:bodyPr anchor="t"/>
          <a:lstStyle/>
          <a:p>
            <a:r>
              <a:rPr lang="en-US" altLang="zh-TW" dirty="0"/>
              <a:t>DNS:</a:t>
            </a:r>
            <a:r>
              <a:rPr lang="en-US" altLang="zh-TW" kern="600" dirty="0">
                <a:latin typeface="+mj-ea"/>
              </a:rPr>
              <a:t> Domain Name System</a:t>
            </a:r>
            <a:endParaRPr lang="zh-TW" altLang="en-US" dirty="0"/>
          </a:p>
        </p:txBody>
      </p:sp>
      <p:sp>
        <p:nvSpPr>
          <p:cNvPr id="3" name="內容版面配置區 2"/>
          <p:cNvSpPr>
            <a:spLocks noGrp="1"/>
          </p:cNvSpPr>
          <p:nvPr>
            <p:ph idx="1"/>
          </p:nvPr>
        </p:nvSpPr>
        <p:spPr>
          <a:xfrm>
            <a:off x="1" y="1365337"/>
            <a:ext cx="12300558" cy="5386192"/>
          </a:xfrm>
        </p:spPr>
        <p:txBody>
          <a:bodyPr>
            <a:normAutofit/>
          </a:bodyPr>
          <a:lstStyle/>
          <a:p>
            <a:r>
              <a:rPr lang="en-US" altLang="zh-TW" sz="4000" dirty="0" smtClean="0"/>
              <a:t>DNS:</a:t>
            </a:r>
            <a:r>
              <a:rPr lang="en-US" altLang="zh-TW" sz="4000" kern="600" dirty="0">
                <a:latin typeface="+mj-ea"/>
              </a:rPr>
              <a:t> Domain Name </a:t>
            </a:r>
            <a:r>
              <a:rPr lang="en-US" altLang="zh-TW" sz="4000" kern="600" dirty="0" smtClean="0">
                <a:latin typeface="+mj-ea"/>
              </a:rPr>
              <a:t>System</a:t>
            </a:r>
            <a:r>
              <a:rPr lang="zh-TW" altLang="en-US" sz="4000" kern="600" dirty="0">
                <a:latin typeface="+mj-ea"/>
              </a:rPr>
              <a:t>領域名稱</a:t>
            </a:r>
            <a:r>
              <a:rPr lang="zh-TW" altLang="en-US" sz="4000" kern="600" dirty="0" smtClean="0">
                <a:latin typeface="+mj-ea"/>
              </a:rPr>
              <a:t>系統</a:t>
            </a:r>
            <a:r>
              <a:rPr lang="en-US" altLang="zh-TW" sz="4000" kern="600" dirty="0" smtClean="0">
                <a:latin typeface="+mj-ea"/>
              </a:rPr>
              <a:t>/</a:t>
            </a:r>
            <a:r>
              <a:rPr lang="zh-TW" altLang="en-US" sz="4000" kern="600" dirty="0" smtClean="0">
                <a:latin typeface="+mj-ea"/>
              </a:rPr>
              <a:t>分散式</a:t>
            </a:r>
            <a:r>
              <a:rPr lang="zh-TW" altLang="en-US" sz="4000" kern="600" dirty="0">
                <a:latin typeface="+mj-ea"/>
              </a:rPr>
              <a:t>、階層式主機名稱管理</a:t>
            </a:r>
            <a:r>
              <a:rPr lang="zh-TW" altLang="en-US" sz="4000" kern="600" dirty="0" smtClean="0">
                <a:latin typeface="+mj-ea"/>
              </a:rPr>
              <a:t>架構</a:t>
            </a:r>
            <a:endParaRPr lang="en-US" altLang="zh-TW" sz="4000" kern="600" dirty="0" smtClean="0">
              <a:latin typeface="+mj-ea"/>
            </a:endParaRPr>
          </a:p>
          <a:p>
            <a:pPr lvl="1"/>
            <a:r>
              <a:rPr lang="en-US" altLang="zh-TW" sz="3600" kern="600" dirty="0">
                <a:latin typeface="+mj-ea"/>
              </a:rPr>
              <a:t>Google Public DNS IPv4</a:t>
            </a:r>
            <a:r>
              <a:rPr lang="zh-TW" altLang="en-US" sz="3600" kern="600" dirty="0">
                <a:latin typeface="+mj-ea"/>
              </a:rPr>
              <a:t>設定</a:t>
            </a:r>
            <a:r>
              <a:rPr lang="en-US" altLang="zh-TW" sz="3600" kern="600" dirty="0">
                <a:latin typeface="+mj-ea"/>
              </a:rPr>
              <a:t>(1)</a:t>
            </a:r>
            <a:r>
              <a:rPr lang="zh-TW" altLang="en-US" sz="3600" kern="600" dirty="0">
                <a:latin typeface="+mj-ea"/>
              </a:rPr>
              <a:t>：</a:t>
            </a:r>
            <a:r>
              <a:rPr lang="en-US" altLang="zh-TW" sz="3600" kern="600" dirty="0">
                <a:solidFill>
                  <a:srgbClr val="FF0000"/>
                </a:solidFill>
                <a:latin typeface="+mj-ea"/>
              </a:rPr>
              <a:t>8.8.8.8</a:t>
            </a:r>
          </a:p>
          <a:p>
            <a:pPr lvl="1"/>
            <a:r>
              <a:rPr lang="en-US" altLang="zh-TW" sz="3600" kern="600" dirty="0" smtClean="0">
                <a:latin typeface="+mj-ea"/>
              </a:rPr>
              <a:t>Google </a:t>
            </a:r>
            <a:r>
              <a:rPr lang="en-US" altLang="zh-TW" sz="3600" kern="600" dirty="0">
                <a:latin typeface="+mj-ea"/>
              </a:rPr>
              <a:t>Public DNS IPv4</a:t>
            </a:r>
            <a:r>
              <a:rPr lang="zh-TW" altLang="en-US" sz="3600" kern="600" dirty="0">
                <a:latin typeface="+mj-ea"/>
              </a:rPr>
              <a:t>設定</a:t>
            </a:r>
            <a:r>
              <a:rPr lang="en-US" altLang="zh-TW" sz="3600" kern="600" dirty="0">
                <a:latin typeface="+mj-ea"/>
              </a:rPr>
              <a:t>(2)</a:t>
            </a:r>
            <a:r>
              <a:rPr lang="zh-TW" altLang="en-US" sz="3600" kern="600" dirty="0">
                <a:latin typeface="+mj-ea"/>
              </a:rPr>
              <a:t>：</a:t>
            </a:r>
            <a:r>
              <a:rPr lang="en-US" altLang="zh-TW" sz="3600" kern="600" dirty="0" smtClean="0">
                <a:latin typeface="+mj-ea"/>
              </a:rPr>
              <a:t>8.8.4.4</a:t>
            </a:r>
          </a:p>
          <a:p>
            <a:pPr lvl="1"/>
            <a:r>
              <a:rPr lang="en-US" altLang="zh-TW" sz="3600" kern="600" dirty="0" smtClean="0">
                <a:latin typeface="+mj-ea"/>
              </a:rPr>
              <a:t>Google </a:t>
            </a:r>
            <a:r>
              <a:rPr lang="en-US" altLang="zh-TW" sz="3600" kern="600" dirty="0">
                <a:latin typeface="+mj-ea"/>
              </a:rPr>
              <a:t>Public DNS IPv6</a:t>
            </a:r>
            <a:r>
              <a:rPr lang="zh-TW" altLang="en-US" sz="3600" kern="600" dirty="0">
                <a:latin typeface="+mj-ea"/>
              </a:rPr>
              <a:t>設定</a:t>
            </a:r>
            <a:r>
              <a:rPr lang="en-US" altLang="zh-TW" sz="3600" kern="600" dirty="0">
                <a:latin typeface="+mj-ea"/>
              </a:rPr>
              <a:t>(1)</a:t>
            </a:r>
            <a:r>
              <a:rPr lang="zh-TW" altLang="en-US" sz="3600" kern="600" dirty="0">
                <a:latin typeface="+mj-ea"/>
              </a:rPr>
              <a:t>：</a:t>
            </a:r>
            <a:r>
              <a:rPr lang="en-US" altLang="zh-TW" sz="3600" kern="600" dirty="0">
                <a:latin typeface="+mj-ea"/>
              </a:rPr>
              <a:t>2001:4860:4860::8888</a:t>
            </a:r>
          </a:p>
          <a:p>
            <a:pPr lvl="1"/>
            <a:r>
              <a:rPr lang="en-US" altLang="zh-TW" sz="3600" kern="600" dirty="0" smtClean="0">
                <a:latin typeface="+mj-ea"/>
              </a:rPr>
              <a:t>Google </a:t>
            </a:r>
            <a:r>
              <a:rPr lang="en-US" altLang="zh-TW" sz="3600" kern="600" dirty="0">
                <a:latin typeface="+mj-ea"/>
              </a:rPr>
              <a:t>Public DNS IPv6</a:t>
            </a:r>
            <a:r>
              <a:rPr lang="zh-TW" altLang="en-US" sz="3600" kern="600" dirty="0">
                <a:latin typeface="+mj-ea"/>
              </a:rPr>
              <a:t>設定</a:t>
            </a:r>
            <a:r>
              <a:rPr lang="en-US" altLang="zh-TW" sz="3600" kern="600" dirty="0">
                <a:latin typeface="+mj-ea"/>
              </a:rPr>
              <a:t>(2)</a:t>
            </a:r>
            <a:r>
              <a:rPr lang="zh-TW" altLang="en-US" sz="3600" kern="600" dirty="0">
                <a:latin typeface="+mj-ea"/>
              </a:rPr>
              <a:t>：</a:t>
            </a:r>
            <a:r>
              <a:rPr lang="en-US" altLang="zh-TW" sz="3600" kern="600" dirty="0">
                <a:latin typeface="+mj-ea"/>
              </a:rPr>
              <a:t>2001:4860:4860::</a:t>
            </a:r>
            <a:r>
              <a:rPr lang="en-US" altLang="zh-TW" sz="3600" kern="600" dirty="0" smtClean="0">
                <a:latin typeface="+mj-ea"/>
              </a:rPr>
              <a:t>8844</a:t>
            </a:r>
          </a:p>
          <a:p>
            <a:pPr lvl="1"/>
            <a:r>
              <a:rPr lang="zh-TW" altLang="en-US" sz="3600" kern="600" dirty="0">
                <a:latin typeface="+mj-ea"/>
              </a:rPr>
              <a:t>台灣中華電信</a:t>
            </a:r>
            <a:r>
              <a:rPr lang="en-US" altLang="zh-TW" sz="3600" kern="600" dirty="0" err="1">
                <a:latin typeface="+mj-ea"/>
              </a:rPr>
              <a:t>HiNet</a:t>
            </a:r>
            <a:r>
              <a:rPr lang="zh-TW" altLang="en-US" sz="3600" kern="600" dirty="0">
                <a:latin typeface="+mj-ea"/>
              </a:rPr>
              <a:t>上網的話，目前有兩組</a:t>
            </a:r>
            <a:r>
              <a:rPr lang="en-US" altLang="zh-TW" sz="3600" kern="600" dirty="0">
                <a:latin typeface="+mj-ea"/>
              </a:rPr>
              <a:t>DNS</a:t>
            </a:r>
            <a:r>
              <a:rPr lang="zh-TW" altLang="en-US" sz="3600" kern="600" dirty="0">
                <a:latin typeface="+mj-ea"/>
              </a:rPr>
              <a:t>，</a:t>
            </a:r>
            <a:r>
              <a:rPr lang="en-US" altLang="zh-TW" sz="3600" kern="600" dirty="0" err="1">
                <a:latin typeface="+mj-ea"/>
              </a:rPr>
              <a:t>HiNet</a:t>
            </a:r>
            <a:r>
              <a:rPr lang="en-US" altLang="zh-TW" sz="3600" kern="600" dirty="0">
                <a:latin typeface="+mj-ea"/>
              </a:rPr>
              <a:t> DNS</a:t>
            </a:r>
            <a:r>
              <a:rPr lang="zh-TW" altLang="en-US" sz="3600" kern="600" dirty="0">
                <a:latin typeface="+mj-ea"/>
              </a:rPr>
              <a:t>：</a:t>
            </a:r>
            <a:r>
              <a:rPr lang="en-US" altLang="zh-TW" sz="3600" kern="600" dirty="0">
                <a:latin typeface="+mj-ea"/>
              </a:rPr>
              <a:t>168.95.192.1</a:t>
            </a:r>
            <a:r>
              <a:rPr lang="zh-TW" altLang="en-US" sz="3600" kern="600" dirty="0">
                <a:latin typeface="+mj-ea"/>
              </a:rPr>
              <a:t>與</a:t>
            </a:r>
            <a:r>
              <a:rPr lang="en-US" altLang="zh-TW" sz="3600" kern="600" dirty="0">
                <a:solidFill>
                  <a:srgbClr val="FF0000"/>
                </a:solidFill>
                <a:latin typeface="+mj-ea"/>
              </a:rPr>
              <a:t>168.95.1.1</a:t>
            </a:r>
          </a:p>
          <a:p>
            <a:endParaRPr lang="zh-TW" altLang="en-US" sz="4000" dirty="0"/>
          </a:p>
        </p:txBody>
      </p:sp>
    </p:spTree>
    <p:extLst>
      <p:ext uri="{BB962C8B-B14F-4D97-AF65-F5344CB8AC3E}">
        <p14:creationId xmlns:p14="http://schemas.microsoft.com/office/powerpoint/2010/main" val="345750181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1642796516"/>
              </p:ext>
            </p:extLst>
          </p:nvPr>
        </p:nvGraphicFramePr>
        <p:xfrm>
          <a:off x="707571" y="1961605"/>
          <a:ext cx="10515600" cy="4495806"/>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76790670"/>
                    </a:ext>
                  </a:extLst>
                </a:gridCol>
                <a:gridCol w="5257800">
                  <a:extLst>
                    <a:ext uri="{9D8B030D-6E8A-4147-A177-3AD203B41FA5}">
                      <a16:colId xmlns:a16="http://schemas.microsoft.com/office/drawing/2014/main" val="2392832775"/>
                    </a:ext>
                  </a:extLst>
                </a:gridCol>
              </a:tblGrid>
              <a:tr h="0">
                <a:tc>
                  <a:txBody>
                    <a:bodyPr/>
                    <a:lstStyle/>
                    <a:p>
                      <a:pPr algn="ctr"/>
                      <a:r>
                        <a:rPr lang="zh-TW" altLang="en-US" sz="4000">
                          <a:effectLst/>
                          <a:latin typeface="新細明體" panose="02020500000000000000" pitchFamily="18" charset="-120"/>
                          <a:ea typeface="新細明體" panose="02020500000000000000" pitchFamily="18" charset="-120"/>
                        </a:rPr>
                        <a:t>名稱</a:t>
                      </a:r>
                    </a:p>
                  </a:txBody>
                  <a:tcPr marL="16329" marR="16329" marT="16329" marB="16329" anchor="ctr"/>
                </a:tc>
                <a:tc>
                  <a:txBody>
                    <a:bodyPr/>
                    <a:lstStyle/>
                    <a:p>
                      <a:pPr algn="ctr"/>
                      <a:r>
                        <a:rPr lang="zh-TW" altLang="en-US" sz="4000">
                          <a:effectLst/>
                          <a:latin typeface="新細明體" panose="02020500000000000000" pitchFamily="18" charset="-120"/>
                          <a:ea typeface="新細明體" panose="02020500000000000000" pitchFamily="18" charset="-120"/>
                        </a:rPr>
                        <a:t>代表意義</a:t>
                      </a:r>
                    </a:p>
                  </a:txBody>
                  <a:tcPr marL="16329" marR="16329" marT="16329" marB="16329" anchor="ctr"/>
                </a:tc>
                <a:extLst>
                  <a:ext uri="{0D108BD9-81ED-4DB2-BD59-A6C34878D82A}">
                    <a16:rowId xmlns:a16="http://schemas.microsoft.com/office/drawing/2014/main" val="896486818"/>
                  </a:ext>
                </a:extLst>
              </a:tr>
              <a:tr h="370840">
                <a:tc>
                  <a:txBody>
                    <a:bodyPr/>
                    <a:lstStyle/>
                    <a:p>
                      <a:pPr algn="ctr"/>
                      <a:r>
                        <a:rPr lang="en-US" sz="4000">
                          <a:effectLst/>
                          <a:latin typeface="新細明體" panose="02020500000000000000" pitchFamily="18" charset="-120"/>
                          <a:ea typeface="新細明體" panose="02020500000000000000" pitchFamily="18" charset="-120"/>
                        </a:rPr>
                        <a:t>com</a:t>
                      </a:r>
                    </a:p>
                  </a:txBody>
                  <a:tcPr marL="16329" marR="16329" marT="16329" marB="16329" anchor="ctr"/>
                </a:tc>
                <a:tc>
                  <a:txBody>
                    <a:bodyPr/>
                    <a:lstStyle/>
                    <a:p>
                      <a:pPr algn="ctr"/>
                      <a:r>
                        <a:rPr lang="zh-TW" altLang="en-US" sz="4000">
                          <a:effectLst/>
                          <a:latin typeface="新細明體" panose="02020500000000000000" pitchFamily="18" charset="-120"/>
                          <a:ea typeface="新細明體" panose="02020500000000000000" pitchFamily="18" charset="-120"/>
                        </a:rPr>
                        <a:t>公司、行號、企業</a:t>
                      </a:r>
                    </a:p>
                  </a:txBody>
                  <a:tcPr marL="16329" marR="16329" marT="16329" marB="16329" anchor="ctr"/>
                </a:tc>
                <a:extLst>
                  <a:ext uri="{0D108BD9-81ED-4DB2-BD59-A6C34878D82A}">
                    <a16:rowId xmlns:a16="http://schemas.microsoft.com/office/drawing/2014/main" val="3444428107"/>
                  </a:ext>
                </a:extLst>
              </a:tr>
              <a:tr h="370840">
                <a:tc>
                  <a:txBody>
                    <a:bodyPr/>
                    <a:lstStyle/>
                    <a:p>
                      <a:pPr algn="ctr"/>
                      <a:r>
                        <a:rPr lang="en-US" sz="4000">
                          <a:effectLst/>
                          <a:latin typeface="新細明體" panose="02020500000000000000" pitchFamily="18" charset="-120"/>
                          <a:ea typeface="新細明體" panose="02020500000000000000" pitchFamily="18" charset="-120"/>
                        </a:rPr>
                        <a:t>org</a:t>
                      </a:r>
                    </a:p>
                  </a:txBody>
                  <a:tcPr marL="16329" marR="16329" marT="16329" marB="16329" anchor="ctr"/>
                </a:tc>
                <a:tc>
                  <a:txBody>
                    <a:bodyPr/>
                    <a:lstStyle/>
                    <a:p>
                      <a:pPr algn="ctr"/>
                      <a:r>
                        <a:rPr lang="zh-TW" altLang="en-US" sz="4000">
                          <a:effectLst/>
                          <a:latin typeface="新細明體" panose="02020500000000000000" pitchFamily="18" charset="-120"/>
                          <a:ea typeface="新細明體" panose="02020500000000000000" pitchFamily="18" charset="-120"/>
                        </a:rPr>
                        <a:t>組織、機構</a:t>
                      </a:r>
                    </a:p>
                  </a:txBody>
                  <a:tcPr marL="16329" marR="16329" marT="16329" marB="16329" anchor="ctr"/>
                </a:tc>
                <a:extLst>
                  <a:ext uri="{0D108BD9-81ED-4DB2-BD59-A6C34878D82A}">
                    <a16:rowId xmlns:a16="http://schemas.microsoft.com/office/drawing/2014/main" val="4231343563"/>
                  </a:ext>
                </a:extLst>
              </a:tr>
              <a:tr h="370840">
                <a:tc>
                  <a:txBody>
                    <a:bodyPr/>
                    <a:lstStyle/>
                    <a:p>
                      <a:pPr algn="ctr"/>
                      <a:r>
                        <a:rPr lang="en-US" sz="4000">
                          <a:effectLst/>
                          <a:latin typeface="新細明體" panose="02020500000000000000" pitchFamily="18" charset="-120"/>
                          <a:ea typeface="新細明體" panose="02020500000000000000" pitchFamily="18" charset="-120"/>
                        </a:rPr>
                        <a:t>edu</a:t>
                      </a:r>
                    </a:p>
                  </a:txBody>
                  <a:tcPr marL="16329" marR="16329" marT="16329" marB="16329" anchor="ctr"/>
                </a:tc>
                <a:tc>
                  <a:txBody>
                    <a:bodyPr/>
                    <a:lstStyle/>
                    <a:p>
                      <a:pPr algn="ctr"/>
                      <a:r>
                        <a:rPr lang="zh-TW" altLang="en-US" sz="4000">
                          <a:effectLst/>
                          <a:latin typeface="新細明體" panose="02020500000000000000" pitchFamily="18" charset="-120"/>
                          <a:ea typeface="新細明體" panose="02020500000000000000" pitchFamily="18" charset="-120"/>
                        </a:rPr>
                        <a:t>教育單位</a:t>
                      </a:r>
                    </a:p>
                  </a:txBody>
                  <a:tcPr marL="16329" marR="16329" marT="16329" marB="16329" anchor="ctr"/>
                </a:tc>
                <a:extLst>
                  <a:ext uri="{0D108BD9-81ED-4DB2-BD59-A6C34878D82A}">
                    <a16:rowId xmlns:a16="http://schemas.microsoft.com/office/drawing/2014/main" val="2843081004"/>
                  </a:ext>
                </a:extLst>
              </a:tr>
              <a:tr h="370840">
                <a:tc>
                  <a:txBody>
                    <a:bodyPr/>
                    <a:lstStyle/>
                    <a:p>
                      <a:pPr algn="ctr"/>
                      <a:r>
                        <a:rPr lang="en-US" sz="4000">
                          <a:effectLst/>
                          <a:latin typeface="新細明體" panose="02020500000000000000" pitchFamily="18" charset="-120"/>
                          <a:ea typeface="新細明體" panose="02020500000000000000" pitchFamily="18" charset="-120"/>
                        </a:rPr>
                        <a:t>gov</a:t>
                      </a:r>
                    </a:p>
                  </a:txBody>
                  <a:tcPr marL="16329" marR="16329" marT="16329" marB="16329" anchor="ctr"/>
                </a:tc>
                <a:tc>
                  <a:txBody>
                    <a:bodyPr/>
                    <a:lstStyle/>
                    <a:p>
                      <a:pPr algn="ctr"/>
                      <a:r>
                        <a:rPr lang="zh-TW" altLang="en-US" sz="4000">
                          <a:effectLst/>
                          <a:latin typeface="新細明體" panose="02020500000000000000" pitchFamily="18" charset="-120"/>
                          <a:ea typeface="新細明體" panose="02020500000000000000" pitchFamily="18" charset="-120"/>
                        </a:rPr>
                        <a:t>政府單位</a:t>
                      </a:r>
                    </a:p>
                  </a:txBody>
                  <a:tcPr marL="16329" marR="16329" marT="16329" marB="16329" anchor="ctr"/>
                </a:tc>
                <a:extLst>
                  <a:ext uri="{0D108BD9-81ED-4DB2-BD59-A6C34878D82A}">
                    <a16:rowId xmlns:a16="http://schemas.microsoft.com/office/drawing/2014/main" val="4085338613"/>
                  </a:ext>
                </a:extLst>
              </a:tr>
              <a:tr h="370840">
                <a:tc>
                  <a:txBody>
                    <a:bodyPr/>
                    <a:lstStyle/>
                    <a:p>
                      <a:pPr algn="ctr"/>
                      <a:r>
                        <a:rPr lang="en-US" sz="4000">
                          <a:effectLst/>
                          <a:latin typeface="新細明體" panose="02020500000000000000" pitchFamily="18" charset="-120"/>
                          <a:ea typeface="新細明體" panose="02020500000000000000" pitchFamily="18" charset="-120"/>
                        </a:rPr>
                        <a:t>net</a:t>
                      </a:r>
                    </a:p>
                  </a:txBody>
                  <a:tcPr marL="16329" marR="16329" marT="16329" marB="16329" anchor="ctr"/>
                </a:tc>
                <a:tc>
                  <a:txBody>
                    <a:bodyPr/>
                    <a:lstStyle/>
                    <a:p>
                      <a:pPr algn="ctr"/>
                      <a:r>
                        <a:rPr lang="zh-TW" altLang="en-US" sz="4000">
                          <a:effectLst/>
                          <a:latin typeface="新細明體" panose="02020500000000000000" pitchFamily="18" charset="-120"/>
                          <a:ea typeface="新細明體" panose="02020500000000000000" pitchFamily="18" charset="-120"/>
                        </a:rPr>
                        <a:t>網路、通訊</a:t>
                      </a:r>
                    </a:p>
                  </a:txBody>
                  <a:tcPr marL="16329" marR="16329" marT="16329" marB="16329" anchor="ctr"/>
                </a:tc>
                <a:extLst>
                  <a:ext uri="{0D108BD9-81ED-4DB2-BD59-A6C34878D82A}">
                    <a16:rowId xmlns:a16="http://schemas.microsoft.com/office/drawing/2014/main" val="4189724142"/>
                  </a:ext>
                </a:extLst>
              </a:tr>
              <a:tr h="370840">
                <a:tc>
                  <a:txBody>
                    <a:bodyPr/>
                    <a:lstStyle/>
                    <a:p>
                      <a:pPr algn="ctr"/>
                      <a:r>
                        <a:rPr lang="en-US" sz="4000">
                          <a:effectLst/>
                          <a:latin typeface="新細明體" panose="02020500000000000000" pitchFamily="18" charset="-120"/>
                          <a:ea typeface="新細明體" panose="02020500000000000000" pitchFamily="18" charset="-120"/>
                        </a:rPr>
                        <a:t>mil</a:t>
                      </a:r>
                    </a:p>
                  </a:txBody>
                  <a:tcPr marL="16329" marR="16329" marT="16329" marB="16329" anchor="ctr"/>
                </a:tc>
                <a:tc>
                  <a:txBody>
                    <a:bodyPr/>
                    <a:lstStyle/>
                    <a:p>
                      <a:pPr algn="ctr"/>
                      <a:r>
                        <a:rPr lang="zh-TW" altLang="en-US" sz="4000" dirty="0">
                          <a:effectLst/>
                          <a:latin typeface="新細明體" panose="02020500000000000000" pitchFamily="18" charset="-120"/>
                          <a:ea typeface="新細明體" panose="02020500000000000000" pitchFamily="18" charset="-120"/>
                        </a:rPr>
                        <a:t>軍事單位</a:t>
                      </a:r>
                    </a:p>
                  </a:txBody>
                  <a:tcPr marL="16329" marR="16329" marT="16329" marB="16329" anchor="ctr"/>
                </a:tc>
                <a:extLst>
                  <a:ext uri="{0D108BD9-81ED-4DB2-BD59-A6C34878D82A}">
                    <a16:rowId xmlns:a16="http://schemas.microsoft.com/office/drawing/2014/main" val="191613476"/>
                  </a:ext>
                </a:extLst>
              </a:tr>
            </a:tbl>
          </a:graphicData>
        </a:graphic>
      </p:graphicFrame>
    </p:spTree>
    <p:extLst>
      <p:ext uri="{BB962C8B-B14F-4D97-AF65-F5344CB8AC3E}">
        <p14:creationId xmlns:p14="http://schemas.microsoft.com/office/powerpoint/2010/main" val="408319818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DNS </a:t>
            </a:r>
            <a:r>
              <a:rPr lang="zh-TW" altLang="en-US" b="1" dirty="0"/>
              <a:t>的階層架構</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81489" y="1560060"/>
            <a:ext cx="8532521" cy="4898798"/>
          </a:xfrm>
        </p:spPr>
      </p:pic>
    </p:spTree>
    <p:extLst>
      <p:ext uri="{BB962C8B-B14F-4D97-AF65-F5344CB8AC3E}">
        <p14:creationId xmlns:p14="http://schemas.microsoft.com/office/powerpoint/2010/main" val="214797768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err="1"/>
              <a:t>Sudo</a:t>
            </a:r>
            <a:r>
              <a:rPr lang="en-US" altLang="zh-TW" dirty="0"/>
              <a:t> </a:t>
            </a:r>
            <a:r>
              <a:rPr lang="en-US" altLang="zh-TW" dirty="0" err="1" smtClean="0"/>
              <a:t>nano</a:t>
            </a:r>
            <a:r>
              <a:rPr lang="en-US" altLang="zh-TW" dirty="0" smtClean="0"/>
              <a:t>  /</a:t>
            </a:r>
            <a:r>
              <a:rPr lang="en-US" altLang="zh-TW" dirty="0" err="1" smtClean="0"/>
              <a:t>etc</a:t>
            </a:r>
            <a:r>
              <a:rPr lang="en-US" altLang="zh-TW" dirty="0" smtClean="0"/>
              <a:t>/</a:t>
            </a:r>
            <a:r>
              <a:rPr lang="en-US" altLang="zh-TW" dirty="0" err="1" smtClean="0"/>
              <a:t>netplan</a:t>
            </a:r>
            <a:r>
              <a:rPr lang="en-US" altLang="zh-TW" dirty="0" smtClean="0"/>
              <a:t>/01-netcfg.yaml</a:t>
            </a:r>
            <a:r>
              <a:rPr lang="en-US" altLang="zh-TW" dirty="0"/>
              <a:t/>
            </a:r>
            <a:br>
              <a:rPr lang="en-US" altLang="zh-TW" dirty="0"/>
            </a:br>
            <a:r>
              <a:rPr lang="en-US" altLang="zh-TW" dirty="0" smtClean="0"/>
              <a:t>Ip:10.30.31.129</a:t>
            </a:r>
            <a:r>
              <a:rPr lang="zh-TW" altLang="en-US" dirty="0"/>
              <a:t>開始</a:t>
            </a:r>
          </a:p>
        </p:txBody>
      </p:sp>
      <p:pic>
        <p:nvPicPr>
          <p:cNvPr id="4" name="內容版面配置區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818410" y="1690688"/>
            <a:ext cx="6555179" cy="4916384"/>
          </a:xfrm>
        </p:spPr>
      </p:pic>
    </p:spTree>
    <p:extLst>
      <p:ext uri="{BB962C8B-B14F-4D97-AF65-F5344CB8AC3E}">
        <p14:creationId xmlns:p14="http://schemas.microsoft.com/office/powerpoint/2010/main" val="409230502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3"/>
          <a:stretch>
            <a:fillRect/>
          </a:stretch>
        </p:blipFill>
        <p:spPr>
          <a:xfrm>
            <a:off x="152056" y="273125"/>
            <a:ext cx="11460522" cy="6300930"/>
          </a:xfrm>
          <a:prstGeom prst="rect">
            <a:avLst/>
          </a:prstGeom>
        </p:spPr>
      </p:pic>
      <p:sp>
        <p:nvSpPr>
          <p:cNvPr id="9" name="文字方塊 8"/>
          <p:cNvSpPr txBox="1"/>
          <p:nvPr/>
        </p:nvSpPr>
        <p:spPr>
          <a:xfrm>
            <a:off x="8422107" y="539014"/>
            <a:ext cx="1321067"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DHCP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NAT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smtClean="0">
                <a:ln>
                  <a:noFill/>
                </a:ln>
                <a:solidFill>
                  <a:prstClr val="black"/>
                </a:solidFill>
                <a:effectLst/>
                <a:uLnTx/>
                <a:uFillTx/>
                <a:latin typeface="Calibri" panose="020F0502020204030204"/>
                <a:ea typeface="新細明體" panose="02020500000000000000" pitchFamily="18" charset="-120"/>
                <a:cs typeface="+mn-cs"/>
              </a:rPr>
              <a:t>GateWay</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 name="文字方塊 1"/>
          <p:cNvSpPr txBox="1"/>
          <p:nvPr/>
        </p:nvSpPr>
        <p:spPr>
          <a:xfrm>
            <a:off x="9303026" y="2683565"/>
            <a:ext cx="2103461" cy="523220"/>
          </a:xfrm>
          <a:prstGeom prst="rect">
            <a:avLst/>
          </a:prstGeom>
          <a:noFill/>
        </p:spPr>
        <p:txBody>
          <a:bodyPr wrap="none" rtlCol="0">
            <a:spAutoFit/>
          </a:bodyPr>
          <a:lstStyle/>
          <a:p>
            <a:r>
              <a:rPr lang="en-US" altLang="zh-TW" sz="2800" dirty="0" smtClean="0">
                <a:solidFill>
                  <a:srgbClr val="FF0000"/>
                </a:solidFill>
              </a:rPr>
              <a:t>10.30.31.254</a:t>
            </a:r>
            <a:endParaRPr lang="zh-TW" altLang="en-US" sz="2800" dirty="0">
              <a:solidFill>
                <a:srgbClr val="FF0000"/>
              </a:solidFill>
            </a:endParaRPr>
          </a:p>
        </p:txBody>
      </p:sp>
    </p:spTree>
    <p:extLst>
      <p:ext uri="{BB962C8B-B14F-4D97-AF65-F5344CB8AC3E}">
        <p14:creationId xmlns:p14="http://schemas.microsoft.com/office/powerpoint/2010/main" val="72158332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40081" y="0"/>
            <a:ext cx="10515600" cy="573026"/>
          </a:xfrm>
        </p:spPr>
        <p:txBody>
          <a:bodyPr>
            <a:normAutofit fontScale="90000"/>
          </a:bodyPr>
          <a:lstStyle/>
          <a:p>
            <a:r>
              <a:rPr lang="en-US" altLang="zh-TW" dirty="0" err="1" smtClean="0">
                <a:solidFill>
                  <a:srgbClr val="FF00FF"/>
                </a:solidFill>
              </a:rPr>
              <a:t>sudo</a:t>
            </a:r>
            <a:r>
              <a:rPr lang="en-US" altLang="zh-TW" dirty="0" smtClean="0"/>
              <a:t> </a:t>
            </a:r>
            <a:r>
              <a:rPr lang="en-US" altLang="zh-TW" dirty="0" err="1" smtClean="0"/>
              <a:t>nano</a:t>
            </a:r>
            <a:r>
              <a:rPr lang="en-US" altLang="zh-TW" dirty="0" smtClean="0"/>
              <a:t> /</a:t>
            </a:r>
            <a:r>
              <a:rPr lang="en-US" altLang="zh-TW" dirty="0" err="1" smtClean="0"/>
              <a:t>etc</a:t>
            </a:r>
            <a:r>
              <a:rPr lang="en-US" altLang="zh-TW" dirty="0" smtClean="0"/>
              <a:t>/</a:t>
            </a:r>
            <a:r>
              <a:rPr lang="en-US" altLang="zh-TW" dirty="0" err="1" smtClean="0"/>
              <a:t>netplan</a:t>
            </a:r>
            <a:r>
              <a:rPr lang="en-US" altLang="zh-TW" dirty="0" smtClean="0"/>
              <a:t>/01-netcfg.yaml</a:t>
            </a:r>
            <a:endParaRPr lang="zh-TW" altLang="en-US" dirty="0"/>
          </a:p>
        </p:txBody>
      </p:sp>
      <p:sp>
        <p:nvSpPr>
          <p:cNvPr id="3" name="內容版面配置區 2"/>
          <p:cNvSpPr>
            <a:spLocks noGrp="1"/>
          </p:cNvSpPr>
          <p:nvPr>
            <p:ph idx="1"/>
          </p:nvPr>
        </p:nvSpPr>
        <p:spPr>
          <a:xfrm>
            <a:off x="403759" y="442398"/>
            <a:ext cx="11566568" cy="6284974"/>
          </a:xfrm>
        </p:spPr>
        <p:txBody>
          <a:bodyPr>
            <a:noAutofit/>
          </a:bodyPr>
          <a:lstStyle/>
          <a:p>
            <a:pPr marL="0" indent="0">
              <a:buNone/>
            </a:pPr>
            <a:r>
              <a:rPr lang="en-US" altLang="zh-TW" sz="2400" dirty="0"/>
              <a:t># This file describes the </a:t>
            </a:r>
            <a:r>
              <a:rPr lang="en-US" altLang="zh-TW" sz="2400" dirty="0" err="1"/>
              <a:t>netuork</a:t>
            </a:r>
            <a:r>
              <a:rPr lang="en-US" altLang="zh-TW" sz="2400" dirty="0"/>
              <a:t> interfaces available on your system</a:t>
            </a:r>
          </a:p>
          <a:p>
            <a:pPr marL="0" indent="0">
              <a:buNone/>
            </a:pPr>
            <a:r>
              <a:rPr lang="en-US" altLang="zh-TW" sz="2400" dirty="0"/>
              <a:t># For more information, see </a:t>
            </a:r>
            <a:r>
              <a:rPr lang="en-US" altLang="zh-TW" sz="2400" dirty="0" err="1"/>
              <a:t>netpian</a:t>
            </a:r>
            <a:r>
              <a:rPr lang="en-US" altLang="zh-TW" sz="2400" dirty="0"/>
              <a:t>(5).</a:t>
            </a:r>
          </a:p>
          <a:p>
            <a:pPr marL="0" indent="0">
              <a:lnSpc>
                <a:spcPct val="100000"/>
              </a:lnSpc>
              <a:spcBef>
                <a:spcPts val="0"/>
              </a:spcBef>
              <a:buNone/>
            </a:pPr>
            <a:r>
              <a:rPr lang="en-US" altLang="zh-TW" sz="3600" kern="600" dirty="0" smtClean="0">
                <a:solidFill>
                  <a:srgbClr val="FF0000"/>
                </a:solidFill>
                <a:latin typeface="+mj-ea"/>
                <a:ea typeface="+mj-ea"/>
              </a:rPr>
              <a:t>network</a:t>
            </a:r>
            <a:r>
              <a:rPr lang="en-US" altLang="zh-TW" sz="3600" kern="600" dirty="0">
                <a:solidFill>
                  <a:srgbClr val="FF0000"/>
                </a:solidFill>
                <a:latin typeface="+mj-ea"/>
                <a:ea typeface="+mj-ea"/>
              </a:rPr>
              <a:t>:</a:t>
            </a:r>
          </a:p>
          <a:p>
            <a:pPr marL="0" indent="0">
              <a:lnSpc>
                <a:spcPct val="100000"/>
              </a:lnSpc>
              <a:spcBef>
                <a:spcPts val="0"/>
              </a:spcBef>
              <a:buNone/>
            </a:pPr>
            <a:r>
              <a:rPr lang="en-US" altLang="zh-TW" sz="3600" kern="600" dirty="0" smtClean="0">
                <a:solidFill>
                  <a:srgbClr val="FF0000"/>
                </a:solidFill>
                <a:latin typeface="+mj-ea"/>
                <a:ea typeface="+mj-ea"/>
              </a:rPr>
              <a:t>   version</a:t>
            </a:r>
            <a:r>
              <a:rPr lang="en-US" altLang="zh-TW" sz="3600" kern="600" dirty="0">
                <a:solidFill>
                  <a:srgbClr val="FF0000"/>
                </a:solidFill>
                <a:latin typeface="+mj-ea"/>
                <a:ea typeface="+mj-ea"/>
              </a:rPr>
              <a:t>: </a:t>
            </a:r>
            <a:r>
              <a:rPr lang="en-US" altLang="zh-TW" sz="3600" kern="600" dirty="0" smtClean="0">
                <a:solidFill>
                  <a:srgbClr val="FF0000"/>
                </a:solidFill>
                <a:latin typeface="+mj-ea"/>
                <a:ea typeface="+mj-ea"/>
              </a:rPr>
              <a:t> 2</a:t>
            </a:r>
            <a:endParaRPr lang="en-US" altLang="zh-TW" sz="3600" kern="600" dirty="0">
              <a:solidFill>
                <a:srgbClr val="FF0000"/>
              </a:solidFill>
              <a:latin typeface="+mj-ea"/>
              <a:ea typeface="+mj-ea"/>
            </a:endParaRPr>
          </a:p>
          <a:p>
            <a:pPr marL="0" indent="0">
              <a:lnSpc>
                <a:spcPct val="100000"/>
              </a:lnSpc>
              <a:spcBef>
                <a:spcPts val="0"/>
              </a:spcBef>
              <a:buNone/>
            </a:pPr>
            <a:r>
              <a:rPr lang="en-US" altLang="zh-TW" sz="3600" kern="600" dirty="0" smtClean="0">
                <a:solidFill>
                  <a:srgbClr val="FF0000"/>
                </a:solidFill>
                <a:latin typeface="+mj-ea"/>
                <a:ea typeface="+mj-ea"/>
              </a:rPr>
              <a:t>   renderer</a:t>
            </a:r>
            <a:r>
              <a:rPr lang="en-US" altLang="zh-TW" sz="3600" kern="600" dirty="0">
                <a:solidFill>
                  <a:srgbClr val="FF0000"/>
                </a:solidFill>
                <a:latin typeface="+mj-ea"/>
                <a:ea typeface="+mj-ea"/>
              </a:rPr>
              <a:t>: </a:t>
            </a:r>
            <a:r>
              <a:rPr lang="en-US" altLang="zh-TW" sz="3600" kern="600" dirty="0" smtClean="0">
                <a:solidFill>
                  <a:srgbClr val="FF0000"/>
                </a:solidFill>
                <a:latin typeface="+mj-ea"/>
                <a:ea typeface="+mj-ea"/>
              </a:rPr>
              <a:t> </a:t>
            </a:r>
            <a:r>
              <a:rPr lang="en-US" altLang="zh-TW" sz="3600" kern="600" dirty="0" err="1" smtClean="0">
                <a:solidFill>
                  <a:srgbClr val="FF0000"/>
                </a:solidFill>
                <a:latin typeface="+mj-ea"/>
                <a:ea typeface="+mj-ea"/>
              </a:rPr>
              <a:t>networkd</a:t>
            </a:r>
            <a:endParaRPr lang="en-US" altLang="zh-TW" sz="3600" kern="600" dirty="0">
              <a:solidFill>
                <a:srgbClr val="FF0000"/>
              </a:solidFill>
              <a:latin typeface="+mj-ea"/>
              <a:ea typeface="+mj-ea"/>
            </a:endParaRPr>
          </a:p>
          <a:p>
            <a:pPr marL="0" indent="0">
              <a:lnSpc>
                <a:spcPct val="100000"/>
              </a:lnSpc>
              <a:spcBef>
                <a:spcPts val="0"/>
              </a:spcBef>
              <a:buNone/>
            </a:pPr>
            <a:r>
              <a:rPr lang="en-US" altLang="zh-TW" sz="3600" kern="600" dirty="0" smtClean="0">
                <a:latin typeface="+mj-ea"/>
                <a:ea typeface="+mj-ea"/>
              </a:rPr>
              <a:t>   </a:t>
            </a:r>
            <a:r>
              <a:rPr lang="en-US" altLang="zh-TW" sz="3600" kern="600" dirty="0" err="1" smtClean="0">
                <a:latin typeface="+mj-ea"/>
                <a:ea typeface="+mj-ea"/>
              </a:rPr>
              <a:t>ethernet</a:t>
            </a:r>
            <a:r>
              <a:rPr lang="en-US" altLang="zh-TW" sz="3600" kern="600" dirty="0" err="1" smtClean="0">
                <a:solidFill>
                  <a:srgbClr val="FF00FF"/>
                </a:solidFill>
                <a:latin typeface="+mj-ea"/>
                <a:ea typeface="+mj-ea"/>
              </a:rPr>
              <a:t>s</a:t>
            </a:r>
            <a:r>
              <a:rPr lang="en-US" altLang="zh-TW" sz="3600" kern="600" dirty="0">
                <a:latin typeface="+mj-ea"/>
                <a:ea typeface="+mj-ea"/>
              </a:rPr>
              <a:t>:</a:t>
            </a:r>
          </a:p>
          <a:p>
            <a:pPr marL="0" indent="0">
              <a:lnSpc>
                <a:spcPct val="100000"/>
              </a:lnSpc>
              <a:spcBef>
                <a:spcPts val="0"/>
              </a:spcBef>
              <a:buNone/>
            </a:pPr>
            <a:r>
              <a:rPr lang="en-US" altLang="zh-TW" sz="3600" kern="600" dirty="0" smtClean="0">
                <a:latin typeface="+mj-ea"/>
                <a:ea typeface="+mj-ea"/>
              </a:rPr>
              <a:t>     enp1s0:</a:t>
            </a:r>
            <a:endParaRPr lang="en-US" altLang="zh-TW" sz="3600" kern="600" dirty="0">
              <a:latin typeface="+mj-ea"/>
              <a:ea typeface="+mj-ea"/>
            </a:endParaRPr>
          </a:p>
          <a:p>
            <a:pPr marL="0" indent="0">
              <a:lnSpc>
                <a:spcPct val="100000"/>
              </a:lnSpc>
              <a:spcBef>
                <a:spcPts val="0"/>
              </a:spcBef>
              <a:buNone/>
            </a:pPr>
            <a:r>
              <a:rPr lang="en-US" altLang="zh-TW" sz="3600" kern="600" dirty="0" smtClean="0">
                <a:latin typeface="+mj-ea"/>
                <a:ea typeface="+mj-ea"/>
              </a:rPr>
              <a:t>     </a:t>
            </a:r>
            <a:r>
              <a:rPr lang="en-US" altLang="zh-TW" sz="3600" kern="600" dirty="0">
                <a:latin typeface="+mj-ea"/>
                <a:ea typeface="+mj-ea"/>
              </a:rPr>
              <a:t> </a:t>
            </a:r>
            <a:r>
              <a:rPr lang="en-US" altLang="zh-TW" sz="3600" kern="600" dirty="0" smtClean="0">
                <a:latin typeface="+mj-ea"/>
                <a:ea typeface="+mj-ea"/>
              </a:rPr>
              <a:t> address</a:t>
            </a:r>
            <a:r>
              <a:rPr lang="en-US" altLang="zh-TW" sz="3600" kern="600" dirty="0" smtClean="0">
                <a:solidFill>
                  <a:srgbClr val="FF00FF"/>
                </a:solidFill>
                <a:latin typeface="+mj-ea"/>
                <a:ea typeface="+mj-ea"/>
              </a:rPr>
              <a:t>es</a:t>
            </a:r>
            <a:r>
              <a:rPr lang="en-US" altLang="zh-TW" sz="3600" kern="600" dirty="0" smtClean="0">
                <a:latin typeface="+mj-ea"/>
                <a:ea typeface="+mj-ea"/>
              </a:rPr>
              <a:t>:   </a:t>
            </a:r>
            <a:r>
              <a:rPr lang="en-US" altLang="zh-TW" sz="3600" kern="600" dirty="0">
                <a:latin typeface="+mj-ea"/>
                <a:ea typeface="+mj-ea"/>
              </a:rPr>
              <a:t>[</a:t>
            </a:r>
            <a:r>
              <a:rPr lang="en-US" altLang="zh-TW" sz="3600" kern="600" dirty="0" smtClean="0">
                <a:latin typeface="+mj-ea"/>
                <a:ea typeface="+mj-ea"/>
              </a:rPr>
              <a:t>10.30.31.</a:t>
            </a:r>
            <a:r>
              <a:rPr lang="en-US" altLang="zh-TW" sz="3600" kern="600" dirty="0" smtClean="0">
                <a:solidFill>
                  <a:srgbClr val="FF0000"/>
                </a:solidFill>
                <a:latin typeface="+mj-ea"/>
                <a:ea typeface="+mj-ea"/>
              </a:rPr>
              <a:t>129</a:t>
            </a:r>
            <a:r>
              <a:rPr lang="en-US" altLang="zh-TW" sz="3600" kern="600" dirty="0" smtClean="0">
                <a:latin typeface="+mj-ea"/>
                <a:ea typeface="+mj-ea"/>
              </a:rPr>
              <a:t>/24]</a:t>
            </a:r>
            <a:endParaRPr lang="en-US" altLang="zh-TW" sz="3600" kern="600" dirty="0">
              <a:latin typeface="+mj-ea"/>
              <a:ea typeface="+mj-ea"/>
            </a:endParaRPr>
          </a:p>
          <a:p>
            <a:pPr marL="0" indent="0">
              <a:lnSpc>
                <a:spcPct val="100000"/>
              </a:lnSpc>
              <a:spcBef>
                <a:spcPts val="0"/>
              </a:spcBef>
              <a:buNone/>
            </a:pPr>
            <a:r>
              <a:rPr lang="en-US" altLang="zh-TW" sz="3600" kern="600" dirty="0" smtClean="0">
                <a:latin typeface="+mj-ea"/>
                <a:ea typeface="+mj-ea"/>
              </a:rPr>
              <a:t>       geteway4:  10.30.31.254</a:t>
            </a:r>
            <a:endParaRPr lang="en-US" altLang="zh-TW" sz="3600" kern="600" dirty="0">
              <a:latin typeface="+mj-ea"/>
              <a:ea typeface="+mj-ea"/>
            </a:endParaRPr>
          </a:p>
          <a:p>
            <a:pPr marL="0" indent="0">
              <a:lnSpc>
                <a:spcPct val="100000"/>
              </a:lnSpc>
              <a:spcBef>
                <a:spcPts val="0"/>
              </a:spcBef>
              <a:buNone/>
            </a:pPr>
            <a:r>
              <a:rPr lang="en-US" altLang="zh-TW" sz="3600" kern="600" dirty="0" smtClean="0">
                <a:latin typeface="+mj-ea"/>
                <a:ea typeface="+mj-ea"/>
              </a:rPr>
              <a:t>       </a:t>
            </a:r>
            <a:r>
              <a:rPr lang="en-US" altLang="zh-TW" sz="3600" kern="600" dirty="0" err="1" smtClean="0">
                <a:latin typeface="+mj-ea"/>
                <a:ea typeface="+mj-ea"/>
              </a:rPr>
              <a:t>nameserver</a:t>
            </a:r>
            <a:r>
              <a:rPr lang="en-US" altLang="zh-TW" sz="3600" kern="600" dirty="0" err="1" smtClean="0">
                <a:solidFill>
                  <a:srgbClr val="FF00FF"/>
                </a:solidFill>
                <a:latin typeface="+mj-ea"/>
                <a:ea typeface="+mj-ea"/>
              </a:rPr>
              <a:t>s</a:t>
            </a:r>
            <a:r>
              <a:rPr lang="en-US" altLang="zh-TW" sz="3600" kern="600" dirty="0">
                <a:latin typeface="+mj-ea"/>
                <a:ea typeface="+mj-ea"/>
              </a:rPr>
              <a:t>:</a:t>
            </a:r>
          </a:p>
          <a:p>
            <a:pPr marL="0" indent="0">
              <a:lnSpc>
                <a:spcPct val="100000"/>
              </a:lnSpc>
              <a:spcBef>
                <a:spcPts val="0"/>
              </a:spcBef>
              <a:buNone/>
            </a:pPr>
            <a:r>
              <a:rPr lang="en-US" altLang="zh-TW" sz="3600" kern="600" dirty="0" smtClean="0">
                <a:latin typeface="+mj-ea"/>
                <a:ea typeface="+mj-ea"/>
              </a:rPr>
              <a:t>         address</a:t>
            </a:r>
            <a:r>
              <a:rPr lang="en-US" altLang="zh-TW" sz="3600" kern="600" dirty="0" smtClean="0">
                <a:solidFill>
                  <a:srgbClr val="FF00FF"/>
                </a:solidFill>
                <a:latin typeface="+mj-ea"/>
                <a:ea typeface="+mj-ea"/>
              </a:rPr>
              <a:t>es</a:t>
            </a:r>
            <a:r>
              <a:rPr lang="en-US" altLang="zh-TW" sz="3600" kern="600" dirty="0" smtClean="0">
                <a:latin typeface="+mj-ea"/>
                <a:ea typeface="+mj-ea"/>
              </a:rPr>
              <a:t>:   [168.95.1.1,  8.8.8.8]</a:t>
            </a:r>
            <a:endParaRPr lang="en-US" altLang="zh-TW" sz="3600" kern="600" dirty="0">
              <a:latin typeface="+mj-ea"/>
              <a:ea typeface="+mj-ea"/>
            </a:endParaRPr>
          </a:p>
          <a:p>
            <a:pPr marL="0" indent="0">
              <a:lnSpc>
                <a:spcPct val="100000"/>
              </a:lnSpc>
              <a:spcBef>
                <a:spcPts val="0"/>
              </a:spcBef>
              <a:buNone/>
            </a:pPr>
            <a:r>
              <a:rPr lang="en-US" altLang="zh-TW" sz="3600" kern="600" dirty="0" smtClean="0">
                <a:latin typeface="+mj-ea"/>
                <a:ea typeface="+mj-ea"/>
              </a:rPr>
              <a:t>       dhcp4:  false</a:t>
            </a:r>
            <a:endParaRPr lang="zh-TW" altLang="en-US" sz="3600" kern="600" dirty="0">
              <a:latin typeface="+mj-ea"/>
              <a:ea typeface="+mj-ea"/>
            </a:endParaRPr>
          </a:p>
        </p:txBody>
      </p:sp>
    </p:spTree>
    <p:extLst>
      <p:ext uri="{BB962C8B-B14F-4D97-AF65-F5344CB8AC3E}">
        <p14:creationId xmlns:p14="http://schemas.microsoft.com/office/powerpoint/2010/main" val="151998780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err="1" smtClean="0"/>
              <a:t>Ex:Sudo</a:t>
            </a:r>
            <a:r>
              <a:rPr lang="en-US" altLang="zh-TW" dirty="0" smtClean="0"/>
              <a:t> </a:t>
            </a:r>
            <a:r>
              <a:rPr lang="en-US" altLang="zh-TW" dirty="0" err="1" smtClean="0"/>
              <a:t>nano</a:t>
            </a:r>
            <a:r>
              <a:rPr lang="en-US" altLang="zh-TW" dirty="0" smtClean="0"/>
              <a:t>  /</a:t>
            </a:r>
            <a:r>
              <a:rPr lang="en-US" altLang="zh-TW" dirty="0" err="1" smtClean="0"/>
              <a:t>etc</a:t>
            </a:r>
            <a:r>
              <a:rPr lang="en-US" altLang="zh-TW" dirty="0" smtClean="0"/>
              <a:t>/</a:t>
            </a:r>
            <a:r>
              <a:rPr lang="en-US" altLang="zh-TW" dirty="0" err="1" smtClean="0"/>
              <a:t>netplan</a:t>
            </a:r>
            <a:r>
              <a:rPr lang="en-US" altLang="zh-TW" dirty="0" smtClean="0"/>
              <a:t>/01-netcfg.yaml</a:t>
            </a:r>
            <a:r>
              <a:rPr lang="en-US" altLang="zh-TW" dirty="0"/>
              <a:t/>
            </a:r>
            <a:br>
              <a:rPr lang="en-US" altLang="zh-TW" dirty="0"/>
            </a:br>
            <a:r>
              <a:rPr lang="en-US" altLang="zh-TW" dirty="0" smtClean="0"/>
              <a:t>Ip:10.30.31.129</a:t>
            </a:r>
            <a:r>
              <a:rPr lang="zh-TW" altLang="en-US" dirty="0"/>
              <a:t>開始</a:t>
            </a:r>
          </a:p>
        </p:txBody>
      </p:sp>
      <p:pic>
        <p:nvPicPr>
          <p:cNvPr id="4" name="內容版面配置區 3"/>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838200" y="2058194"/>
            <a:ext cx="5181600" cy="3886200"/>
          </a:xfrm>
        </p:spPr>
      </p:pic>
      <p:sp>
        <p:nvSpPr>
          <p:cNvPr id="3" name="內容版面配置區 2"/>
          <p:cNvSpPr>
            <a:spLocks noGrp="1"/>
          </p:cNvSpPr>
          <p:nvPr>
            <p:ph sz="half" idx="2"/>
          </p:nvPr>
        </p:nvSpPr>
        <p:spPr/>
        <p:txBody>
          <a:bodyPr/>
          <a:lstStyle/>
          <a:p>
            <a:r>
              <a:rPr lang="zh-TW" altLang="en-US" dirty="0" smtClean="0"/>
              <a:t>設定阿寶機 </a:t>
            </a:r>
            <a:r>
              <a:rPr lang="en-US" altLang="zh-TW" dirty="0" smtClean="0"/>
              <a:t>ping 8.8.8.8 </a:t>
            </a:r>
            <a:r>
              <a:rPr lang="zh-TW" altLang="en-US" dirty="0" smtClean="0"/>
              <a:t>能通</a:t>
            </a:r>
            <a:endParaRPr lang="en-US" altLang="zh-TW" dirty="0" smtClean="0"/>
          </a:p>
          <a:p>
            <a:r>
              <a:rPr lang="en-US" altLang="zh-TW" dirty="0"/>
              <a:t>IP:10.30.31.129</a:t>
            </a:r>
            <a:r>
              <a:rPr lang="zh-TW" altLang="en-US" dirty="0"/>
              <a:t>開始</a:t>
            </a:r>
            <a:endParaRPr lang="en-US" altLang="zh-TW" dirty="0"/>
          </a:p>
          <a:p>
            <a:r>
              <a:rPr lang="zh-TW" altLang="en-US" dirty="0"/>
              <a:t>第</a:t>
            </a:r>
            <a:r>
              <a:rPr lang="en-US" altLang="zh-TW" dirty="0">
                <a:solidFill>
                  <a:srgbClr val="FF0000"/>
                </a:solidFill>
              </a:rPr>
              <a:t>1</a:t>
            </a:r>
            <a:r>
              <a:rPr lang="zh-TW" altLang="en-US" dirty="0"/>
              <a:t>組</a:t>
            </a:r>
            <a:r>
              <a:rPr lang="en-US" altLang="zh-TW" dirty="0"/>
              <a:t>1</a:t>
            </a:r>
            <a:r>
              <a:rPr lang="en-US" altLang="zh-TW" dirty="0">
                <a:solidFill>
                  <a:srgbClr val="FF0000"/>
                </a:solidFill>
              </a:rPr>
              <a:t>3</a:t>
            </a:r>
            <a:r>
              <a:rPr lang="en-US" altLang="zh-TW" dirty="0"/>
              <a:t>1-137</a:t>
            </a:r>
          </a:p>
          <a:p>
            <a:r>
              <a:rPr lang="zh-TW" altLang="en-US" dirty="0"/>
              <a:t>第</a:t>
            </a:r>
            <a:r>
              <a:rPr lang="en-US" altLang="zh-TW" dirty="0">
                <a:solidFill>
                  <a:srgbClr val="FF0000"/>
                </a:solidFill>
              </a:rPr>
              <a:t>2</a:t>
            </a:r>
            <a:r>
              <a:rPr lang="zh-TW" altLang="en-US" dirty="0"/>
              <a:t>組</a:t>
            </a:r>
            <a:r>
              <a:rPr lang="en-US" altLang="zh-TW" dirty="0"/>
              <a:t>1</a:t>
            </a:r>
            <a:r>
              <a:rPr lang="en-US" altLang="zh-TW" dirty="0">
                <a:solidFill>
                  <a:srgbClr val="FF0000"/>
                </a:solidFill>
              </a:rPr>
              <a:t>4</a:t>
            </a:r>
            <a:r>
              <a:rPr lang="en-US" altLang="zh-TW" dirty="0"/>
              <a:t>1-147</a:t>
            </a:r>
          </a:p>
          <a:p>
            <a:r>
              <a:rPr lang="zh-TW" altLang="en-US" dirty="0"/>
              <a:t>第</a:t>
            </a:r>
            <a:r>
              <a:rPr lang="en-US" altLang="zh-TW" dirty="0">
                <a:solidFill>
                  <a:srgbClr val="FF0000"/>
                </a:solidFill>
              </a:rPr>
              <a:t>3</a:t>
            </a:r>
            <a:r>
              <a:rPr lang="zh-TW" altLang="en-US" dirty="0"/>
              <a:t>組</a:t>
            </a:r>
            <a:r>
              <a:rPr lang="en-US" altLang="zh-TW" dirty="0"/>
              <a:t>1</a:t>
            </a:r>
            <a:r>
              <a:rPr lang="en-US" altLang="zh-TW" dirty="0">
                <a:solidFill>
                  <a:srgbClr val="FF0000"/>
                </a:solidFill>
              </a:rPr>
              <a:t>5</a:t>
            </a:r>
            <a:r>
              <a:rPr lang="en-US" altLang="zh-TW" dirty="0"/>
              <a:t>1-157</a:t>
            </a:r>
          </a:p>
          <a:p>
            <a:r>
              <a:rPr lang="zh-TW" altLang="en-US" dirty="0"/>
              <a:t>第</a:t>
            </a:r>
            <a:r>
              <a:rPr lang="en-US" altLang="zh-TW" dirty="0">
                <a:solidFill>
                  <a:srgbClr val="FF0000"/>
                </a:solidFill>
              </a:rPr>
              <a:t>4</a:t>
            </a:r>
            <a:r>
              <a:rPr lang="zh-TW" altLang="en-US" dirty="0"/>
              <a:t>組</a:t>
            </a:r>
            <a:r>
              <a:rPr lang="en-US" altLang="zh-TW" dirty="0"/>
              <a:t>1</a:t>
            </a:r>
            <a:r>
              <a:rPr lang="en-US" altLang="zh-TW" dirty="0">
                <a:solidFill>
                  <a:srgbClr val="FF0000"/>
                </a:solidFill>
              </a:rPr>
              <a:t>6</a:t>
            </a:r>
            <a:r>
              <a:rPr lang="en-US" altLang="zh-TW" dirty="0"/>
              <a:t>1-167</a:t>
            </a:r>
          </a:p>
          <a:p>
            <a:r>
              <a:rPr lang="zh-TW" altLang="en-US" dirty="0"/>
              <a:t>第</a:t>
            </a:r>
            <a:r>
              <a:rPr lang="en-US" altLang="zh-TW" dirty="0">
                <a:solidFill>
                  <a:srgbClr val="FF0000"/>
                </a:solidFill>
              </a:rPr>
              <a:t>5</a:t>
            </a:r>
            <a:r>
              <a:rPr lang="zh-TW" altLang="en-US" dirty="0"/>
              <a:t>組</a:t>
            </a:r>
            <a:r>
              <a:rPr lang="en-US" altLang="zh-TW" dirty="0"/>
              <a:t>1</a:t>
            </a:r>
            <a:r>
              <a:rPr lang="en-US" altLang="zh-TW" dirty="0">
                <a:solidFill>
                  <a:srgbClr val="FF0000"/>
                </a:solidFill>
              </a:rPr>
              <a:t>7</a:t>
            </a:r>
            <a:r>
              <a:rPr lang="en-US" altLang="zh-TW" dirty="0"/>
              <a:t>1-177</a:t>
            </a:r>
          </a:p>
          <a:p>
            <a:endParaRPr lang="zh-TW" altLang="en-US" dirty="0"/>
          </a:p>
        </p:txBody>
      </p:sp>
    </p:spTree>
    <p:extLst>
      <p:ext uri="{BB962C8B-B14F-4D97-AF65-F5344CB8AC3E}">
        <p14:creationId xmlns:p14="http://schemas.microsoft.com/office/powerpoint/2010/main" val="2589219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07295"/>
            <a:ext cx="9144000" cy="664493"/>
          </a:xfrm>
        </p:spPr>
        <p:txBody>
          <a:bodyPr anchor="t">
            <a:noAutofit/>
          </a:bodyPr>
          <a:lstStyle/>
          <a:p>
            <a:r>
              <a:rPr lang="en-US" altLang="zh-TW" sz="4400" dirty="0" err="1" smtClean="0"/>
              <a:t>Ex:Windows</a:t>
            </a:r>
            <a:r>
              <a:rPr lang="en-US" altLang="zh-TW" sz="4400" dirty="0" smtClean="0"/>
              <a:t> </a:t>
            </a:r>
            <a:r>
              <a:rPr lang="zh-TW" altLang="en-US" sz="4400" dirty="0" smtClean="0"/>
              <a:t>版</a:t>
            </a:r>
            <a:r>
              <a:rPr lang="en-US" altLang="zh-TW" sz="4400" dirty="0" smtClean="0"/>
              <a:t>putty </a:t>
            </a:r>
            <a:r>
              <a:rPr lang="zh-TW" altLang="en-US" sz="4400" dirty="0" smtClean="0"/>
              <a:t>連入阿</a:t>
            </a:r>
            <a:r>
              <a:rPr lang="zh-TW" altLang="en-US" sz="4400" dirty="0"/>
              <a:t>寶</a:t>
            </a:r>
          </a:p>
        </p:txBody>
      </p:sp>
      <p:sp>
        <p:nvSpPr>
          <p:cNvPr id="4" name="副標題 3"/>
          <p:cNvSpPr>
            <a:spLocks noGrp="1"/>
          </p:cNvSpPr>
          <p:nvPr>
            <p:ph type="subTitle" idx="1"/>
          </p:nvPr>
        </p:nvSpPr>
        <p:spPr>
          <a:xfrm>
            <a:off x="1322662" y="850447"/>
            <a:ext cx="10575423" cy="5909582"/>
          </a:xfrm>
        </p:spPr>
        <p:txBody>
          <a:bodyPr>
            <a:noAutofit/>
          </a:bodyPr>
          <a:lstStyle/>
          <a:p>
            <a:pPr algn="l"/>
            <a:r>
              <a:rPr lang="zh-TW" altLang="en-US" sz="3200" dirty="0" smtClean="0"/>
              <a:t>學校的</a:t>
            </a:r>
            <a:endParaRPr lang="en-US" altLang="zh-TW" sz="3200" dirty="0" smtClean="0"/>
          </a:p>
          <a:p>
            <a:r>
              <a:rPr lang="en-US" altLang="zh-TW" sz="4000" dirty="0" smtClean="0"/>
              <a:t>Gateway:10.30.31.254</a:t>
            </a:r>
          </a:p>
          <a:p>
            <a:r>
              <a:rPr lang="en-US" altLang="zh-TW" sz="4000" dirty="0" smtClean="0"/>
              <a:t>subnet mask:255.255.255.0</a:t>
            </a:r>
          </a:p>
          <a:p>
            <a:r>
              <a:rPr lang="en-US" altLang="zh-TW" sz="4000" dirty="0" smtClean="0"/>
              <a:t>IP:10.30.31.129</a:t>
            </a:r>
            <a:r>
              <a:rPr lang="zh-TW" altLang="en-US" sz="4000" dirty="0" smtClean="0"/>
              <a:t>開始</a:t>
            </a:r>
            <a:endParaRPr lang="en-US" altLang="zh-TW" sz="4000" dirty="0" smtClean="0"/>
          </a:p>
          <a:p>
            <a:r>
              <a:rPr lang="zh-TW" altLang="en-US" sz="4000" dirty="0"/>
              <a:t>第</a:t>
            </a:r>
            <a:r>
              <a:rPr lang="en-US" altLang="zh-TW" sz="4000" dirty="0" smtClean="0">
                <a:solidFill>
                  <a:srgbClr val="FF0000"/>
                </a:solidFill>
              </a:rPr>
              <a:t>1</a:t>
            </a:r>
            <a:r>
              <a:rPr lang="zh-TW" altLang="en-US" sz="4000" dirty="0" smtClean="0"/>
              <a:t>組</a:t>
            </a:r>
            <a:r>
              <a:rPr lang="en-US" altLang="zh-TW" sz="4000" dirty="0" smtClean="0"/>
              <a:t>1</a:t>
            </a:r>
            <a:r>
              <a:rPr lang="en-US" altLang="zh-TW" sz="4000" dirty="0" smtClean="0">
                <a:solidFill>
                  <a:srgbClr val="FF0000"/>
                </a:solidFill>
              </a:rPr>
              <a:t>8</a:t>
            </a:r>
            <a:r>
              <a:rPr lang="en-US" altLang="zh-TW" sz="4000" dirty="0" smtClean="0"/>
              <a:t>1-187</a:t>
            </a:r>
          </a:p>
          <a:p>
            <a:r>
              <a:rPr lang="zh-TW" altLang="en-US" sz="4000" dirty="0" smtClean="0"/>
              <a:t>第</a:t>
            </a:r>
            <a:r>
              <a:rPr lang="en-US" altLang="zh-TW" sz="4000" dirty="0" smtClean="0">
                <a:solidFill>
                  <a:srgbClr val="FF0000"/>
                </a:solidFill>
              </a:rPr>
              <a:t>2</a:t>
            </a:r>
            <a:r>
              <a:rPr lang="zh-TW" altLang="en-US" sz="4000" dirty="0" smtClean="0"/>
              <a:t>組</a:t>
            </a:r>
            <a:r>
              <a:rPr lang="en-US" altLang="zh-TW" sz="4000" dirty="0" smtClean="0"/>
              <a:t>1</a:t>
            </a:r>
            <a:r>
              <a:rPr lang="en-US" altLang="zh-TW" sz="4000" dirty="0" smtClean="0">
                <a:solidFill>
                  <a:srgbClr val="FF0000"/>
                </a:solidFill>
              </a:rPr>
              <a:t>9</a:t>
            </a:r>
            <a:r>
              <a:rPr lang="en-US" altLang="zh-TW" sz="4000" dirty="0" smtClean="0"/>
              <a:t>1-197</a:t>
            </a:r>
            <a:endParaRPr lang="en-US" altLang="zh-TW" sz="4000" dirty="0"/>
          </a:p>
          <a:p>
            <a:r>
              <a:rPr lang="zh-TW" altLang="en-US" sz="4000" dirty="0" smtClean="0"/>
              <a:t>第</a:t>
            </a:r>
            <a:r>
              <a:rPr lang="en-US" altLang="zh-TW" sz="4000" dirty="0" smtClean="0">
                <a:solidFill>
                  <a:srgbClr val="FF0000"/>
                </a:solidFill>
              </a:rPr>
              <a:t>3</a:t>
            </a:r>
            <a:r>
              <a:rPr lang="zh-TW" altLang="en-US" sz="4000" dirty="0" smtClean="0"/>
              <a:t>組</a:t>
            </a:r>
            <a:r>
              <a:rPr lang="en-US" altLang="zh-TW" sz="4000" dirty="0" smtClean="0"/>
              <a:t>200-157</a:t>
            </a:r>
            <a:endParaRPr lang="en-US" altLang="zh-TW" sz="4000" dirty="0"/>
          </a:p>
          <a:p>
            <a:r>
              <a:rPr lang="zh-TW" altLang="en-US" sz="4000" dirty="0" smtClean="0"/>
              <a:t>第</a:t>
            </a:r>
            <a:r>
              <a:rPr lang="en-US" altLang="zh-TW" sz="4000" dirty="0" smtClean="0">
                <a:solidFill>
                  <a:srgbClr val="FF0000"/>
                </a:solidFill>
              </a:rPr>
              <a:t>4</a:t>
            </a:r>
            <a:r>
              <a:rPr lang="zh-TW" altLang="en-US" sz="4000" dirty="0" smtClean="0"/>
              <a:t>組</a:t>
            </a:r>
            <a:r>
              <a:rPr lang="en-US" altLang="zh-TW" sz="4000" dirty="0" smtClean="0"/>
              <a:t>121-167</a:t>
            </a:r>
            <a:endParaRPr lang="en-US" altLang="zh-TW" sz="4000" dirty="0"/>
          </a:p>
          <a:p>
            <a:r>
              <a:rPr lang="zh-TW" altLang="en-US" sz="4000" dirty="0" smtClean="0"/>
              <a:t>第</a:t>
            </a:r>
            <a:r>
              <a:rPr lang="en-US" altLang="zh-TW" sz="4000" dirty="0" smtClean="0">
                <a:solidFill>
                  <a:srgbClr val="FF0000"/>
                </a:solidFill>
              </a:rPr>
              <a:t>5</a:t>
            </a:r>
            <a:r>
              <a:rPr lang="zh-TW" altLang="en-US" sz="4000" dirty="0" smtClean="0"/>
              <a:t>組</a:t>
            </a:r>
            <a:r>
              <a:rPr lang="en-US" altLang="zh-TW" sz="4000" dirty="0" smtClean="0"/>
              <a:t>122-177</a:t>
            </a:r>
            <a:endParaRPr lang="en-US" altLang="zh-TW" sz="4000" dirty="0"/>
          </a:p>
          <a:p>
            <a:endParaRPr lang="zh-TW" altLang="en-US" sz="3200" dirty="0"/>
          </a:p>
        </p:txBody>
      </p:sp>
    </p:spTree>
    <p:extLst>
      <p:ext uri="{BB962C8B-B14F-4D97-AF65-F5344CB8AC3E}">
        <p14:creationId xmlns:p14="http://schemas.microsoft.com/office/powerpoint/2010/main" val="191455568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619613"/>
          </a:xfrm>
        </p:spPr>
        <p:txBody>
          <a:bodyPr>
            <a:normAutofit fontScale="90000"/>
          </a:bodyPr>
          <a:lstStyle/>
          <a:p>
            <a:r>
              <a:rPr lang="en-US" altLang="zh-TW" dirty="0" smtClean="0"/>
              <a:t>port</a:t>
            </a:r>
            <a:endParaRPr lang="zh-TW" altLang="en-US" dirty="0"/>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2077702316"/>
              </p:ext>
            </p:extLst>
          </p:nvPr>
        </p:nvGraphicFramePr>
        <p:xfrm>
          <a:off x="515815" y="1184029"/>
          <a:ext cx="11242431" cy="5095659"/>
        </p:xfrm>
        <a:graphic>
          <a:graphicData uri="http://schemas.openxmlformats.org/drawingml/2006/table">
            <a:tbl>
              <a:tblPr/>
              <a:tblGrid>
                <a:gridCol w="1982924">
                  <a:extLst>
                    <a:ext uri="{9D8B030D-6E8A-4147-A177-3AD203B41FA5}">
                      <a16:colId xmlns:a16="http://schemas.microsoft.com/office/drawing/2014/main" val="1446535791"/>
                    </a:ext>
                  </a:extLst>
                </a:gridCol>
                <a:gridCol w="9259507">
                  <a:extLst>
                    <a:ext uri="{9D8B030D-6E8A-4147-A177-3AD203B41FA5}">
                      <a16:colId xmlns:a16="http://schemas.microsoft.com/office/drawing/2014/main" val="1227814298"/>
                    </a:ext>
                  </a:extLst>
                </a:gridCol>
              </a:tblGrid>
              <a:tr h="750279">
                <a:tc>
                  <a:txBody>
                    <a:bodyPr/>
                    <a:lstStyle/>
                    <a:p>
                      <a:pPr algn="ctr"/>
                      <a:r>
                        <a:rPr lang="zh-TW" altLang="en-US" sz="2800" dirty="0">
                          <a:effectLst/>
                          <a:latin typeface="新細明體" panose="02020500000000000000" pitchFamily="18" charset="-120"/>
                          <a:ea typeface="新細明體" panose="02020500000000000000" pitchFamily="18" charset="-120"/>
                        </a:rPr>
                        <a:t>連接埠口</a:t>
                      </a:r>
                    </a:p>
                  </a:txBody>
                  <a:tcPr marL="16329" marR="16329" marT="16329" marB="16329" anchor="ctr">
                    <a:lnL>
                      <a:noFill/>
                    </a:lnL>
                    <a:lnR>
                      <a:noFill/>
                    </a:lnR>
                    <a:lnT>
                      <a:noFill/>
                    </a:lnT>
                    <a:lnB>
                      <a:noFill/>
                    </a:lnB>
                    <a:solidFill>
                      <a:srgbClr val="ADD8E6"/>
                    </a:solidFill>
                  </a:tcPr>
                </a:tc>
                <a:tc>
                  <a:txBody>
                    <a:bodyPr/>
                    <a:lstStyle/>
                    <a:p>
                      <a:pPr algn="ctr"/>
                      <a:r>
                        <a:rPr lang="zh-TW" altLang="en-US" sz="2800" dirty="0">
                          <a:effectLst/>
                          <a:latin typeface="新細明體" panose="02020500000000000000" pitchFamily="18" charset="-120"/>
                          <a:ea typeface="新細明體" panose="02020500000000000000" pitchFamily="18" charset="-120"/>
                        </a:rPr>
                        <a:t>服務名稱與內容</a:t>
                      </a:r>
                    </a:p>
                  </a:txBody>
                  <a:tcPr marL="16329" marR="16329" marT="16329" marB="16329" anchor="ctr">
                    <a:lnL>
                      <a:noFill/>
                    </a:lnL>
                    <a:lnR>
                      <a:noFill/>
                    </a:lnR>
                    <a:lnT>
                      <a:noFill/>
                    </a:lnT>
                    <a:lnB>
                      <a:noFill/>
                    </a:lnB>
                    <a:solidFill>
                      <a:srgbClr val="ADD8E6"/>
                    </a:solidFill>
                  </a:tcPr>
                </a:tc>
                <a:extLst>
                  <a:ext uri="{0D108BD9-81ED-4DB2-BD59-A6C34878D82A}">
                    <a16:rowId xmlns:a16="http://schemas.microsoft.com/office/drawing/2014/main" val="948778509"/>
                  </a:ext>
                </a:extLst>
              </a:tr>
              <a:tr h="385839">
                <a:tc>
                  <a:txBody>
                    <a:bodyPr/>
                    <a:lstStyle/>
                    <a:p>
                      <a:pPr algn="ctr"/>
                      <a:r>
                        <a:rPr lang="en-US" altLang="zh-TW" sz="2800">
                          <a:effectLst/>
                          <a:latin typeface="新細明體" panose="02020500000000000000" pitchFamily="18" charset="-120"/>
                          <a:ea typeface="新細明體" panose="02020500000000000000" pitchFamily="18" charset="-120"/>
                        </a:rPr>
                        <a:t>20</a:t>
                      </a:r>
                    </a:p>
                  </a:txBody>
                  <a:tcPr marL="16329" marR="16329" marT="16329" marB="16329" anchor="ctr">
                    <a:lnL>
                      <a:noFill/>
                    </a:lnL>
                    <a:lnR>
                      <a:noFill/>
                    </a:lnR>
                    <a:lnT>
                      <a:noFill/>
                    </a:lnT>
                    <a:lnB>
                      <a:noFill/>
                    </a:lnB>
                    <a:solidFill>
                      <a:srgbClr val="FFFFE0"/>
                    </a:solidFill>
                  </a:tcPr>
                </a:tc>
                <a:tc>
                  <a:txBody>
                    <a:bodyPr/>
                    <a:lstStyle/>
                    <a:p>
                      <a:r>
                        <a:rPr lang="en-US" altLang="zh-TW" sz="2800" dirty="0">
                          <a:effectLst/>
                          <a:latin typeface="新細明體" panose="02020500000000000000" pitchFamily="18" charset="-120"/>
                          <a:ea typeface="新細明體" panose="02020500000000000000" pitchFamily="18" charset="-120"/>
                        </a:rPr>
                        <a:t>FTP-data</a:t>
                      </a:r>
                      <a:r>
                        <a:rPr lang="zh-TW" altLang="en-US" sz="2800" dirty="0">
                          <a:effectLst/>
                          <a:latin typeface="新細明體" panose="02020500000000000000" pitchFamily="18" charset="-120"/>
                          <a:ea typeface="新細明體" panose="02020500000000000000" pitchFamily="18" charset="-120"/>
                        </a:rPr>
                        <a:t>，檔案傳輸協定所使用的主動資料傳輸埠口</a:t>
                      </a:r>
                    </a:p>
                  </a:txBody>
                  <a:tcPr marL="16329" marR="16329" marT="16329" marB="16329" anchor="ctr">
                    <a:lnL>
                      <a:noFill/>
                    </a:lnL>
                    <a:lnR>
                      <a:noFill/>
                    </a:lnR>
                    <a:lnT>
                      <a:noFill/>
                    </a:lnT>
                    <a:lnB>
                      <a:noFill/>
                    </a:lnB>
                    <a:solidFill>
                      <a:srgbClr val="FFFFE0"/>
                    </a:solidFill>
                  </a:tcPr>
                </a:tc>
                <a:extLst>
                  <a:ext uri="{0D108BD9-81ED-4DB2-BD59-A6C34878D82A}">
                    <a16:rowId xmlns:a16="http://schemas.microsoft.com/office/drawing/2014/main" val="3188573261"/>
                  </a:ext>
                </a:extLst>
              </a:tr>
              <a:tr h="670356">
                <a:tc>
                  <a:txBody>
                    <a:bodyPr/>
                    <a:lstStyle/>
                    <a:p>
                      <a:pPr algn="ctr"/>
                      <a:r>
                        <a:rPr lang="en-US" altLang="zh-TW" sz="2800">
                          <a:effectLst/>
                          <a:latin typeface="新細明體" panose="02020500000000000000" pitchFamily="18" charset="-120"/>
                          <a:ea typeface="新細明體" panose="02020500000000000000" pitchFamily="18" charset="-120"/>
                        </a:rPr>
                        <a:t>21</a:t>
                      </a:r>
                    </a:p>
                  </a:txBody>
                  <a:tcPr marL="16329" marR="16329" marT="16329" marB="16329" anchor="ctr">
                    <a:lnL>
                      <a:noFill/>
                    </a:lnL>
                    <a:lnR>
                      <a:noFill/>
                    </a:lnR>
                    <a:lnT>
                      <a:noFill/>
                    </a:lnT>
                    <a:lnB>
                      <a:noFill/>
                    </a:lnB>
                    <a:solidFill>
                      <a:srgbClr val="FFFFE0"/>
                    </a:solidFill>
                  </a:tcPr>
                </a:tc>
                <a:tc>
                  <a:txBody>
                    <a:bodyPr/>
                    <a:lstStyle/>
                    <a:p>
                      <a:r>
                        <a:rPr lang="en-US" altLang="zh-TW" sz="2800" dirty="0">
                          <a:effectLst/>
                          <a:latin typeface="新細明體" panose="02020500000000000000" pitchFamily="18" charset="-120"/>
                          <a:ea typeface="新細明體" panose="02020500000000000000" pitchFamily="18" charset="-120"/>
                        </a:rPr>
                        <a:t>FTP</a:t>
                      </a:r>
                      <a:r>
                        <a:rPr lang="zh-TW" altLang="en-US" sz="2800" dirty="0">
                          <a:effectLst/>
                          <a:latin typeface="新細明體" panose="02020500000000000000" pitchFamily="18" charset="-120"/>
                          <a:ea typeface="新細明體" panose="02020500000000000000" pitchFamily="18" charset="-120"/>
                        </a:rPr>
                        <a:t>，檔案傳輸協定的命令通道</a:t>
                      </a:r>
                    </a:p>
                  </a:txBody>
                  <a:tcPr marL="16329" marR="16329" marT="16329" marB="16329" anchor="ctr">
                    <a:lnL>
                      <a:noFill/>
                    </a:lnL>
                    <a:lnR>
                      <a:noFill/>
                    </a:lnR>
                    <a:lnT>
                      <a:noFill/>
                    </a:lnT>
                    <a:lnB>
                      <a:noFill/>
                    </a:lnB>
                    <a:solidFill>
                      <a:srgbClr val="FFFFE0"/>
                    </a:solidFill>
                  </a:tcPr>
                </a:tc>
                <a:extLst>
                  <a:ext uri="{0D108BD9-81ED-4DB2-BD59-A6C34878D82A}">
                    <a16:rowId xmlns:a16="http://schemas.microsoft.com/office/drawing/2014/main" val="1234571807"/>
                  </a:ext>
                </a:extLst>
              </a:tr>
              <a:tr h="431035">
                <a:tc>
                  <a:txBody>
                    <a:bodyPr/>
                    <a:lstStyle/>
                    <a:p>
                      <a:pPr algn="ctr"/>
                      <a:r>
                        <a:rPr lang="en-US" altLang="zh-TW" sz="2800" dirty="0">
                          <a:solidFill>
                            <a:srgbClr val="FF0000"/>
                          </a:solidFill>
                          <a:effectLst/>
                          <a:latin typeface="新細明體" panose="02020500000000000000" pitchFamily="18" charset="-120"/>
                          <a:ea typeface="新細明體" panose="02020500000000000000" pitchFamily="18" charset="-120"/>
                        </a:rPr>
                        <a:t>22</a:t>
                      </a:r>
                    </a:p>
                  </a:txBody>
                  <a:tcPr marL="16329" marR="16329" marT="16329" marB="16329" anchor="ctr">
                    <a:lnL>
                      <a:noFill/>
                    </a:lnL>
                    <a:lnR>
                      <a:noFill/>
                    </a:lnR>
                    <a:lnT>
                      <a:noFill/>
                    </a:lnT>
                    <a:lnB>
                      <a:noFill/>
                    </a:lnB>
                    <a:solidFill>
                      <a:srgbClr val="FFFFE0"/>
                    </a:solidFill>
                  </a:tcPr>
                </a:tc>
                <a:tc>
                  <a:txBody>
                    <a:bodyPr/>
                    <a:lstStyle/>
                    <a:p>
                      <a:r>
                        <a:rPr lang="en-US" altLang="zh-TW" sz="2800" dirty="0">
                          <a:solidFill>
                            <a:srgbClr val="FF0000"/>
                          </a:solidFill>
                          <a:effectLst/>
                          <a:latin typeface="新細明體" panose="02020500000000000000" pitchFamily="18" charset="-120"/>
                          <a:ea typeface="新細明體" panose="02020500000000000000" pitchFamily="18" charset="-120"/>
                        </a:rPr>
                        <a:t>SSH</a:t>
                      </a:r>
                      <a:r>
                        <a:rPr lang="zh-TW" altLang="en-US" sz="2800" dirty="0">
                          <a:effectLst/>
                          <a:latin typeface="新細明體" panose="02020500000000000000" pitchFamily="18" charset="-120"/>
                          <a:ea typeface="新細明體" panose="02020500000000000000" pitchFamily="18" charset="-120"/>
                        </a:rPr>
                        <a:t>，較為安全的遠端連線伺服器</a:t>
                      </a:r>
                    </a:p>
                  </a:txBody>
                  <a:tcPr marL="16329" marR="16329" marT="16329" marB="16329" anchor="ctr">
                    <a:lnL>
                      <a:noFill/>
                    </a:lnL>
                    <a:lnR>
                      <a:noFill/>
                    </a:lnR>
                    <a:lnT>
                      <a:noFill/>
                    </a:lnT>
                    <a:lnB>
                      <a:noFill/>
                    </a:lnB>
                    <a:solidFill>
                      <a:srgbClr val="FFFFE0"/>
                    </a:solidFill>
                  </a:tcPr>
                </a:tc>
                <a:extLst>
                  <a:ext uri="{0D108BD9-81ED-4DB2-BD59-A6C34878D82A}">
                    <a16:rowId xmlns:a16="http://schemas.microsoft.com/office/drawing/2014/main" val="1705273166"/>
                  </a:ext>
                </a:extLst>
              </a:tr>
              <a:tr h="431035">
                <a:tc>
                  <a:txBody>
                    <a:bodyPr/>
                    <a:lstStyle/>
                    <a:p>
                      <a:pPr algn="ctr"/>
                      <a:r>
                        <a:rPr lang="en-US" altLang="zh-TW" sz="2800">
                          <a:effectLst/>
                          <a:latin typeface="新細明體" panose="02020500000000000000" pitchFamily="18" charset="-120"/>
                          <a:ea typeface="新細明體" panose="02020500000000000000" pitchFamily="18" charset="-120"/>
                        </a:rPr>
                        <a:t>23</a:t>
                      </a:r>
                    </a:p>
                  </a:txBody>
                  <a:tcPr marL="16329" marR="16329" marT="16329" marB="16329" anchor="ctr">
                    <a:lnL>
                      <a:noFill/>
                    </a:lnL>
                    <a:lnR>
                      <a:noFill/>
                    </a:lnR>
                    <a:lnT>
                      <a:noFill/>
                    </a:lnT>
                    <a:lnB>
                      <a:noFill/>
                    </a:lnB>
                    <a:solidFill>
                      <a:srgbClr val="FFFFE0"/>
                    </a:solidFill>
                  </a:tcPr>
                </a:tc>
                <a:tc>
                  <a:txBody>
                    <a:bodyPr/>
                    <a:lstStyle/>
                    <a:p>
                      <a:r>
                        <a:rPr lang="en-US" altLang="zh-TW" sz="2800" dirty="0">
                          <a:effectLst/>
                          <a:latin typeface="新細明體" panose="02020500000000000000" pitchFamily="18" charset="-120"/>
                          <a:ea typeface="新細明體" panose="02020500000000000000" pitchFamily="18" charset="-120"/>
                        </a:rPr>
                        <a:t>Telnet</a:t>
                      </a:r>
                      <a:r>
                        <a:rPr lang="zh-TW" altLang="en-US" sz="2800" dirty="0">
                          <a:effectLst/>
                          <a:latin typeface="新細明體" panose="02020500000000000000" pitchFamily="18" charset="-120"/>
                          <a:ea typeface="新細明體" panose="02020500000000000000" pitchFamily="18" charset="-120"/>
                        </a:rPr>
                        <a:t>，早期的遠端連線伺服器軟體</a:t>
                      </a:r>
                    </a:p>
                  </a:txBody>
                  <a:tcPr marL="16329" marR="16329" marT="16329" marB="16329" anchor="ctr">
                    <a:lnL>
                      <a:noFill/>
                    </a:lnL>
                    <a:lnR>
                      <a:noFill/>
                    </a:lnR>
                    <a:lnT>
                      <a:noFill/>
                    </a:lnT>
                    <a:lnB>
                      <a:noFill/>
                    </a:lnB>
                    <a:solidFill>
                      <a:srgbClr val="FFFFE0"/>
                    </a:solidFill>
                  </a:tcPr>
                </a:tc>
                <a:extLst>
                  <a:ext uri="{0D108BD9-81ED-4DB2-BD59-A6C34878D82A}">
                    <a16:rowId xmlns:a16="http://schemas.microsoft.com/office/drawing/2014/main" val="477378755"/>
                  </a:ext>
                </a:extLst>
              </a:tr>
              <a:tr h="431035">
                <a:tc>
                  <a:txBody>
                    <a:bodyPr/>
                    <a:lstStyle/>
                    <a:p>
                      <a:pPr algn="ctr"/>
                      <a:r>
                        <a:rPr lang="en-US" altLang="zh-TW" sz="2800">
                          <a:effectLst/>
                          <a:latin typeface="新細明體" panose="02020500000000000000" pitchFamily="18" charset="-120"/>
                          <a:ea typeface="新細明體" panose="02020500000000000000" pitchFamily="18" charset="-120"/>
                        </a:rPr>
                        <a:t>25</a:t>
                      </a:r>
                    </a:p>
                  </a:txBody>
                  <a:tcPr marL="16329" marR="16329" marT="16329" marB="16329" anchor="ctr">
                    <a:lnL>
                      <a:noFill/>
                    </a:lnL>
                    <a:lnR>
                      <a:noFill/>
                    </a:lnR>
                    <a:lnT>
                      <a:noFill/>
                    </a:lnT>
                    <a:lnB>
                      <a:noFill/>
                    </a:lnB>
                    <a:solidFill>
                      <a:srgbClr val="FFFFE0"/>
                    </a:solidFill>
                  </a:tcPr>
                </a:tc>
                <a:tc>
                  <a:txBody>
                    <a:bodyPr/>
                    <a:lstStyle/>
                    <a:p>
                      <a:r>
                        <a:rPr lang="en-US" altLang="zh-TW" sz="2800" dirty="0">
                          <a:effectLst/>
                          <a:latin typeface="新細明體" panose="02020500000000000000" pitchFamily="18" charset="-120"/>
                          <a:ea typeface="新細明體" panose="02020500000000000000" pitchFamily="18" charset="-120"/>
                        </a:rPr>
                        <a:t>SMTP</a:t>
                      </a:r>
                      <a:r>
                        <a:rPr lang="zh-TW" altLang="en-US" sz="2800" dirty="0">
                          <a:effectLst/>
                          <a:latin typeface="新細明體" panose="02020500000000000000" pitchFamily="18" charset="-120"/>
                          <a:ea typeface="新細明體" panose="02020500000000000000" pitchFamily="18" charset="-120"/>
                        </a:rPr>
                        <a:t>，簡單郵件傳遞協定，用在作為 </a:t>
                      </a:r>
                      <a:r>
                        <a:rPr lang="en-US" altLang="zh-TW" sz="2800" dirty="0">
                          <a:effectLst/>
                          <a:latin typeface="新細明體" panose="02020500000000000000" pitchFamily="18" charset="-120"/>
                          <a:ea typeface="新細明體" panose="02020500000000000000" pitchFamily="18" charset="-120"/>
                        </a:rPr>
                        <a:t>mail server </a:t>
                      </a:r>
                      <a:r>
                        <a:rPr lang="zh-TW" altLang="en-US" sz="2800" dirty="0">
                          <a:effectLst/>
                          <a:latin typeface="新細明體" panose="02020500000000000000" pitchFamily="18" charset="-120"/>
                          <a:ea typeface="新細明體" panose="02020500000000000000" pitchFamily="18" charset="-120"/>
                        </a:rPr>
                        <a:t>的埠口</a:t>
                      </a:r>
                    </a:p>
                  </a:txBody>
                  <a:tcPr marL="16329" marR="16329" marT="16329" marB="16329" anchor="ctr">
                    <a:lnL>
                      <a:noFill/>
                    </a:lnL>
                    <a:lnR>
                      <a:noFill/>
                    </a:lnR>
                    <a:lnT>
                      <a:noFill/>
                    </a:lnT>
                    <a:lnB>
                      <a:noFill/>
                    </a:lnB>
                    <a:solidFill>
                      <a:srgbClr val="FFFFE0"/>
                    </a:solidFill>
                  </a:tcPr>
                </a:tc>
                <a:extLst>
                  <a:ext uri="{0D108BD9-81ED-4DB2-BD59-A6C34878D82A}">
                    <a16:rowId xmlns:a16="http://schemas.microsoft.com/office/drawing/2014/main" val="2839587943"/>
                  </a:ext>
                </a:extLst>
              </a:tr>
              <a:tr h="431035">
                <a:tc>
                  <a:txBody>
                    <a:bodyPr/>
                    <a:lstStyle/>
                    <a:p>
                      <a:pPr algn="ctr"/>
                      <a:r>
                        <a:rPr lang="en-US" altLang="zh-TW" sz="2800">
                          <a:effectLst/>
                          <a:latin typeface="新細明體" panose="02020500000000000000" pitchFamily="18" charset="-120"/>
                          <a:ea typeface="新細明體" panose="02020500000000000000" pitchFamily="18" charset="-120"/>
                        </a:rPr>
                        <a:t>53</a:t>
                      </a:r>
                    </a:p>
                  </a:txBody>
                  <a:tcPr marL="16329" marR="16329" marT="16329" marB="16329" anchor="ctr">
                    <a:lnL>
                      <a:noFill/>
                    </a:lnL>
                    <a:lnR>
                      <a:noFill/>
                    </a:lnR>
                    <a:lnT>
                      <a:noFill/>
                    </a:lnT>
                    <a:lnB>
                      <a:noFill/>
                    </a:lnB>
                    <a:solidFill>
                      <a:srgbClr val="FFFFE0"/>
                    </a:solidFill>
                  </a:tcPr>
                </a:tc>
                <a:tc>
                  <a:txBody>
                    <a:bodyPr/>
                    <a:lstStyle/>
                    <a:p>
                      <a:r>
                        <a:rPr lang="en-US" altLang="zh-TW" sz="2800" dirty="0">
                          <a:effectLst/>
                          <a:latin typeface="新細明體" panose="02020500000000000000" pitchFamily="18" charset="-120"/>
                          <a:ea typeface="新細明體" panose="02020500000000000000" pitchFamily="18" charset="-120"/>
                        </a:rPr>
                        <a:t>DNS</a:t>
                      </a:r>
                      <a:r>
                        <a:rPr lang="zh-TW" altLang="en-US" sz="2800" dirty="0">
                          <a:effectLst/>
                          <a:latin typeface="新細明體" panose="02020500000000000000" pitchFamily="18" charset="-120"/>
                          <a:ea typeface="新細明體" panose="02020500000000000000" pitchFamily="18" charset="-120"/>
                        </a:rPr>
                        <a:t>，用在作為名稱解析的領域名稱伺服器</a:t>
                      </a:r>
                    </a:p>
                  </a:txBody>
                  <a:tcPr marL="16329" marR="16329" marT="16329" marB="16329" anchor="ctr">
                    <a:lnL>
                      <a:noFill/>
                    </a:lnL>
                    <a:lnR>
                      <a:noFill/>
                    </a:lnR>
                    <a:lnT>
                      <a:noFill/>
                    </a:lnT>
                    <a:lnB>
                      <a:noFill/>
                    </a:lnB>
                    <a:solidFill>
                      <a:srgbClr val="FFFFE0"/>
                    </a:solidFill>
                  </a:tcPr>
                </a:tc>
                <a:extLst>
                  <a:ext uri="{0D108BD9-81ED-4DB2-BD59-A6C34878D82A}">
                    <a16:rowId xmlns:a16="http://schemas.microsoft.com/office/drawing/2014/main" val="592016858"/>
                  </a:ext>
                </a:extLst>
              </a:tr>
              <a:tr h="431035">
                <a:tc>
                  <a:txBody>
                    <a:bodyPr/>
                    <a:lstStyle/>
                    <a:p>
                      <a:pPr algn="ctr"/>
                      <a:r>
                        <a:rPr lang="en-US" altLang="zh-TW" sz="2800">
                          <a:effectLst/>
                          <a:latin typeface="新細明體" panose="02020500000000000000" pitchFamily="18" charset="-120"/>
                          <a:ea typeface="新細明體" panose="02020500000000000000" pitchFamily="18" charset="-120"/>
                        </a:rPr>
                        <a:t>80</a:t>
                      </a:r>
                    </a:p>
                  </a:txBody>
                  <a:tcPr marL="16329" marR="16329" marT="16329" marB="16329" anchor="ctr">
                    <a:lnL>
                      <a:noFill/>
                    </a:lnL>
                    <a:lnR>
                      <a:noFill/>
                    </a:lnR>
                    <a:lnT>
                      <a:noFill/>
                    </a:lnT>
                    <a:lnB>
                      <a:noFill/>
                    </a:lnB>
                    <a:solidFill>
                      <a:srgbClr val="FFFFE0"/>
                    </a:solidFill>
                  </a:tcPr>
                </a:tc>
                <a:tc>
                  <a:txBody>
                    <a:bodyPr/>
                    <a:lstStyle/>
                    <a:p>
                      <a:r>
                        <a:rPr lang="en-US" altLang="zh-TW" sz="2800" dirty="0">
                          <a:effectLst/>
                          <a:latin typeface="新細明體" panose="02020500000000000000" pitchFamily="18" charset="-120"/>
                          <a:ea typeface="新細明體" panose="02020500000000000000" pitchFamily="18" charset="-120"/>
                        </a:rPr>
                        <a:t>WWW</a:t>
                      </a:r>
                      <a:r>
                        <a:rPr lang="zh-TW" altLang="en-US" sz="2800" dirty="0">
                          <a:effectLst/>
                          <a:latin typeface="新細明體" panose="02020500000000000000" pitchFamily="18" charset="-120"/>
                          <a:ea typeface="新細明體" panose="02020500000000000000" pitchFamily="18" charset="-120"/>
                        </a:rPr>
                        <a:t>，這個重要吧！就是全球資訊網伺服器</a:t>
                      </a:r>
                    </a:p>
                  </a:txBody>
                  <a:tcPr marL="16329" marR="16329" marT="16329" marB="16329" anchor="ctr">
                    <a:lnL>
                      <a:noFill/>
                    </a:lnL>
                    <a:lnR>
                      <a:noFill/>
                    </a:lnR>
                    <a:lnT>
                      <a:noFill/>
                    </a:lnT>
                    <a:lnB>
                      <a:noFill/>
                    </a:lnB>
                    <a:solidFill>
                      <a:srgbClr val="FFFFE0"/>
                    </a:solidFill>
                  </a:tcPr>
                </a:tc>
                <a:extLst>
                  <a:ext uri="{0D108BD9-81ED-4DB2-BD59-A6C34878D82A}">
                    <a16:rowId xmlns:a16="http://schemas.microsoft.com/office/drawing/2014/main" val="3927736763"/>
                  </a:ext>
                </a:extLst>
              </a:tr>
              <a:tr h="431035">
                <a:tc>
                  <a:txBody>
                    <a:bodyPr/>
                    <a:lstStyle/>
                    <a:p>
                      <a:pPr algn="ctr"/>
                      <a:r>
                        <a:rPr lang="en-US" altLang="zh-TW" sz="2800">
                          <a:effectLst/>
                          <a:latin typeface="新細明體" panose="02020500000000000000" pitchFamily="18" charset="-120"/>
                          <a:ea typeface="新細明體" panose="02020500000000000000" pitchFamily="18" charset="-120"/>
                        </a:rPr>
                        <a:t>110</a:t>
                      </a:r>
                    </a:p>
                  </a:txBody>
                  <a:tcPr marL="16329" marR="16329" marT="16329" marB="16329" anchor="ctr">
                    <a:lnL>
                      <a:noFill/>
                    </a:lnL>
                    <a:lnR>
                      <a:noFill/>
                    </a:lnR>
                    <a:lnT>
                      <a:noFill/>
                    </a:lnT>
                    <a:lnB>
                      <a:noFill/>
                    </a:lnB>
                    <a:solidFill>
                      <a:srgbClr val="FFFFE0"/>
                    </a:solidFill>
                  </a:tcPr>
                </a:tc>
                <a:tc>
                  <a:txBody>
                    <a:bodyPr/>
                    <a:lstStyle/>
                    <a:p>
                      <a:r>
                        <a:rPr lang="en-US" altLang="zh-TW" sz="2800" dirty="0">
                          <a:effectLst/>
                          <a:latin typeface="新細明體" panose="02020500000000000000" pitchFamily="18" charset="-120"/>
                          <a:ea typeface="新細明體" panose="02020500000000000000" pitchFamily="18" charset="-120"/>
                        </a:rPr>
                        <a:t>POP3</a:t>
                      </a:r>
                      <a:r>
                        <a:rPr lang="zh-TW" altLang="en-US" sz="2800" dirty="0">
                          <a:effectLst/>
                          <a:latin typeface="新細明體" panose="02020500000000000000" pitchFamily="18" charset="-120"/>
                          <a:ea typeface="新細明體" panose="02020500000000000000" pitchFamily="18" charset="-120"/>
                        </a:rPr>
                        <a:t>，郵件收信協定，辦公室用的收信軟體都是透過他</a:t>
                      </a:r>
                    </a:p>
                  </a:txBody>
                  <a:tcPr marL="16329" marR="16329" marT="16329" marB="16329" anchor="ctr">
                    <a:lnL>
                      <a:noFill/>
                    </a:lnL>
                    <a:lnR>
                      <a:noFill/>
                    </a:lnR>
                    <a:lnT>
                      <a:noFill/>
                    </a:lnT>
                    <a:lnB>
                      <a:noFill/>
                    </a:lnB>
                    <a:solidFill>
                      <a:srgbClr val="FFFFE0"/>
                    </a:solidFill>
                  </a:tcPr>
                </a:tc>
                <a:extLst>
                  <a:ext uri="{0D108BD9-81ED-4DB2-BD59-A6C34878D82A}">
                    <a16:rowId xmlns:a16="http://schemas.microsoft.com/office/drawing/2014/main" val="2050061841"/>
                  </a:ext>
                </a:extLst>
              </a:tr>
              <a:tr h="431035">
                <a:tc>
                  <a:txBody>
                    <a:bodyPr/>
                    <a:lstStyle/>
                    <a:p>
                      <a:pPr algn="ctr"/>
                      <a:r>
                        <a:rPr lang="en-US" altLang="zh-TW" sz="2800">
                          <a:effectLst/>
                          <a:latin typeface="新細明體" panose="02020500000000000000" pitchFamily="18" charset="-120"/>
                          <a:ea typeface="新細明體" panose="02020500000000000000" pitchFamily="18" charset="-120"/>
                        </a:rPr>
                        <a:t>443</a:t>
                      </a:r>
                    </a:p>
                  </a:txBody>
                  <a:tcPr marL="16329" marR="16329" marT="16329" marB="16329" anchor="ctr">
                    <a:lnL>
                      <a:noFill/>
                    </a:lnL>
                    <a:lnR>
                      <a:noFill/>
                    </a:lnR>
                    <a:lnT>
                      <a:noFill/>
                    </a:lnT>
                    <a:lnB>
                      <a:noFill/>
                    </a:lnB>
                    <a:solidFill>
                      <a:srgbClr val="FFFFE0"/>
                    </a:solidFill>
                  </a:tcPr>
                </a:tc>
                <a:tc>
                  <a:txBody>
                    <a:bodyPr/>
                    <a:lstStyle/>
                    <a:p>
                      <a:r>
                        <a:rPr lang="en-US" sz="2800" dirty="0">
                          <a:effectLst/>
                          <a:latin typeface="新細明體" panose="02020500000000000000" pitchFamily="18" charset="-120"/>
                          <a:ea typeface="新細明體" panose="02020500000000000000" pitchFamily="18" charset="-120"/>
                        </a:rPr>
                        <a:t>https，</a:t>
                      </a:r>
                      <a:r>
                        <a:rPr lang="zh-TW" altLang="en-US" sz="2800" dirty="0">
                          <a:effectLst/>
                          <a:latin typeface="新細明體" panose="02020500000000000000" pitchFamily="18" charset="-120"/>
                          <a:ea typeface="新細明體" panose="02020500000000000000" pitchFamily="18" charset="-120"/>
                        </a:rPr>
                        <a:t>有安全加密機制的</a:t>
                      </a:r>
                      <a:r>
                        <a:rPr lang="en-US" sz="2800" dirty="0">
                          <a:effectLst/>
                          <a:latin typeface="新細明體" panose="02020500000000000000" pitchFamily="18" charset="-120"/>
                          <a:ea typeface="新細明體" panose="02020500000000000000" pitchFamily="18" charset="-120"/>
                        </a:rPr>
                        <a:t>WWW</a:t>
                      </a:r>
                      <a:r>
                        <a:rPr lang="zh-TW" altLang="en-US" sz="2800" dirty="0">
                          <a:effectLst/>
                          <a:latin typeface="新細明體" panose="02020500000000000000" pitchFamily="18" charset="-120"/>
                          <a:ea typeface="新細明體" panose="02020500000000000000" pitchFamily="18" charset="-120"/>
                        </a:rPr>
                        <a:t>伺服器</a:t>
                      </a:r>
                    </a:p>
                  </a:txBody>
                  <a:tcPr marL="16329" marR="16329" marT="16329" marB="16329" anchor="ctr">
                    <a:lnL>
                      <a:noFill/>
                    </a:lnL>
                    <a:lnR>
                      <a:noFill/>
                    </a:lnR>
                    <a:lnT>
                      <a:noFill/>
                    </a:lnT>
                    <a:lnB>
                      <a:noFill/>
                    </a:lnB>
                    <a:solidFill>
                      <a:srgbClr val="FFFFE0"/>
                    </a:solidFill>
                  </a:tcPr>
                </a:tc>
                <a:extLst>
                  <a:ext uri="{0D108BD9-81ED-4DB2-BD59-A6C34878D82A}">
                    <a16:rowId xmlns:a16="http://schemas.microsoft.com/office/drawing/2014/main" val="650690275"/>
                  </a:ext>
                </a:extLst>
              </a:tr>
            </a:tbl>
          </a:graphicData>
        </a:graphic>
      </p:graphicFrame>
    </p:spTree>
    <p:extLst>
      <p:ext uri="{BB962C8B-B14F-4D97-AF65-F5344CB8AC3E}">
        <p14:creationId xmlns:p14="http://schemas.microsoft.com/office/powerpoint/2010/main" val="277584497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a:xfrm>
            <a:off x="1556085" y="288174"/>
            <a:ext cx="9144000" cy="1203742"/>
          </a:xfrm>
          <a:gradFill>
            <a:gsLst>
              <a:gs pos="0">
                <a:srgbClr val="F725AC"/>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gradFill>
        </p:spPr>
        <p:txBody>
          <a:bodyPr anchor="ctr"/>
          <a:lstStyle/>
          <a:p>
            <a:r>
              <a:rPr kumimoji="1" lang="zh-TW" altLang="en-US" sz="4950" b="1" dirty="0" smtClean="0">
                <a:latin typeface="標楷體" panose="03000509000000000000" pitchFamily="65" charset="-120"/>
                <a:ea typeface="標楷體" panose="03000509000000000000" pitchFamily="65" charset="-120"/>
              </a:rPr>
              <a:t>設</a:t>
            </a:r>
            <a:r>
              <a:rPr kumimoji="1" lang="zh-TW" altLang="en-US" sz="4950" b="1" dirty="0">
                <a:latin typeface="標楷體" panose="03000509000000000000" pitchFamily="65" charset="-120"/>
                <a:ea typeface="標楷體" panose="03000509000000000000" pitchFamily="65" charset="-120"/>
              </a:rPr>
              <a:t>定</a:t>
            </a:r>
            <a:r>
              <a:rPr kumimoji="1" lang="en-US" altLang="zh-TW" sz="4950" b="1" dirty="0" smtClean="0">
                <a:latin typeface="標楷體" panose="03000509000000000000" pitchFamily="65" charset="-120"/>
                <a:ea typeface="標楷體" panose="03000509000000000000" pitchFamily="65" charset="-120"/>
              </a:rPr>
              <a:t>DNS</a:t>
            </a:r>
            <a:r>
              <a:rPr kumimoji="1" lang="zh-TW" altLang="en-US" sz="4950" b="1" dirty="0" smtClean="0">
                <a:latin typeface="標楷體" panose="03000509000000000000" pitchFamily="65" charset="-120"/>
                <a:ea typeface="標楷體" panose="03000509000000000000" pitchFamily="65" charset="-120"/>
              </a:rPr>
              <a:t>檔</a:t>
            </a:r>
            <a:endParaRPr lang="zh-TW" altLang="en-US" dirty="0"/>
          </a:p>
        </p:txBody>
      </p:sp>
      <p:sp>
        <p:nvSpPr>
          <p:cNvPr id="2" name="文字方塊 1"/>
          <p:cNvSpPr txBox="1"/>
          <p:nvPr/>
        </p:nvSpPr>
        <p:spPr>
          <a:xfrm>
            <a:off x="609601" y="1779687"/>
            <a:ext cx="11758862" cy="4385816"/>
          </a:xfrm>
          <a:prstGeom prst="rect">
            <a:avLst/>
          </a:prstGeom>
          <a:noFill/>
        </p:spPr>
        <p:txBody>
          <a:bodyPr wrap="square" rtlCol="0">
            <a:spAutoFit/>
          </a:bodyPr>
          <a:lstStyle/>
          <a:p>
            <a:pPr defTabSz="685800">
              <a:defRPr/>
            </a:pPr>
            <a:r>
              <a:rPr lang="en-US" altLang="zh-TW" sz="4500" dirty="0" err="1">
                <a:solidFill>
                  <a:prstClr val="black"/>
                </a:solidFill>
                <a:latin typeface="Georgia"/>
                <a:ea typeface="新細明體" panose="02020500000000000000" pitchFamily="18" charset="-120"/>
              </a:rPr>
              <a:t>s</a:t>
            </a:r>
            <a:r>
              <a:rPr lang="en-US" altLang="zh-TW" sz="4500" dirty="0" err="1" smtClean="0">
                <a:solidFill>
                  <a:prstClr val="black"/>
                </a:solidFill>
                <a:latin typeface="Georgia"/>
                <a:ea typeface="新細明體" panose="02020500000000000000" pitchFamily="18" charset="-120"/>
              </a:rPr>
              <a:t>udo</a:t>
            </a:r>
            <a:r>
              <a:rPr lang="en-US" altLang="zh-TW" sz="4500" dirty="0" smtClean="0">
                <a:solidFill>
                  <a:prstClr val="black"/>
                </a:solidFill>
                <a:latin typeface="Georgia"/>
                <a:ea typeface="新細明體" panose="02020500000000000000" pitchFamily="18" charset="-120"/>
              </a:rPr>
              <a:t> </a:t>
            </a:r>
            <a:r>
              <a:rPr lang="en-US" altLang="zh-TW" sz="4500" dirty="0" err="1" smtClean="0">
                <a:solidFill>
                  <a:prstClr val="black"/>
                </a:solidFill>
                <a:latin typeface="Georgia"/>
                <a:ea typeface="新細明體" panose="02020500000000000000" pitchFamily="18" charset="-120"/>
              </a:rPr>
              <a:t>nano</a:t>
            </a:r>
            <a:r>
              <a:rPr lang="en-US" altLang="zh-TW" sz="4500" dirty="0" smtClean="0">
                <a:solidFill>
                  <a:prstClr val="black"/>
                </a:solidFill>
                <a:latin typeface="Georgia"/>
                <a:ea typeface="新細明體" panose="02020500000000000000" pitchFamily="18" charset="-120"/>
              </a:rPr>
              <a:t> </a:t>
            </a:r>
            <a:r>
              <a:rPr lang="en-US" altLang="zh-TW" sz="4500" dirty="0" smtClean="0">
                <a:solidFill>
                  <a:srgbClr val="FF00FF"/>
                </a:solidFill>
                <a:latin typeface="Georgia"/>
                <a:ea typeface="新細明體" panose="02020500000000000000" pitchFamily="18" charset="-120"/>
              </a:rPr>
              <a:t>/</a:t>
            </a:r>
            <a:r>
              <a:rPr lang="en-US" altLang="zh-TW" sz="4500" dirty="0" err="1" smtClean="0">
                <a:solidFill>
                  <a:srgbClr val="FF00FF"/>
                </a:solidFill>
                <a:latin typeface="Georgia"/>
                <a:ea typeface="新細明體" panose="02020500000000000000" pitchFamily="18" charset="-120"/>
              </a:rPr>
              <a:t>etc</a:t>
            </a:r>
            <a:r>
              <a:rPr lang="en-US" altLang="zh-TW" sz="4500" dirty="0" smtClean="0">
                <a:solidFill>
                  <a:srgbClr val="FF00FF"/>
                </a:solidFill>
                <a:latin typeface="Georgia"/>
                <a:ea typeface="新細明體" panose="02020500000000000000" pitchFamily="18" charset="-120"/>
              </a:rPr>
              <a:t>/</a:t>
            </a:r>
            <a:r>
              <a:rPr lang="en-US" altLang="zh-TW" sz="4500" dirty="0" err="1" smtClean="0">
                <a:solidFill>
                  <a:srgbClr val="FF00FF"/>
                </a:solidFill>
                <a:latin typeface="Georgia"/>
                <a:ea typeface="新細明體" panose="02020500000000000000" pitchFamily="18" charset="-120"/>
              </a:rPr>
              <a:t>resolv.conf</a:t>
            </a:r>
            <a:endParaRPr lang="en-US" altLang="zh-TW" sz="4500" dirty="0" smtClean="0">
              <a:solidFill>
                <a:srgbClr val="FF00FF"/>
              </a:solidFill>
              <a:latin typeface="Georgia"/>
              <a:ea typeface="新細明體" panose="02020500000000000000" pitchFamily="18" charset="-120"/>
            </a:endParaRPr>
          </a:p>
          <a:p>
            <a:pPr defTabSz="685800">
              <a:defRPr/>
            </a:pPr>
            <a:endParaRPr lang="en-US" altLang="zh-TW" sz="4500" dirty="0" smtClean="0">
              <a:solidFill>
                <a:prstClr val="black"/>
              </a:solidFill>
              <a:latin typeface="Georgia"/>
              <a:ea typeface="新細明體" panose="02020500000000000000" pitchFamily="18" charset="-120"/>
            </a:endParaRPr>
          </a:p>
          <a:p>
            <a:pPr defTabSz="685800">
              <a:defRPr/>
            </a:pPr>
            <a:r>
              <a:rPr lang="zh-TW" altLang="en-US" sz="4800" dirty="0"/>
              <a:t>修改</a:t>
            </a:r>
            <a:r>
              <a:rPr lang="en-US" altLang="zh-TW" sz="4800" dirty="0"/>
              <a:t>DNS</a:t>
            </a:r>
            <a:r>
              <a:rPr lang="zh-TW" altLang="en-US" sz="4800" dirty="0"/>
              <a:t>是否需要重啟某些</a:t>
            </a:r>
            <a:r>
              <a:rPr lang="zh-TW" altLang="en-US" sz="4800" dirty="0" smtClean="0"/>
              <a:t>服務</a:t>
            </a:r>
            <a:r>
              <a:rPr lang="en-US" altLang="zh-TW" sz="4800" dirty="0" smtClean="0"/>
              <a:t>?</a:t>
            </a:r>
          </a:p>
          <a:p>
            <a:pPr defTabSz="685800">
              <a:defRPr/>
            </a:pPr>
            <a:r>
              <a:rPr lang="zh-TW" altLang="en-US" sz="4800" dirty="0" smtClean="0"/>
              <a:t>答案</a:t>
            </a:r>
            <a:r>
              <a:rPr lang="zh-TW" altLang="en-US" sz="4800" dirty="0"/>
              <a:t>是</a:t>
            </a:r>
            <a:r>
              <a:rPr lang="zh-TW" altLang="en-US" sz="4800" dirty="0">
                <a:solidFill>
                  <a:srgbClr val="FF0000"/>
                </a:solidFill>
              </a:rPr>
              <a:t>不需要</a:t>
            </a:r>
            <a:r>
              <a:rPr lang="zh-TW" altLang="en-US" sz="4800" dirty="0"/>
              <a:t>。修改後會立即生效，不需做任何額外處理。</a:t>
            </a:r>
          </a:p>
          <a:p>
            <a:pPr defTabSz="685800">
              <a:defRPr/>
            </a:pPr>
            <a:endParaRPr lang="zh-TW" altLang="en-US" sz="4500" dirty="0">
              <a:solidFill>
                <a:prstClr val="black"/>
              </a:solidFill>
              <a:latin typeface="Georgia"/>
              <a:ea typeface="新細明體" panose="02020500000000000000" pitchFamily="18" charset="-120"/>
            </a:endParaRPr>
          </a:p>
        </p:txBody>
      </p:sp>
    </p:spTree>
    <p:extLst>
      <p:ext uri="{BB962C8B-B14F-4D97-AF65-F5344CB8AC3E}">
        <p14:creationId xmlns:p14="http://schemas.microsoft.com/office/powerpoint/2010/main" val="10438348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2</a:t>
            </a:r>
            <a:r>
              <a:rPr lang="zh-TW" altLang="en-US" dirty="0" smtClean="0"/>
              <a:t>進位計算</a:t>
            </a:r>
            <a:endParaRPr lang="zh-TW" altLang="en-US" dirty="0"/>
          </a:p>
        </p:txBody>
      </p:sp>
      <p:sp>
        <p:nvSpPr>
          <p:cNvPr id="4" name="文字方塊 3"/>
          <p:cNvSpPr txBox="1"/>
          <p:nvPr/>
        </p:nvSpPr>
        <p:spPr>
          <a:xfrm>
            <a:off x="724393" y="2612571"/>
            <a:ext cx="1330035" cy="2308324"/>
          </a:xfrm>
          <a:prstGeom prst="rect">
            <a:avLst/>
          </a:prstGeom>
          <a:noFill/>
        </p:spPr>
        <p:txBody>
          <a:bodyPr wrap="square" rtlCol="0">
            <a:spAutoFit/>
          </a:bodyPr>
          <a:lstStyle/>
          <a:p>
            <a:r>
              <a:rPr lang="zh-TW" altLang="en-US" sz="4800" dirty="0"/>
              <a:t> </a:t>
            </a:r>
            <a:r>
              <a:rPr lang="zh-TW" altLang="en-US" sz="4800" dirty="0" smtClean="0"/>
              <a:t> </a:t>
            </a:r>
            <a:r>
              <a:rPr lang="en-US" altLang="zh-TW" sz="4800" dirty="0" smtClean="0"/>
              <a:t>01</a:t>
            </a:r>
            <a:endParaRPr lang="en-US" altLang="zh-TW" sz="4800" dirty="0"/>
          </a:p>
          <a:p>
            <a:r>
              <a:rPr lang="en-US" altLang="zh-TW" sz="4800" dirty="0"/>
              <a:t>+</a:t>
            </a:r>
            <a:r>
              <a:rPr lang="zh-TW" altLang="en-US" sz="4800" dirty="0"/>
              <a:t>  </a:t>
            </a:r>
            <a:r>
              <a:rPr lang="en-US" altLang="zh-TW" sz="4800" dirty="0"/>
              <a:t>1</a:t>
            </a:r>
          </a:p>
          <a:p>
            <a:r>
              <a:rPr lang="zh-TW" altLang="en-US" sz="4800" dirty="0"/>
              <a:t>  </a:t>
            </a:r>
            <a:r>
              <a:rPr lang="en-US" altLang="zh-TW" sz="4800" dirty="0"/>
              <a:t>10</a:t>
            </a:r>
            <a:endParaRPr lang="zh-TW" altLang="en-US" sz="4800" dirty="0"/>
          </a:p>
        </p:txBody>
      </p:sp>
      <p:sp>
        <p:nvSpPr>
          <p:cNvPr id="7" name="文字方塊 6"/>
          <p:cNvSpPr txBox="1"/>
          <p:nvPr/>
        </p:nvSpPr>
        <p:spPr>
          <a:xfrm>
            <a:off x="3111335" y="2612571"/>
            <a:ext cx="1638795" cy="3046988"/>
          </a:xfrm>
          <a:prstGeom prst="rect">
            <a:avLst/>
          </a:prstGeom>
          <a:noFill/>
        </p:spPr>
        <p:txBody>
          <a:bodyPr wrap="square" rtlCol="0">
            <a:spAutoFit/>
          </a:bodyPr>
          <a:lstStyle/>
          <a:p>
            <a:r>
              <a:rPr lang="zh-TW" altLang="en-US" sz="4800" dirty="0"/>
              <a:t> </a:t>
            </a:r>
            <a:r>
              <a:rPr lang="zh-TW" altLang="en-US" sz="4800" dirty="0" smtClean="0"/>
              <a:t> </a:t>
            </a:r>
            <a:r>
              <a:rPr lang="en-US" altLang="zh-TW" sz="4800" dirty="0" smtClean="0"/>
              <a:t>11</a:t>
            </a:r>
            <a:endParaRPr lang="en-US" altLang="zh-TW" sz="4800" dirty="0"/>
          </a:p>
          <a:p>
            <a:r>
              <a:rPr lang="en-US" altLang="zh-TW" sz="4800" dirty="0"/>
              <a:t>+</a:t>
            </a:r>
            <a:r>
              <a:rPr lang="zh-TW" altLang="en-US" sz="4800" dirty="0"/>
              <a:t>  </a:t>
            </a:r>
            <a:r>
              <a:rPr lang="en-US" altLang="zh-TW" sz="4800" dirty="0"/>
              <a:t>1</a:t>
            </a:r>
          </a:p>
          <a:p>
            <a:r>
              <a:rPr lang="en-US" altLang="zh-TW" sz="4800" smtClean="0"/>
              <a:t>100</a:t>
            </a:r>
            <a:endParaRPr lang="zh-TW" altLang="en-US" sz="4800"/>
          </a:p>
          <a:p>
            <a:endParaRPr lang="zh-TW" altLang="en-US" sz="4800" dirty="0"/>
          </a:p>
        </p:txBody>
      </p:sp>
      <p:sp>
        <p:nvSpPr>
          <p:cNvPr id="8" name="文字方塊 7"/>
          <p:cNvSpPr txBox="1"/>
          <p:nvPr/>
        </p:nvSpPr>
        <p:spPr>
          <a:xfrm>
            <a:off x="5430982" y="2612571"/>
            <a:ext cx="2216727" cy="2308324"/>
          </a:xfrm>
          <a:prstGeom prst="rect">
            <a:avLst/>
          </a:prstGeom>
          <a:noFill/>
        </p:spPr>
        <p:txBody>
          <a:bodyPr wrap="square" rtlCol="0">
            <a:spAutoFit/>
          </a:bodyPr>
          <a:lstStyle/>
          <a:p>
            <a:r>
              <a:rPr lang="zh-TW" altLang="en-US" sz="4800" dirty="0"/>
              <a:t> </a:t>
            </a:r>
            <a:r>
              <a:rPr lang="zh-TW" altLang="en-US" sz="4800" dirty="0" smtClean="0"/>
              <a:t> </a:t>
            </a:r>
            <a:r>
              <a:rPr lang="en-US" altLang="zh-TW" sz="4800" dirty="0" smtClean="0"/>
              <a:t>1111</a:t>
            </a:r>
            <a:endParaRPr lang="en-US" altLang="zh-TW" sz="4800" dirty="0"/>
          </a:p>
          <a:p>
            <a:r>
              <a:rPr lang="en-US" altLang="zh-TW" sz="4800" dirty="0"/>
              <a:t>+</a:t>
            </a:r>
            <a:r>
              <a:rPr lang="zh-TW" altLang="en-US" sz="4800" dirty="0"/>
              <a:t>  </a:t>
            </a:r>
            <a:r>
              <a:rPr lang="zh-TW" altLang="en-US" sz="4800" dirty="0" smtClean="0"/>
              <a:t>     </a:t>
            </a:r>
            <a:r>
              <a:rPr lang="en-US" altLang="zh-TW" sz="4800" dirty="0" smtClean="0"/>
              <a:t>1</a:t>
            </a:r>
            <a:endParaRPr lang="en-US" altLang="zh-TW" sz="4800" dirty="0"/>
          </a:p>
          <a:p>
            <a:r>
              <a:rPr lang="en-US" altLang="zh-TW" sz="4800" dirty="0" smtClean="0"/>
              <a:t>10000</a:t>
            </a:r>
            <a:endParaRPr lang="zh-TW" altLang="en-US" sz="4800" dirty="0"/>
          </a:p>
        </p:txBody>
      </p:sp>
      <p:sp>
        <p:nvSpPr>
          <p:cNvPr id="9" name="文字方塊 8"/>
          <p:cNvSpPr txBox="1"/>
          <p:nvPr/>
        </p:nvSpPr>
        <p:spPr>
          <a:xfrm>
            <a:off x="8482941" y="2612571"/>
            <a:ext cx="2584862" cy="2308324"/>
          </a:xfrm>
          <a:prstGeom prst="rect">
            <a:avLst/>
          </a:prstGeom>
          <a:noFill/>
        </p:spPr>
        <p:txBody>
          <a:bodyPr wrap="square" rtlCol="0">
            <a:spAutoFit/>
          </a:bodyPr>
          <a:lstStyle/>
          <a:p>
            <a:r>
              <a:rPr lang="zh-TW" altLang="en-US" sz="4800"/>
              <a:t> </a:t>
            </a:r>
            <a:r>
              <a:rPr lang="zh-TW" altLang="en-US" sz="4800" smtClean="0"/>
              <a:t> </a:t>
            </a:r>
            <a:r>
              <a:rPr lang="en-US" altLang="zh-TW" sz="4800" smtClean="0"/>
              <a:t>11111</a:t>
            </a:r>
            <a:endParaRPr lang="en-US" altLang="zh-TW" sz="4800" dirty="0"/>
          </a:p>
          <a:p>
            <a:r>
              <a:rPr lang="en-US" altLang="zh-TW" sz="4800"/>
              <a:t>+</a:t>
            </a:r>
            <a:r>
              <a:rPr lang="zh-TW" altLang="en-US" sz="4800"/>
              <a:t>  </a:t>
            </a:r>
            <a:r>
              <a:rPr lang="zh-TW" altLang="en-US" sz="4800" smtClean="0"/>
              <a:t>       </a:t>
            </a:r>
            <a:r>
              <a:rPr lang="en-US" altLang="zh-TW" sz="4800" smtClean="0"/>
              <a:t>1</a:t>
            </a:r>
            <a:endParaRPr lang="en-US" altLang="zh-TW" sz="4800" dirty="0"/>
          </a:p>
          <a:p>
            <a:r>
              <a:rPr lang="en-US" altLang="zh-TW" sz="4800" smtClean="0"/>
              <a:t>100000</a:t>
            </a:r>
            <a:endParaRPr lang="zh-TW" altLang="en-US" sz="4800" dirty="0"/>
          </a:p>
        </p:txBody>
      </p:sp>
      <p:sp>
        <p:nvSpPr>
          <p:cNvPr id="10" name="文字方塊 9"/>
          <p:cNvSpPr txBox="1"/>
          <p:nvPr/>
        </p:nvSpPr>
        <p:spPr>
          <a:xfrm>
            <a:off x="4273076" y="5334946"/>
            <a:ext cx="954107" cy="1015663"/>
          </a:xfrm>
          <a:prstGeom prst="rect">
            <a:avLst/>
          </a:prstGeom>
          <a:noFill/>
        </p:spPr>
        <p:txBody>
          <a:bodyPr wrap="none" rtlCol="0">
            <a:spAutoFit/>
          </a:bodyPr>
          <a:lstStyle/>
          <a:p>
            <a:r>
              <a:rPr lang="zh-TW" altLang="en-US" sz="6000" dirty="0" smtClean="0"/>
              <a:t>減</a:t>
            </a:r>
            <a:endParaRPr lang="zh-TW" altLang="en-US" sz="6000" dirty="0"/>
          </a:p>
        </p:txBody>
      </p:sp>
    </p:spTree>
    <p:extLst>
      <p:ext uri="{BB962C8B-B14F-4D97-AF65-F5344CB8AC3E}">
        <p14:creationId xmlns:p14="http://schemas.microsoft.com/office/powerpoint/2010/main" val="317402527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22086" y="292554"/>
            <a:ext cx="10515600" cy="837374"/>
          </a:xfrm>
        </p:spPr>
        <p:txBody>
          <a:bodyPr anchor="t">
            <a:normAutofit/>
          </a:bodyPr>
          <a:lstStyle/>
          <a:p>
            <a:pPr algn="ctr"/>
            <a:r>
              <a:rPr lang="zh-TW" altLang="en-US" sz="5400" dirty="0" smtClean="0"/>
              <a:t>網路</a:t>
            </a:r>
            <a:r>
              <a:rPr lang="zh-TW" altLang="en-US" sz="5400" dirty="0"/>
              <a:t>設定</a:t>
            </a:r>
            <a:r>
              <a:rPr lang="zh-TW" altLang="en-US" sz="5400" dirty="0" smtClean="0"/>
              <a:t>需要以</a:t>
            </a:r>
            <a:r>
              <a:rPr lang="zh-TW" altLang="en-US" sz="5400" dirty="0"/>
              <a:t>下</a:t>
            </a:r>
            <a:r>
              <a:rPr lang="zh-TW" altLang="en-US" sz="5400" dirty="0" smtClean="0"/>
              <a:t>資料？</a:t>
            </a:r>
            <a:endParaRPr lang="zh-TW" altLang="en-US" sz="5400" dirty="0"/>
          </a:p>
        </p:txBody>
      </p:sp>
      <p:sp>
        <p:nvSpPr>
          <p:cNvPr id="3" name="內容版面配置區 2"/>
          <p:cNvSpPr>
            <a:spLocks noGrp="1"/>
          </p:cNvSpPr>
          <p:nvPr>
            <p:ph idx="1"/>
          </p:nvPr>
        </p:nvSpPr>
        <p:spPr>
          <a:xfrm>
            <a:off x="3367315" y="1481450"/>
            <a:ext cx="6183085" cy="5238663"/>
          </a:xfrm>
        </p:spPr>
        <p:txBody>
          <a:bodyPr>
            <a:noAutofit/>
          </a:bodyPr>
          <a:lstStyle/>
          <a:p>
            <a:r>
              <a:rPr lang="en-US" altLang="zh-TW" sz="5400" dirty="0"/>
              <a:t>IP</a:t>
            </a:r>
          </a:p>
          <a:p>
            <a:r>
              <a:rPr lang="en-US" altLang="zh-TW" sz="5400" dirty="0" err="1"/>
              <a:t>Netmask</a:t>
            </a:r>
            <a:endParaRPr lang="en-US" altLang="zh-TW" sz="5400" dirty="0"/>
          </a:p>
          <a:p>
            <a:r>
              <a:rPr lang="en-US" altLang="zh-TW" sz="5400" dirty="0"/>
              <a:t>Network</a:t>
            </a:r>
          </a:p>
          <a:p>
            <a:r>
              <a:rPr lang="en-US" altLang="zh-TW" sz="5400" dirty="0"/>
              <a:t>Broadcast</a:t>
            </a:r>
          </a:p>
          <a:p>
            <a:r>
              <a:rPr lang="en-US" altLang="zh-TW" sz="5400" dirty="0" smtClean="0"/>
              <a:t>Gateway</a:t>
            </a:r>
            <a:endParaRPr lang="en-US" altLang="zh-TW" sz="5400" dirty="0"/>
          </a:p>
          <a:p>
            <a:r>
              <a:rPr lang="en-US" altLang="zh-TW" sz="5400" dirty="0" smtClean="0">
                <a:solidFill>
                  <a:srgbClr val="FF0000"/>
                </a:solidFill>
              </a:rPr>
              <a:t>DNS:</a:t>
            </a:r>
            <a:r>
              <a:rPr lang="en-US" altLang="zh-TW" sz="5400" kern="600" dirty="0">
                <a:solidFill>
                  <a:srgbClr val="FF0000"/>
                </a:solidFill>
                <a:latin typeface="+mj-ea"/>
              </a:rPr>
              <a:t> </a:t>
            </a:r>
            <a:endParaRPr lang="en-US" altLang="zh-TW" sz="5400" kern="600" dirty="0" smtClean="0">
              <a:solidFill>
                <a:srgbClr val="FF0000"/>
              </a:solidFill>
              <a:latin typeface="+mj-ea"/>
            </a:endParaRPr>
          </a:p>
        </p:txBody>
      </p:sp>
    </p:spTree>
    <p:extLst>
      <p:ext uri="{BB962C8B-B14F-4D97-AF65-F5344CB8AC3E}">
        <p14:creationId xmlns:p14="http://schemas.microsoft.com/office/powerpoint/2010/main" val="341466202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6"/>
            <a:ext cx="10515600" cy="757822"/>
          </a:xfrm>
        </p:spPr>
        <p:txBody>
          <a:bodyPr>
            <a:noAutofit/>
          </a:bodyPr>
          <a:lstStyle/>
          <a:p>
            <a:pPr algn="ctr"/>
            <a:r>
              <a:rPr lang="zh-TW" altLang="en-US" sz="5400" dirty="0" smtClean="0"/>
              <a:t>目前已學</a:t>
            </a:r>
            <a:endParaRPr lang="zh-TW" altLang="en-US" sz="5400" dirty="0"/>
          </a:p>
        </p:txBody>
      </p:sp>
      <p:sp>
        <p:nvSpPr>
          <p:cNvPr id="3" name="內容版面配置區 2"/>
          <p:cNvSpPr>
            <a:spLocks noGrp="1"/>
          </p:cNvSpPr>
          <p:nvPr>
            <p:ph idx="1"/>
          </p:nvPr>
        </p:nvSpPr>
        <p:spPr>
          <a:xfrm>
            <a:off x="240632" y="1472698"/>
            <a:ext cx="11951368" cy="5200818"/>
          </a:xfrm>
        </p:spPr>
        <p:txBody>
          <a:bodyPr>
            <a:noAutofit/>
          </a:bodyPr>
          <a:lstStyle/>
          <a:p>
            <a:r>
              <a:rPr lang="en-US" altLang="zh-TW" sz="4400" dirty="0" err="1" smtClean="0">
                <a:solidFill>
                  <a:srgbClr val="FF00FF"/>
                </a:solidFill>
              </a:rPr>
              <a:t>Ip</a:t>
            </a:r>
            <a:r>
              <a:rPr lang="en-US" altLang="zh-TW" sz="4400" dirty="0" smtClean="0">
                <a:solidFill>
                  <a:srgbClr val="FF00FF"/>
                </a:solidFill>
              </a:rPr>
              <a:t> ;</a:t>
            </a:r>
            <a:r>
              <a:rPr lang="en-US" altLang="zh-TW" sz="4400" dirty="0" err="1" smtClean="0">
                <a:solidFill>
                  <a:srgbClr val="FF00FF"/>
                </a:solidFill>
              </a:rPr>
              <a:t>netmask</a:t>
            </a:r>
            <a:endParaRPr lang="en-US" altLang="zh-TW" sz="4400" dirty="0" smtClean="0">
              <a:solidFill>
                <a:srgbClr val="FF00FF"/>
              </a:solidFill>
            </a:endParaRPr>
          </a:p>
          <a:p>
            <a:pPr marL="0" indent="0">
              <a:buNone/>
            </a:pPr>
            <a:r>
              <a:rPr lang="en-US" altLang="zh-TW" sz="4400" dirty="0" err="1" smtClean="0"/>
              <a:t>Ifconfig</a:t>
            </a:r>
            <a:r>
              <a:rPr lang="en-US" altLang="zh-TW" sz="4400" dirty="0" smtClean="0"/>
              <a:t> enps0  </a:t>
            </a:r>
            <a:r>
              <a:rPr lang="en-US" altLang="zh-TW" sz="4400" dirty="0" err="1" smtClean="0">
                <a:solidFill>
                  <a:srgbClr val="00B050"/>
                </a:solidFill>
              </a:rPr>
              <a:t>ip</a:t>
            </a:r>
            <a:r>
              <a:rPr lang="en-US" altLang="zh-TW" sz="4400" dirty="0" smtClean="0"/>
              <a:t>  </a:t>
            </a:r>
            <a:r>
              <a:rPr lang="en-US" altLang="zh-TW" sz="4400" dirty="0" err="1" smtClean="0"/>
              <a:t>netmask</a:t>
            </a:r>
            <a:r>
              <a:rPr lang="en-US" altLang="zh-TW" sz="4400" dirty="0" smtClean="0"/>
              <a:t>  </a:t>
            </a:r>
            <a:r>
              <a:rPr lang="en-US" altLang="zh-TW" sz="4400" dirty="0" err="1" smtClean="0">
                <a:solidFill>
                  <a:srgbClr val="00B050"/>
                </a:solidFill>
              </a:rPr>
              <a:t>ip</a:t>
            </a:r>
            <a:endParaRPr lang="en-US" altLang="zh-TW" sz="4400" dirty="0" smtClean="0">
              <a:solidFill>
                <a:srgbClr val="00B050"/>
              </a:solidFill>
            </a:endParaRPr>
          </a:p>
          <a:p>
            <a:r>
              <a:rPr lang="en-US" altLang="zh-TW" sz="4400" dirty="0" smtClean="0">
                <a:solidFill>
                  <a:srgbClr val="FF00FF"/>
                </a:solidFill>
              </a:rPr>
              <a:t>Default gateway</a:t>
            </a:r>
          </a:p>
          <a:p>
            <a:pPr marL="0" indent="0">
              <a:buNone/>
            </a:pPr>
            <a:r>
              <a:rPr lang="en-US" altLang="zh-TW" sz="4400" dirty="0" smtClean="0"/>
              <a:t>route add default </a:t>
            </a:r>
            <a:r>
              <a:rPr lang="en-US" altLang="zh-TW" sz="4400" dirty="0" err="1" smtClean="0"/>
              <a:t>gw</a:t>
            </a:r>
            <a:r>
              <a:rPr lang="en-US" altLang="zh-TW" sz="4400" dirty="0" smtClean="0"/>
              <a:t>  </a:t>
            </a:r>
            <a:r>
              <a:rPr lang="en-US" altLang="zh-TW" sz="4400" dirty="0" err="1" smtClean="0">
                <a:solidFill>
                  <a:srgbClr val="00B050"/>
                </a:solidFill>
              </a:rPr>
              <a:t>ip</a:t>
            </a:r>
            <a:endParaRPr lang="en-US" altLang="zh-TW" sz="4400" dirty="0" smtClean="0">
              <a:solidFill>
                <a:srgbClr val="00B050"/>
              </a:solidFill>
            </a:endParaRPr>
          </a:p>
          <a:p>
            <a:r>
              <a:rPr lang="en-US" altLang="zh-TW" sz="4400" dirty="0" smtClean="0">
                <a:solidFill>
                  <a:srgbClr val="FF00FF"/>
                </a:solidFill>
              </a:rPr>
              <a:t>DNS</a:t>
            </a:r>
            <a:r>
              <a:rPr lang="zh-TW" altLang="en-US" sz="4400" dirty="0" smtClean="0">
                <a:solidFill>
                  <a:srgbClr val="FF00FF"/>
                </a:solidFill>
              </a:rPr>
              <a:t>設定</a:t>
            </a:r>
            <a:endParaRPr lang="en-US" altLang="zh-TW" sz="4400" dirty="0" smtClean="0">
              <a:solidFill>
                <a:srgbClr val="FF00FF"/>
              </a:solidFill>
            </a:endParaRPr>
          </a:p>
          <a:p>
            <a:pPr marL="0" indent="0">
              <a:buNone/>
            </a:pPr>
            <a:r>
              <a:rPr lang="en-US" altLang="zh-TW" sz="4400" dirty="0" err="1" smtClean="0"/>
              <a:t>sudo</a:t>
            </a:r>
            <a:r>
              <a:rPr lang="en-US" altLang="zh-TW" sz="4400" dirty="0" smtClean="0"/>
              <a:t> </a:t>
            </a:r>
            <a:r>
              <a:rPr lang="en-US" altLang="zh-TW" sz="4400" dirty="0" err="1" smtClean="0"/>
              <a:t>nano</a:t>
            </a:r>
            <a:r>
              <a:rPr lang="en-US" altLang="zh-TW" sz="4400" dirty="0" smtClean="0"/>
              <a:t> /</a:t>
            </a:r>
            <a:r>
              <a:rPr lang="en-US" altLang="zh-TW" sz="4400" dirty="0" err="1" smtClean="0"/>
              <a:t>etc</a:t>
            </a:r>
            <a:r>
              <a:rPr lang="en-US" altLang="zh-TW" sz="4400" dirty="0" smtClean="0"/>
              <a:t>/</a:t>
            </a:r>
            <a:r>
              <a:rPr lang="en-US" altLang="zh-TW" sz="4400" dirty="0" err="1" smtClean="0"/>
              <a:t>resolv.conf</a:t>
            </a:r>
            <a:r>
              <a:rPr lang="en-US" altLang="zh-TW" sz="4400" dirty="0" smtClean="0"/>
              <a:t>  </a:t>
            </a:r>
          </a:p>
          <a:p>
            <a:pPr marL="0" indent="0">
              <a:buNone/>
            </a:pPr>
            <a:r>
              <a:rPr lang="zh-TW" altLang="en-US" sz="4400" dirty="0" smtClean="0"/>
              <a:t>執行順序優於</a:t>
            </a:r>
            <a:r>
              <a:rPr lang="en-US" altLang="zh-TW" sz="4400" dirty="0" err="1" smtClean="0"/>
              <a:t>netplan</a:t>
            </a:r>
            <a:r>
              <a:rPr lang="en-US" altLang="zh-TW" sz="4400" dirty="0" smtClean="0"/>
              <a:t>;</a:t>
            </a:r>
            <a:r>
              <a:rPr lang="zh-TW" altLang="en-US" sz="4400" dirty="0" smtClean="0"/>
              <a:t> 設定即生效</a:t>
            </a:r>
            <a:endParaRPr lang="en-US" altLang="zh-TW" sz="4400" dirty="0" smtClean="0"/>
          </a:p>
          <a:p>
            <a:pPr marL="0" indent="0">
              <a:buNone/>
            </a:pPr>
            <a:endParaRPr lang="en-US" altLang="zh-TW" sz="4400" dirty="0"/>
          </a:p>
        </p:txBody>
      </p:sp>
    </p:spTree>
    <p:extLst>
      <p:ext uri="{BB962C8B-B14F-4D97-AF65-F5344CB8AC3E}">
        <p14:creationId xmlns:p14="http://schemas.microsoft.com/office/powerpoint/2010/main" val="272135129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zh-TW" altLang="en-US" dirty="0" smtClean="0"/>
              <a:t>各種發行的</a:t>
            </a:r>
            <a:r>
              <a:rPr lang="en-US" altLang="zh-TW" dirty="0" smtClean="0"/>
              <a:t>Linux</a:t>
            </a:r>
            <a:endParaRPr lang="zh-TW" altLang="en-US" dirty="0"/>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4262299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4"/>
          <p:cNvGraphicFramePr>
            <a:graphicFrameLocks noGrp="1"/>
          </p:cNvGraphicFramePr>
          <p:nvPr>
            <p:ph idx="1"/>
            <p:extLst>
              <p:ext uri="{D42A27DB-BD31-4B8C-83A1-F6EECF244321}">
                <p14:modId xmlns:p14="http://schemas.microsoft.com/office/powerpoint/2010/main" val="1501313697"/>
              </p:ext>
            </p:extLst>
          </p:nvPr>
        </p:nvGraphicFramePr>
        <p:xfrm>
          <a:off x="434340" y="115260"/>
          <a:ext cx="11567160" cy="6742740"/>
        </p:xfrm>
        <a:graphic>
          <a:graphicData uri="http://schemas.openxmlformats.org/drawingml/2006/table">
            <a:tbl>
              <a:tblPr firstRow="1" bandRow="1">
                <a:tableStyleId>{5C22544A-7EE6-4342-B048-85BDC9FD1C3A}</a:tableStyleId>
              </a:tblPr>
              <a:tblGrid>
                <a:gridCol w="3886200">
                  <a:extLst>
                    <a:ext uri="{9D8B030D-6E8A-4147-A177-3AD203B41FA5}">
                      <a16:colId xmlns:a16="http://schemas.microsoft.com/office/drawing/2014/main" val="633575592"/>
                    </a:ext>
                  </a:extLst>
                </a:gridCol>
                <a:gridCol w="2252925">
                  <a:extLst>
                    <a:ext uri="{9D8B030D-6E8A-4147-A177-3AD203B41FA5}">
                      <a16:colId xmlns:a16="http://schemas.microsoft.com/office/drawing/2014/main" val="1630556922"/>
                    </a:ext>
                  </a:extLst>
                </a:gridCol>
                <a:gridCol w="5428035">
                  <a:extLst>
                    <a:ext uri="{9D8B030D-6E8A-4147-A177-3AD203B41FA5}">
                      <a16:colId xmlns:a16="http://schemas.microsoft.com/office/drawing/2014/main" val="1044635928"/>
                    </a:ext>
                  </a:extLst>
                </a:gridCol>
              </a:tblGrid>
              <a:tr h="342900">
                <a:tc>
                  <a:txBody>
                    <a:bodyPr/>
                    <a:lstStyle/>
                    <a:p>
                      <a:pPr algn="ctr"/>
                      <a:r>
                        <a:rPr lang="zh-TW" altLang="en-US" sz="3600" dirty="0" smtClean="0"/>
                        <a:t>名稱</a:t>
                      </a:r>
                      <a:endParaRPr lang="zh-TW" altLang="en-US" sz="3600" dirty="0"/>
                    </a:p>
                  </a:txBody>
                  <a:tcPr/>
                </a:tc>
                <a:tc>
                  <a:txBody>
                    <a:bodyPr/>
                    <a:lstStyle/>
                    <a:p>
                      <a:pPr algn="ctr"/>
                      <a:r>
                        <a:rPr lang="zh-TW" altLang="en-US" sz="3600" dirty="0" smtClean="0"/>
                        <a:t>特性</a:t>
                      </a:r>
                      <a:endParaRPr lang="zh-TW" altLang="en-US" sz="3600" dirty="0"/>
                    </a:p>
                  </a:txBody>
                  <a:tcPr/>
                </a:tc>
                <a:tc>
                  <a:txBody>
                    <a:bodyPr/>
                    <a:lstStyle/>
                    <a:p>
                      <a:pPr algn="ctr"/>
                      <a:r>
                        <a:rPr lang="zh-TW" altLang="en-US" sz="3600" dirty="0" smtClean="0"/>
                        <a:t>套件包 管理工具</a:t>
                      </a:r>
                      <a:endParaRPr lang="zh-TW" altLang="en-US" sz="3600" dirty="0"/>
                    </a:p>
                  </a:txBody>
                  <a:tcPr/>
                </a:tc>
                <a:extLst>
                  <a:ext uri="{0D108BD9-81ED-4DB2-BD59-A6C34878D82A}">
                    <a16:rowId xmlns:a16="http://schemas.microsoft.com/office/drawing/2014/main" val="3351621596"/>
                  </a:ext>
                </a:extLst>
              </a:tr>
              <a:tr h="548640">
                <a:tc>
                  <a:txBody>
                    <a:bodyPr/>
                    <a:lstStyle/>
                    <a:p>
                      <a:r>
                        <a:rPr lang="en-US" altLang="zh-TW" sz="3200" dirty="0" smtClean="0">
                          <a:hlinkClick r:id="rId3"/>
                        </a:rPr>
                        <a:t>Debian</a:t>
                      </a:r>
                      <a:endParaRPr lang="zh-TW" altLang="en-US" sz="3200" dirty="0"/>
                    </a:p>
                  </a:txBody>
                  <a:tcPr/>
                </a:tc>
                <a:tc>
                  <a:txBody>
                    <a:bodyPr/>
                    <a:lstStyle/>
                    <a:p>
                      <a:r>
                        <a:rPr lang="zh-TW" altLang="en-US" sz="3200" dirty="0" smtClean="0">
                          <a:solidFill>
                            <a:srgbClr val="FF0000"/>
                          </a:solidFill>
                        </a:rPr>
                        <a:t>歐規</a:t>
                      </a:r>
                      <a:endParaRPr lang="zh-TW" altLang="en-US" sz="3200" dirty="0">
                        <a:solidFill>
                          <a:srgbClr val="FF0000"/>
                        </a:solidFill>
                      </a:endParaRPr>
                    </a:p>
                  </a:txBody>
                  <a:tcPr/>
                </a:tc>
                <a:tc rowSpan="2">
                  <a:txBody>
                    <a:bodyPr/>
                    <a:lstStyle/>
                    <a:p>
                      <a:r>
                        <a:rPr lang="en-US" altLang="zh-TW" sz="3200" dirty="0" smtClean="0"/>
                        <a:t>Apt </a:t>
                      </a:r>
                      <a:r>
                        <a:rPr lang="zh-TW" altLang="en-US" sz="3200" dirty="0" smtClean="0"/>
                        <a:t>、</a:t>
                      </a:r>
                      <a:r>
                        <a:rPr lang="en-US" altLang="zh-TW" sz="3200" dirty="0" smtClean="0"/>
                        <a:t>apt-get</a:t>
                      </a:r>
                    </a:p>
                    <a:p>
                      <a:r>
                        <a:rPr lang="zh-TW" altLang="en-US" sz="2000" dirty="0" smtClean="0"/>
                        <a:t>例</a:t>
                      </a:r>
                      <a:r>
                        <a:rPr lang="en-US" altLang="zh-TW" sz="2000" dirty="0" smtClean="0"/>
                        <a:t>:</a:t>
                      </a:r>
                    </a:p>
                    <a:p>
                      <a:r>
                        <a:rPr lang="en-US" altLang="zh-TW" sz="2400" dirty="0" err="1" smtClean="0"/>
                        <a:t>Sudo</a:t>
                      </a:r>
                      <a:r>
                        <a:rPr lang="en-US" altLang="zh-TW" sz="2400" dirty="0" smtClean="0"/>
                        <a:t> apt update</a:t>
                      </a:r>
                    </a:p>
                    <a:p>
                      <a:r>
                        <a:rPr lang="en-US" altLang="zh-TW" sz="2400" dirty="0" err="1" smtClean="0"/>
                        <a:t>Sudo</a:t>
                      </a:r>
                      <a:r>
                        <a:rPr lang="en-US" altLang="zh-TW" sz="2400" dirty="0" smtClean="0"/>
                        <a:t> apt upgrade</a:t>
                      </a:r>
                    </a:p>
                    <a:p>
                      <a:r>
                        <a:rPr lang="en-US" altLang="zh-TW" sz="2400" dirty="0" err="1" smtClean="0"/>
                        <a:t>Sudo</a:t>
                      </a:r>
                      <a:r>
                        <a:rPr lang="en-US" altLang="zh-TW" sz="2400" baseline="0" dirty="0" smtClean="0"/>
                        <a:t> apt </a:t>
                      </a:r>
                      <a:r>
                        <a:rPr lang="en-US" altLang="zh-TW" sz="2400" baseline="0" dirty="0" smtClean="0">
                          <a:solidFill>
                            <a:srgbClr val="FF0000"/>
                          </a:solidFill>
                        </a:rPr>
                        <a:t>install</a:t>
                      </a:r>
                      <a:r>
                        <a:rPr lang="en-US" altLang="zh-TW" sz="2400" baseline="0" dirty="0" smtClean="0"/>
                        <a:t>  </a:t>
                      </a:r>
                      <a:r>
                        <a:rPr lang="en-US" altLang="zh-TW" sz="2400" baseline="0" dirty="0" err="1" smtClean="0"/>
                        <a:t>openssh</a:t>
                      </a:r>
                      <a:r>
                        <a:rPr lang="en-US" altLang="zh-TW" sz="2400" baseline="0" dirty="0" smtClean="0"/>
                        <a:t>-server</a:t>
                      </a:r>
                    </a:p>
                    <a:p>
                      <a:r>
                        <a:rPr lang="en-US" altLang="zh-TW" sz="2400" baseline="0" dirty="0" err="1" smtClean="0"/>
                        <a:t>Sudo</a:t>
                      </a:r>
                      <a:r>
                        <a:rPr lang="en-US" altLang="zh-TW" sz="2400" baseline="0" dirty="0" smtClean="0"/>
                        <a:t> apt install  putty</a:t>
                      </a:r>
                      <a:r>
                        <a:rPr lang="zh-TW" altLang="en-US" sz="2400" baseline="0" dirty="0" smtClean="0"/>
                        <a:t>  </a:t>
                      </a:r>
                      <a:r>
                        <a:rPr lang="en-US" altLang="zh-TW" sz="2400" baseline="0" dirty="0" smtClean="0"/>
                        <a:t>(desktop)</a:t>
                      </a:r>
                      <a:endParaRPr lang="zh-TW" altLang="en-US" sz="2400" dirty="0"/>
                    </a:p>
                  </a:txBody>
                  <a:tcPr/>
                </a:tc>
                <a:extLst>
                  <a:ext uri="{0D108BD9-81ED-4DB2-BD59-A6C34878D82A}">
                    <a16:rowId xmlns:a16="http://schemas.microsoft.com/office/drawing/2014/main" val="1574194820"/>
                  </a:ext>
                </a:extLst>
              </a:tr>
              <a:tr h="1299864">
                <a:tc>
                  <a:txBody>
                    <a:bodyPr/>
                    <a:lstStyle/>
                    <a:p>
                      <a:r>
                        <a:rPr lang="en-US" altLang="zh-TW" sz="3200" dirty="0" smtClean="0">
                          <a:hlinkClick r:id="rId4"/>
                        </a:rPr>
                        <a:t>Ubuntu</a:t>
                      </a:r>
                      <a:endParaRPr lang="zh-TW" altLang="en-US" sz="3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3200" dirty="0" smtClean="0">
                          <a:solidFill>
                            <a:srgbClr val="FF0000"/>
                          </a:solidFill>
                        </a:rPr>
                        <a:t>歐規</a:t>
                      </a:r>
                    </a:p>
                  </a:txBody>
                  <a:tcPr/>
                </a:tc>
                <a:tc vMerge="1">
                  <a:txBody>
                    <a:bodyPr/>
                    <a:lstStyle/>
                    <a:p>
                      <a:endParaRPr lang="zh-TW" altLang="en-US" dirty="0"/>
                    </a:p>
                  </a:txBody>
                  <a:tcPr/>
                </a:tc>
                <a:extLst>
                  <a:ext uri="{0D108BD9-81ED-4DB2-BD59-A6C34878D82A}">
                    <a16:rowId xmlns:a16="http://schemas.microsoft.com/office/drawing/2014/main" val="1828872976"/>
                  </a:ext>
                </a:extLst>
              </a:tr>
              <a:tr h="597690">
                <a:tc>
                  <a:txBody>
                    <a:bodyPr/>
                    <a:lstStyle/>
                    <a:p>
                      <a:r>
                        <a:rPr lang="en-US" altLang="zh-TW" sz="3200" dirty="0" smtClean="0">
                          <a:hlinkClick r:id="rId5"/>
                        </a:rPr>
                        <a:t>Red Hat</a:t>
                      </a:r>
                      <a:endParaRPr lang="zh-TW" altLang="en-US" sz="3200" dirty="0"/>
                    </a:p>
                  </a:txBody>
                  <a:tcPr/>
                </a:tc>
                <a:tc>
                  <a:txBody>
                    <a:bodyPr/>
                    <a:lstStyle/>
                    <a:p>
                      <a:r>
                        <a:rPr lang="zh-TW" altLang="en-US" sz="3200" dirty="0" smtClean="0">
                          <a:solidFill>
                            <a:srgbClr val="FF00FF"/>
                          </a:solidFill>
                        </a:rPr>
                        <a:t>美規</a:t>
                      </a:r>
                      <a:endParaRPr lang="zh-TW" altLang="en-US" sz="3200" dirty="0">
                        <a:solidFill>
                          <a:srgbClr val="FF00FF"/>
                        </a:solidFill>
                      </a:endParaRPr>
                    </a:p>
                  </a:txBody>
                  <a:tcPr/>
                </a:tc>
                <a:tc rowSpan="3">
                  <a:txBody>
                    <a:bodyPr/>
                    <a:lstStyle/>
                    <a:p>
                      <a:r>
                        <a:rPr lang="en-US" altLang="zh-TW" sz="3200" dirty="0" smtClean="0"/>
                        <a:t>Yam</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dirty="0" smtClean="0"/>
                        <a:t>例</a:t>
                      </a:r>
                      <a:r>
                        <a:rPr lang="en-US" altLang="zh-TW" sz="2000" dirty="0" smtClean="0"/>
                        <a:t>:</a:t>
                      </a:r>
                    </a:p>
                    <a:p>
                      <a:r>
                        <a:rPr lang="en-US" altLang="zh-TW" sz="2400" dirty="0" smtClean="0"/>
                        <a:t>yum install </a:t>
                      </a:r>
                      <a:r>
                        <a:rPr lang="en-US" altLang="zh-TW" sz="2400" dirty="0" err="1" smtClean="0"/>
                        <a:t>httpd</a:t>
                      </a:r>
                      <a:endParaRPr lang="en-US" altLang="zh-TW" sz="2400" dirty="0" smtClean="0"/>
                    </a:p>
                    <a:p>
                      <a:r>
                        <a:rPr lang="en-US" altLang="zh-TW" sz="2400" dirty="0" smtClean="0"/>
                        <a:t>yum install </a:t>
                      </a:r>
                      <a:r>
                        <a:rPr lang="en-US" altLang="zh-TW" sz="2400" dirty="0" err="1" smtClean="0"/>
                        <a:t>httpd</a:t>
                      </a:r>
                      <a:r>
                        <a:rPr lang="en-US" altLang="zh-TW" sz="2400" dirty="0" smtClean="0"/>
                        <a:t>*</a:t>
                      </a:r>
                      <a:endParaRPr lang="zh-TW" altLang="en-US" sz="2400" dirty="0"/>
                    </a:p>
                  </a:txBody>
                  <a:tcPr/>
                </a:tc>
                <a:extLst>
                  <a:ext uri="{0D108BD9-81ED-4DB2-BD59-A6C34878D82A}">
                    <a16:rowId xmlns:a16="http://schemas.microsoft.com/office/drawing/2014/main" val="3395792489"/>
                  </a:ext>
                </a:extLst>
              </a:tr>
              <a:tr h="597690">
                <a:tc>
                  <a:txBody>
                    <a:bodyPr/>
                    <a:lstStyle/>
                    <a:p>
                      <a:r>
                        <a:rPr lang="en-US" altLang="zh-TW" sz="3200" dirty="0" smtClean="0">
                          <a:hlinkClick r:id="rId6"/>
                        </a:rPr>
                        <a:t>CentOS</a:t>
                      </a:r>
                      <a:endParaRPr lang="zh-TW" altLang="en-US" sz="3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3200" dirty="0" smtClean="0">
                          <a:solidFill>
                            <a:srgbClr val="FF00FF"/>
                          </a:solidFill>
                        </a:rPr>
                        <a:t>美規</a:t>
                      </a:r>
                    </a:p>
                  </a:txBody>
                  <a:tcPr/>
                </a:tc>
                <a:tc vMerge="1">
                  <a:txBody>
                    <a:bodyPr/>
                    <a:lstStyle/>
                    <a:p>
                      <a:endParaRPr lang="zh-TW" altLang="en-US" dirty="0"/>
                    </a:p>
                  </a:txBody>
                  <a:tcPr/>
                </a:tc>
                <a:extLst>
                  <a:ext uri="{0D108BD9-81ED-4DB2-BD59-A6C34878D82A}">
                    <a16:rowId xmlns:a16="http://schemas.microsoft.com/office/drawing/2014/main" val="2941499713"/>
                  </a:ext>
                </a:extLst>
              </a:tr>
              <a:tr h="525780">
                <a:tc>
                  <a:txBody>
                    <a:bodyPr/>
                    <a:lstStyle/>
                    <a:p>
                      <a:r>
                        <a:rPr lang="en-US" altLang="zh-TW" sz="3200" dirty="0" smtClean="0">
                          <a:hlinkClick r:id="rId7"/>
                        </a:rPr>
                        <a:t>Fedora</a:t>
                      </a:r>
                      <a:endParaRPr lang="zh-TW" altLang="en-US" sz="3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3200" dirty="0" smtClean="0">
                          <a:solidFill>
                            <a:srgbClr val="FF00FF"/>
                          </a:solidFill>
                        </a:rPr>
                        <a:t>美規</a:t>
                      </a:r>
                    </a:p>
                  </a:txBody>
                  <a:tcPr/>
                </a:tc>
                <a:tc vMerge="1">
                  <a:txBody>
                    <a:bodyPr/>
                    <a:lstStyle/>
                    <a:p>
                      <a:endParaRPr lang="zh-TW" altLang="en-US" dirty="0"/>
                    </a:p>
                  </a:txBody>
                  <a:tcPr/>
                </a:tc>
                <a:extLst>
                  <a:ext uri="{0D108BD9-81ED-4DB2-BD59-A6C34878D82A}">
                    <a16:rowId xmlns:a16="http://schemas.microsoft.com/office/drawing/2014/main" val="3688257713"/>
                  </a:ext>
                </a:extLst>
              </a:tr>
              <a:tr h="1950357">
                <a:tc>
                  <a:txBody>
                    <a:bodyPr/>
                    <a:lstStyle/>
                    <a:p>
                      <a:r>
                        <a:rPr lang="en-US" altLang="zh-TW" sz="3200" dirty="0" smtClean="0">
                          <a:hlinkClick r:id="rId8"/>
                        </a:rPr>
                        <a:t>Alpine</a:t>
                      </a:r>
                      <a:endParaRPr lang="zh-TW" altLang="en-US" sz="3200" dirty="0"/>
                    </a:p>
                  </a:txBody>
                  <a:tcPr/>
                </a:tc>
                <a:tc>
                  <a:txBody>
                    <a:bodyPr/>
                    <a:lstStyle/>
                    <a:p>
                      <a:r>
                        <a:rPr lang="zh-TW" altLang="en-US" sz="3200" dirty="0" smtClean="0"/>
                        <a:t>安全為導向</a:t>
                      </a:r>
                      <a:endParaRPr lang="zh-TW" altLang="en-US" sz="3200" dirty="0"/>
                    </a:p>
                  </a:txBody>
                  <a:tcPr/>
                </a:tc>
                <a:tc>
                  <a:txBody>
                    <a:bodyPr/>
                    <a:lstStyle/>
                    <a:p>
                      <a:r>
                        <a:rPr lang="en-US" altLang="zh-TW" sz="3200" dirty="0" err="1" smtClean="0"/>
                        <a:t>Apk</a:t>
                      </a:r>
                      <a:endParaRPr lang="en-US" altLang="zh-TW" sz="3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dirty="0" smtClean="0"/>
                        <a:t>例</a:t>
                      </a:r>
                      <a:r>
                        <a:rPr lang="en-US" altLang="zh-TW" sz="2000" dirty="0" smtClean="0"/>
                        <a:t>:</a:t>
                      </a:r>
                    </a:p>
                    <a:p>
                      <a:r>
                        <a:rPr lang="en-US" altLang="zh-TW" sz="2400" dirty="0" err="1" smtClean="0"/>
                        <a:t>Apk</a:t>
                      </a:r>
                      <a:r>
                        <a:rPr lang="en-US" altLang="zh-TW" sz="2400" dirty="0" smtClean="0"/>
                        <a:t> update</a:t>
                      </a:r>
                    </a:p>
                    <a:p>
                      <a:r>
                        <a:rPr lang="en-US" altLang="zh-TW" sz="2400" dirty="0" err="1" smtClean="0"/>
                        <a:t>Apk</a:t>
                      </a:r>
                      <a:r>
                        <a:rPr lang="en-US" altLang="zh-TW" sz="2400" dirty="0" smtClean="0"/>
                        <a:t> upgrade</a:t>
                      </a:r>
                    </a:p>
                    <a:p>
                      <a:r>
                        <a:rPr lang="en-US" altLang="zh-TW" sz="2400" dirty="0" err="1" smtClean="0"/>
                        <a:t>Apk</a:t>
                      </a:r>
                      <a:r>
                        <a:rPr lang="en-US" altLang="zh-TW" sz="2400" dirty="0" smtClean="0"/>
                        <a:t> </a:t>
                      </a:r>
                      <a:r>
                        <a:rPr lang="en-US" altLang="zh-TW" sz="2400" dirty="0" smtClean="0">
                          <a:solidFill>
                            <a:srgbClr val="FF0000"/>
                          </a:solidFill>
                        </a:rPr>
                        <a:t>add </a:t>
                      </a:r>
                      <a:r>
                        <a:rPr lang="en-US" altLang="zh-TW" sz="2400" dirty="0" smtClean="0"/>
                        <a:t>putty</a:t>
                      </a:r>
                      <a:endParaRPr lang="zh-TW" altLang="en-US" sz="2400" dirty="0"/>
                    </a:p>
                  </a:txBody>
                  <a:tcPr/>
                </a:tc>
                <a:extLst>
                  <a:ext uri="{0D108BD9-81ED-4DB2-BD59-A6C34878D82A}">
                    <a16:rowId xmlns:a16="http://schemas.microsoft.com/office/drawing/2014/main" val="2282121973"/>
                  </a:ext>
                </a:extLst>
              </a:tr>
            </a:tbl>
          </a:graphicData>
        </a:graphic>
      </p:graphicFrame>
    </p:spTree>
    <p:extLst>
      <p:ext uri="{BB962C8B-B14F-4D97-AF65-F5344CB8AC3E}">
        <p14:creationId xmlns:p14="http://schemas.microsoft.com/office/powerpoint/2010/main" val="279145293"/>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199" y="365125"/>
            <a:ext cx="10733315" cy="1333046"/>
          </a:xfrm>
        </p:spPr>
        <p:txBody>
          <a:bodyPr>
            <a:normAutofit/>
          </a:bodyPr>
          <a:lstStyle/>
          <a:p>
            <a:r>
              <a:rPr lang="zh-TW" altLang="en-US" sz="6000" dirty="0" smtClean="0"/>
              <a:t>更新</a:t>
            </a:r>
            <a:r>
              <a:rPr lang="en-US" altLang="zh-TW" sz="6000" dirty="0" smtClean="0"/>
              <a:t>update</a:t>
            </a:r>
            <a:r>
              <a:rPr lang="zh-TW" altLang="en-US" sz="6000" dirty="0" smtClean="0"/>
              <a:t>、升級</a:t>
            </a:r>
            <a:r>
              <a:rPr lang="en-US" altLang="zh-TW" sz="6000" dirty="0" smtClean="0"/>
              <a:t>upgrade</a:t>
            </a:r>
            <a:r>
              <a:rPr lang="zh-TW" altLang="en-US" sz="6000" dirty="0" smtClean="0"/>
              <a:t>套件</a:t>
            </a:r>
            <a:endParaRPr lang="zh-TW" altLang="en-US" sz="6000" dirty="0"/>
          </a:p>
        </p:txBody>
      </p:sp>
      <p:sp>
        <p:nvSpPr>
          <p:cNvPr id="3" name="內容版面配置區 2"/>
          <p:cNvSpPr>
            <a:spLocks noGrp="1"/>
          </p:cNvSpPr>
          <p:nvPr>
            <p:ph idx="1"/>
          </p:nvPr>
        </p:nvSpPr>
        <p:spPr>
          <a:xfrm>
            <a:off x="1055914" y="2072368"/>
            <a:ext cx="10515600" cy="4351338"/>
          </a:xfrm>
        </p:spPr>
        <p:txBody>
          <a:bodyPr>
            <a:normAutofit/>
          </a:bodyPr>
          <a:lstStyle/>
          <a:p>
            <a:r>
              <a:rPr lang="en-US" altLang="zh-TW" sz="6000" dirty="0" err="1"/>
              <a:t>s</a:t>
            </a:r>
            <a:r>
              <a:rPr lang="en-US" altLang="zh-TW" sz="6000" dirty="0" err="1" smtClean="0"/>
              <a:t>udo</a:t>
            </a:r>
            <a:r>
              <a:rPr lang="en-US" altLang="zh-TW" sz="6000" dirty="0" smtClean="0"/>
              <a:t> apt update</a:t>
            </a:r>
          </a:p>
          <a:p>
            <a:r>
              <a:rPr lang="en-US" altLang="zh-TW" sz="6000" dirty="0" err="1"/>
              <a:t>s</a:t>
            </a:r>
            <a:r>
              <a:rPr lang="en-US" altLang="zh-TW" sz="6000" dirty="0" err="1" smtClean="0"/>
              <a:t>udo</a:t>
            </a:r>
            <a:r>
              <a:rPr lang="en-US" altLang="zh-TW" sz="6000" dirty="0" smtClean="0"/>
              <a:t> apt upgrade</a:t>
            </a:r>
          </a:p>
          <a:p>
            <a:pPr marL="0" indent="0">
              <a:buNone/>
            </a:pPr>
            <a:r>
              <a:rPr lang="en-US" altLang="zh-TW" sz="6000" dirty="0" smtClean="0"/>
              <a:t>(DNS</a:t>
            </a:r>
            <a:r>
              <a:rPr lang="zh-TW" altLang="en-US" sz="6000" dirty="0" smtClean="0"/>
              <a:t>不對</a:t>
            </a:r>
            <a:r>
              <a:rPr lang="en-US" altLang="zh-TW" sz="6000" dirty="0" smtClean="0"/>
              <a:t>-</a:t>
            </a:r>
            <a:r>
              <a:rPr lang="zh-TW" altLang="en-US" sz="6000" dirty="0" smtClean="0"/>
              <a:t>會有錯誤訊息</a:t>
            </a:r>
            <a:r>
              <a:rPr lang="en-US" altLang="zh-TW" sz="6000" dirty="0" smtClean="0"/>
              <a:t>)</a:t>
            </a:r>
            <a:endParaRPr lang="zh-TW" altLang="en-US" sz="6000" dirty="0"/>
          </a:p>
        </p:txBody>
      </p:sp>
    </p:spTree>
    <p:extLst>
      <p:ext uri="{BB962C8B-B14F-4D97-AF65-F5344CB8AC3E}">
        <p14:creationId xmlns:p14="http://schemas.microsoft.com/office/powerpoint/2010/main" val="336837763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246743"/>
            <a:ext cx="11092543" cy="1578882"/>
          </a:xfrm>
        </p:spPr>
        <p:txBody>
          <a:bodyPr>
            <a:normAutofit/>
          </a:bodyPr>
          <a:lstStyle/>
          <a:p>
            <a:pPr algn="ctr"/>
            <a:r>
              <a:rPr lang="zh-TW" altLang="en-US" dirty="0" smtClean="0"/>
              <a:t>網路</a:t>
            </a:r>
            <a:r>
              <a:rPr lang="zh-TW" altLang="en-US" dirty="0"/>
              <a:t>不通， 請</a:t>
            </a:r>
            <a:r>
              <a:rPr lang="zh-TW" altLang="en-US" dirty="0" smtClean="0"/>
              <a:t>依序判定： </a:t>
            </a:r>
            <a:r>
              <a:rPr lang="en-US" altLang="zh-TW" dirty="0" smtClean="0"/>
              <a:t/>
            </a:r>
            <a:br>
              <a:rPr lang="en-US" altLang="zh-TW" dirty="0" smtClean="0"/>
            </a:br>
            <a:r>
              <a:rPr lang="en-US" altLang="zh-TW" dirty="0" smtClean="0"/>
              <a:t>(</a:t>
            </a:r>
            <a:r>
              <a:rPr lang="zh-TW" altLang="en-US" dirty="0"/>
              <a:t>每一步都用 </a:t>
            </a:r>
            <a:r>
              <a:rPr lang="en-US" altLang="zh-TW" dirty="0"/>
              <a:t>ctrl-c </a:t>
            </a:r>
            <a:r>
              <a:rPr lang="zh-TW" altLang="en-US" dirty="0"/>
              <a:t>中斷</a:t>
            </a:r>
            <a:r>
              <a:rPr lang="en-US" altLang="zh-TW" dirty="0" smtClean="0"/>
              <a:t>)</a:t>
            </a:r>
            <a:endParaRPr lang="zh-TW" altLang="en-US" dirty="0"/>
          </a:p>
        </p:txBody>
      </p:sp>
      <p:sp>
        <p:nvSpPr>
          <p:cNvPr id="3" name="內容版面配置區 2"/>
          <p:cNvSpPr>
            <a:spLocks noGrp="1"/>
          </p:cNvSpPr>
          <p:nvPr>
            <p:ph idx="1"/>
          </p:nvPr>
        </p:nvSpPr>
        <p:spPr/>
        <p:txBody>
          <a:bodyPr>
            <a:normAutofit/>
          </a:bodyPr>
          <a:lstStyle/>
          <a:p>
            <a:pPr marL="0" indent="0">
              <a:buNone/>
            </a:pPr>
            <a:r>
              <a:rPr lang="en-US" altLang="zh-TW" sz="4800" dirty="0" smtClean="0"/>
              <a:t>ping </a:t>
            </a:r>
            <a:r>
              <a:rPr lang="zh-TW" altLang="en-US" sz="4800" dirty="0"/>
              <a:t>自己</a:t>
            </a:r>
          </a:p>
          <a:p>
            <a:pPr marL="0" indent="0">
              <a:buNone/>
            </a:pPr>
            <a:r>
              <a:rPr lang="en-US" altLang="zh-TW" sz="4800" dirty="0"/>
              <a:t>ping </a:t>
            </a:r>
            <a:r>
              <a:rPr lang="zh-TW" altLang="en-US" sz="4800" dirty="0"/>
              <a:t>鄰居</a:t>
            </a:r>
          </a:p>
          <a:p>
            <a:pPr marL="0" indent="0">
              <a:buNone/>
            </a:pPr>
            <a:r>
              <a:rPr lang="en-US" altLang="zh-TW" sz="4800" dirty="0" err="1"/>
              <a:t>nmap</a:t>
            </a:r>
            <a:r>
              <a:rPr lang="en-US" altLang="zh-TW" sz="4800" dirty="0"/>
              <a:t> </a:t>
            </a:r>
            <a:r>
              <a:rPr lang="en-US" altLang="zh-TW" sz="4800" dirty="0" smtClean="0">
                <a:solidFill>
                  <a:srgbClr val="FF00FF"/>
                </a:solidFill>
              </a:rPr>
              <a:t>192.168.1.0/24</a:t>
            </a:r>
            <a:endParaRPr lang="en-US" altLang="zh-TW" sz="4800" dirty="0">
              <a:solidFill>
                <a:srgbClr val="FF00FF"/>
              </a:solidFill>
            </a:endParaRPr>
          </a:p>
          <a:p>
            <a:pPr marL="0" indent="0">
              <a:buNone/>
            </a:pPr>
            <a:r>
              <a:rPr lang="en-US" altLang="zh-TW" sz="4800" dirty="0"/>
              <a:t>ping gateway</a:t>
            </a:r>
          </a:p>
          <a:p>
            <a:pPr marL="0" indent="0">
              <a:buNone/>
            </a:pPr>
            <a:r>
              <a:rPr lang="en-US" altLang="zh-TW" sz="4800" dirty="0"/>
              <a:t>ping 8.8.8.8</a:t>
            </a:r>
            <a:endParaRPr lang="zh-TW" altLang="en-US" sz="4800" dirty="0"/>
          </a:p>
        </p:txBody>
      </p:sp>
    </p:spTree>
    <p:extLst>
      <p:ext uri="{BB962C8B-B14F-4D97-AF65-F5344CB8AC3E}">
        <p14:creationId xmlns:p14="http://schemas.microsoft.com/office/powerpoint/2010/main" val="186029364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n-US" altLang="zh-TW" dirty="0" smtClean="0"/>
              <a:t>Ping </a:t>
            </a:r>
            <a:r>
              <a:rPr lang="zh-TW" altLang="en-US" dirty="0" smtClean="0"/>
              <a:t>自己</a:t>
            </a:r>
            <a:endParaRPr lang="zh-TW" altLang="en-US" dirty="0"/>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93004287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Ping </a:t>
            </a:r>
            <a:r>
              <a:rPr lang="zh-TW" altLang="en-US" b="1" dirty="0" smtClean="0"/>
              <a:t>自己</a:t>
            </a:r>
            <a:endParaRPr lang="zh-TW" altLang="en-US" b="1" dirty="0"/>
          </a:p>
        </p:txBody>
      </p:sp>
      <p:sp>
        <p:nvSpPr>
          <p:cNvPr id="3" name="內容版面配置區 2"/>
          <p:cNvSpPr>
            <a:spLocks noGrp="1"/>
          </p:cNvSpPr>
          <p:nvPr>
            <p:ph idx="1"/>
          </p:nvPr>
        </p:nvSpPr>
        <p:spPr/>
        <p:txBody>
          <a:bodyPr>
            <a:normAutofit lnSpcReduction="10000"/>
          </a:bodyPr>
          <a:lstStyle/>
          <a:p>
            <a:pPr marL="0" indent="0">
              <a:buNone/>
            </a:pPr>
            <a:r>
              <a:rPr lang="en-US" altLang="zh-TW" dirty="0" smtClean="0">
                <a:solidFill>
                  <a:srgbClr val="00B050"/>
                </a:solidFill>
              </a:rPr>
              <a:t>bigred@us1804s:~$ </a:t>
            </a:r>
            <a:r>
              <a:rPr lang="en-US" altLang="zh-TW" dirty="0" smtClean="0"/>
              <a:t>ping -c 3 </a:t>
            </a:r>
            <a:r>
              <a:rPr lang="en-US" altLang="zh-TW" dirty="0" smtClean="0">
                <a:solidFill>
                  <a:srgbClr val="FF00FF"/>
                </a:solidFill>
              </a:rPr>
              <a:t>127.0.0.1</a:t>
            </a:r>
          </a:p>
          <a:p>
            <a:pPr marL="0" indent="0">
              <a:buNone/>
            </a:pPr>
            <a:r>
              <a:rPr lang="en-US" altLang="zh-TW" dirty="0" smtClean="0"/>
              <a:t>PING 127.0.0.1 (127.0.0.1) 56(84) bytes of data.</a:t>
            </a:r>
          </a:p>
          <a:p>
            <a:pPr marL="0" indent="0">
              <a:buNone/>
            </a:pPr>
            <a:r>
              <a:rPr lang="en-US" altLang="zh-TW" dirty="0" smtClean="0"/>
              <a:t>64 bytes from 127.0.0.1: </a:t>
            </a:r>
            <a:r>
              <a:rPr lang="en-US" altLang="zh-TW" dirty="0" err="1" smtClean="0"/>
              <a:t>icmp_seq</a:t>
            </a:r>
            <a:r>
              <a:rPr lang="en-US" altLang="zh-TW" dirty="0" smtClean="0"/>
              <a:t>=1 </a:t>
            </a:r>
            <a:r>
              <a:rPr lang="en-US" altLang="zh-TW" dirty="0" err="1" smtClean="0"/>
              <a:t>ttl</a:t>
            </a:r>
            <a:r>
              <a:rPr lang="en-US" altLang="zh-TW" dirty="0" smtClean="0"/>
              <a:t>=64 time=0.058 </a:t>
            </a:r>
            <a:r>
              <a:rPr lang="en-US" altLang="zh-TW" dirty="0" err="1" smtClean="0"/>
              <a:t>ms</a:t>
            </a:r>
            <a:endParaRPr lang="en-US" altLang="zh-TW" dirty="0" smtClean="0"/>
          </a:p>
          <a:p>
            <a:pPr marL="0" indent="0">
              <a:buNone/>
            </a:pPr>
            <a:r>
              <a:rPr lang="en-US" altLang="zh-TW" dirty="0" smtClean="0"/>
              <a:t>64 bytes from 127.0.0.1: </a:t>
            </a:r>
            <a:r>
              <a:rPr lang="en-US" altLang="zh-TW" dirty="0" err="1" smtClean="0"/>
              <a:t>icmp_seq</a:t>
            </a:r>
            <a:r>
              <a:rPr lang="en-US" altLang="zh-TW" dirty="0" smtClean="0"/>
              <a:t>=2 </a:t>
            </a:r>
            <a:r>
              <a:rPr lang="en-US" altLang="zh-TW" dirty="0" err="1" smtClean="0"/>
              <a:t>ttl</a:t>
            </a:r>
            <a:r>
              <a:rPr lang="en-US" altLang="zh-TW" dirty="0" smtClean="0"/>
              <a:t>=64 time=0.101 </a:t>
            </a:r>
            <a:r>
              <a:rPr lang="en-US" altLang="zh-TW" dirty="0" err="1" smtClean="0"/>
              <a:t>ms</a:t>
            </a:r>
            <a:endParaRPr lang="en-US" altLang="zh-TW" dirty="0" smtClean="0"/>
          </a:p>
          <a:p>
            <a:pPr marL="0" indent="0">
              <a:buNone/>
            </a:pPr>
            <a:r>
              <a:rPr lang="en-US" altLang="zh-TW" dirty="0" smtClean="0"/>
              <a:t>64 bytes from 127.0.0.1: </a:t>
            </a:r>
            <a:r>
              <a:rPr lang="en-US" altLang="zh-TW" dirty="0" err="1" smtClean="0"/>
              <a:t>icmp_seq</a:t>
            </a:r>
            <a:r>
              <a:rPr lang="en-US" altLang="zh-TW" dirty="0" smtClean="0"/>
              <a:t>=3 </a:t>
            </a:r>
            <a:r>
              <a:rPr lang="en-US" altLang="zh-TW" dirty="0" err="1" smtClean="0"/>
              <a:t>ttl</a:t>
            </a:r>
            <a:r>
              <a:rPr lang="en-US" altLang="zh-TW" dirty="0" smtClean="0"/>
              <a:t>=64 time=0.092 </a:t>
            </a:r>
            <a:r>
              <a:rPr lang="en-US" altLang="zh-TW" dirty="0" err="1" smtClean="0"/>
              <a:t>ms</a:t>
            </a:r>
            <a:endParaRPr lang="en-US" altLang="zh-TW" dirty="0" smtClean="0"/>
          </a:p>
          <a:p>
            <a:pPr marL="0" indent="0">
              <a:buNone/>
            </a:pPr>
            <a:endParaRPr lang="en-US" altLang="zh-TW" dirty="0" smtClean="0"/>
          </a:p>
          <a:p>
            <a:pPr marL="0" indent="0">
              <a:buNone/>
            </a:pPr>
            <a:r>
              <a:rPr lang="en-US" altLang="zh-TW" dirty="0" smtClean="0"/>
              <a:t>--- 127.0.0.1 ping statistics ---</a:t>
            </a:r>
          </a:p>
          <a:p>
            <a:pPr marL="0" indent="0">
              <a:buNone/>
            </a:pPr>
            <a:r>
              <a:rPr lang="en-US" altLang="zh-TW" dirty="0" smtClean="0"/>
              <a:t>3 packets transmitted, 3 received, </a:t>
            </a:r>
            <a:r>
              <a:rPr lang="en-US" altLang="zh-TW" dirty="0" smtClean="0">
                <a:solidFill>
                  <a:srgbClr val="FF0000"/>
                </a:solidFill>
              </a:rPr>
              <a:t>0% </a:t>
            </a:r>
            <a:r>
              <a:rPr lang="en-US" altLang="zh-TW" dirty="0" smtClean="0"/>
              <a:t>packet loss, time 2031ms</a:t>
            </a:r>
          </a:p>
          <a:p>
            <a:pPr marL="0" indent="0">
              <a:buNone/>
            </a:pPr>
            <a:r>
              <a:rPr lang="en-US" altLang="zh-TW" dirty="0" err="1" smtClean="0"/>
              <a:t>rtt</a:t>
            </a:r>
            <a:r>
              <a:rPr lang="en-US" altLang="zh-TW" dirty="0" smtClean="0"/>
              <a:t> min/</a:t>
            </a:r>
            <a:r>
              <a:rPr lang="en-US" altLang="zh-TW" dirty="0" err="1" smtClean="0"/>
              <a:t>avg</a:t>
            </a:r>
            <a:r>
              <a:rPr lang="en-US" altLang="zh-TW" dirty="0" smtClean="0"/>
              <a:t>/max/</a:t>
            </a:r>
            <a:r>
              <a:rPr lang="en-US" altLang="zh-TW" dirty="0" err="1" smtClean="0"/>
              <a:t>mdev</a:t>
            </a:r>
            <a:r>
              <a:rPr lang="en-US" altLang="zh-TW" dirty="0" smtClean="0"/>
              <a:t> = 0.058/0.083/0.101/0.021 </a:t>
            </a:r>
            <a:r>
              <a:rPr lang="en-US" altLang="zh-TW" dirty="0" err="1" smtClean="0"/>
              <a:t>ms</a:t>
            </a:r>
            <a:endParaRPr lang="en-US" altLang="zh-TW" dirty="0" smtClean="0"/>
          </a:p>
          <a:p>
            <a:pPr marL="0" indent="0">
              <a:buNone/>
            </a:pPr>
            <a:endParaRPr lang="zh-TW" altLang="en-US" dirty="0"/>
          </a:p>
        </p:txBody>
      </p:sp>
    </p:spTree>
    <p:extLst>
      <p:ext uri="{BB962C8B-B14F-4D97-AF65-F5344CB8AC3E}">
        <p14:creationId xmlns:p14="http://schemas.microsoft.com/office/powerpoint/2010/main" val="109761055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n-US" altLang="zh-TW" dirty="0" smtClean="0"/>
              <a:t>Ping </a:t>
            </a:r>
            <a:r>
              <a:rPr lang="zh-TW" altLang="en-US" dirty="0" smtClean="0"/>
              <a:t>鄰居</a:t>
            </a:r>
            <a:endParaRPr lang="zh-TW" altLang="en-US" dirty="0"/>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380931922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Ping </a:t>
            </a:r>
            <a:r>
              <a:rPr lang="zh-TW" altLang="en-US" b="1" dirty="0" smtClean="0"/>
              <a:t>鄰居</a:t>
            </a:r>
            <a:endParaRPr lang="zh-TW" altLang="en-US" b="1" dirty="0"/>
          </a:p>
        </p:txBody>
      </p:sp>
      <p:sp>
        <p:nvSpPr>
          <p:cNvPr id="3" name="內容版面配置區 2"/>
          <p:cNvSpPr>
            <a:spLocks noGrp="1"/>
          </p:cNvSpPr>
          <p:nvPr>
            <p:ph sz="half" idx="1"/>
          </p:nvPr>
        </p:nvSpPr>
        <p:spPr>
          <a:xfrm>
            <a:off x="-1" y="1825624"/>
            <a:ext cx="6937829" cy="4486275"/>
          </a:xfrm>
        </p:spPr>
        <p:txBody>
          <a:bodyPr>
            <a:normAutofit fontScale="70000" lnSpcReduction="20000"/>
          </a:bodyPr>
          <a:lstStyle/>
          <a:p>
            <a:pPr marL="0" indent="0">
              <a:buNone/>
            </a:pPr>
            <a:r>
              <a:rPr lang="en-US" altLang="zh-TW" dirty="0" smtClean="0">
                <a:solidFill>
                  <a:srgbClr val="00B050"/>
                </a:solidFill>
              </a:rPr>
              <a:t>bigred@us1804s:~$ </a:t>
            </a:r>
            <a:r>
              <a:rPr lang="en-US" altLang="zh-TW" dirty="0" err="1" smtClean="0"/>
              <a:t>ifconfig</a:t>
            </a:r>
            <a:endParaRPr lang="en-US" altLang="zh-TW" dirty="0" smtClean="0"/>
          </a:p>
          <a:p>
            <a:pPr marL="0" indent="0">
              <a:buNone/>
            </a:pPr>
            <a:r>
              <a:rPr lang="en-US" altLang="zh-TW" dirty="0" smtClean="0"/>
              <a:t>enp1s0: flags=4163&lt;UP,BROADCAST,RUNNING,MULTICAST&gt;  </a:t>
            </a:r>
            <a:r>
              <a:rPr lang="en-US" altLang="zh-TW" dirty="0" err="1" smtClean="0"/>
              <a:t>mtu</a:t>
            </a:r>
            <a:r>
              <a:rPr lang="en-US" altLang="zh-TW" dirty="0" smtClean="0"/>
              <a:t> 1500</a:t>
            </a:r>
          </a:p>
          <a:p>
            <a:pPr marL="0" indent="0">
              <a:buNone/>
            </a:pPr>
            <a:r>
              <a:rPr lang="en-US" altLang="zh-TW" dirty="0" smtClean="0"/>
              <a:t>        </a:t>
            </a:r>
            <a:r>
              <a:rPr lang="en-US" altLang="zh-TW" dirty="0" err="1" smtClean="0"/>
              <a:t>inet</a:t>
            </a:r>
            <a:r>
              <a:rPr lang="en-US" altLang="zh-TW" dirty="0" smtClean="0"/>
              <a:t> </a:t>
            </a:r>
            <a:r>
              <a:rPr lang="en-US" altLang="zh-TW" dirty="0" smtClean="0">
                <a:solidFill>
                  <a:srgbClr val="FF0000"/>
                </a:solidFill>
              </a:rPr>
              <a:t>192.168.1.12</a:t>
            </a:r>
            <a:r>
              <a:rPr lang="en-US" altLang="zh-TW" dirty="0" smtClean="0"/>
              <a:t>  netmask 255.255.255.0  broadcast 192.168.1.255</a:t>
            </a:r>
          </a:p>
          <a:p>
            <a:pPr marL="0" indent="0">
              <a:buNone/>
            </a:pPr>
            <a:r>
              <a:rPr lang="en-US" altLang="zh-TW" dirty="0" smtClean="0"/>
              <a:t>        inet6 fe80::207:32ff:fe4d:1e46  </a:t>
            </a:r>
            <a:r>
              <a:rPr lang="en-US" altLang="zh-TW" dirty="0" err="1" smtClean="0"/>
              <a:t>prefixlen</a:t>
            </a:r>
            <a:r>
              <a:rPr lang="en-US" altLang="zh-TW" dirty="0" smtClean="0"/>
              <a:t> 64  </a:t>
            </a:r>
            <a:r>
              <a:rPr lang="en-US" altLang="zh-TW" dirty="0" err="1" smtClean="0"/>
              <a:t>scopeid</a:t>
            </a:r>
            <a:r>
              <a:rPr lang="en-US" altLang="zh-TW" dirty="0" smtClean="0"/>
              <a:t> 0x20&lt;link&gt;</a:t>
            </a:r>
          </a:p>
          <a:p>
            <a:pPr marL="0" indent="0">
              <a:buNone/>
            </a:pPr>
            <a:r>
              <a:rPr lang="en-US" altLang="zh-TW" dirty="0" smtClean="0"/>
              <a:t>        inet6 2001:b011:8:9018:207:32ff:fe4d:1e46  </a:t>
            </a:r>
            <a:r>
              <a:rPr lang="en-US" altLang="zh-TW" dirty="0" err="1" smtClean="0"/>
              <a:t>prefixlen</a:t>
            </a:r>
            <a:r>
              <a:rPr lang="en-US" altLang="zh-TW" dirty="0" smtClean="0"/>
              <a:t> 64  </a:t>
            </a:r>
            <a:r>
              <a:rPr lang="en-US" altLang="zh-TW" dirty="0" err="1" smtClean="0"/>
              <a:t>scopeid</a:t>
            </a:r>
            <a:r>
              <a:rPr lang="en-US" altLang="zh-TW" dirty="0" smtClean="0"/>
              <a:t> 0x0&lt;</a:t>
            </a:r>
            <a:r>
              <a:rPr lang="en-US" altLang="zh-TW" dirty="0" err="1" smtClean="0"/>
              <a:t>glo</a:t>
            </a:r>
            <a:r>
              <a:rPr lang="en-US" altLang="zh-TW" dirty="0" smtClean="0"/>
              <a:t> </a:t>
            </a:r>
            <a:r>
              <a:rPr lang="en-US" altLang="zh-TW" dirty="0" err="1" smtClean="0"/>
              <a:t>bal</a:t>
            </a:r>
            <a:r>
              <a:rPr lang="en-US" altLang="zh-TW" dirty="0" smtClean="0"/>
              <a:t>&gt;</a:t>
            </a:r>
          </a:p>
          <a:p>
            <a:pPr marL="0" indent="0">
              <a:buNone/>
            </a:pPr>
            <a:r>
              <a:rPr lang="en-US" altLang="zh-TW" dirty="0" smtClean="0"/>
              <a:t>        ether 00:07:32:4d:1e:46  </a:t>
            </a:r>
            <a:r>
              <a:rPr lang="en-US" altLang="zh-TW" dirty="0" err="1" smtClean="0"/>
              <a:t>txqueuelen</a:t>
            </a:r>
            <a:r>
              <a:rPr lang="en-US" altLang="zh-TW" dirty="0" smtClean="0"/>
              <a:t> 1000  (Ethernet)</a:t>
            </a:r>
          </a:p>
          <a:p>
            <a:pPr marL="0" indent="0">
              <a:buNone/>
            </a:pPr>
            <a:r>
              <a:rPr lang="en-US" altLang="zh-TW" dirty="0" smtClean="0"/>
              <a:t>        RX packets 29456  bytes 7508812 (7.5 MB)</a:t>
            </a:r>
          </a:p>
          <a:p>
            <a:pPr marL="0" indent="0">
              <a:buNone/>
            </a:pPr>
            <a:r>
              <a:rPr lang="en-US" altLang="zh-TW" dirty="0" smtClean="0"/>
              <a:t>        RX errors 0  dropped 14410  overruns 0  frame 0</a:t>
            </a:r>
          </a:p>
          <a:p>
            <a:pPr marL="0" indent="0">
              <a:buNone/>
            </a:pPr>
            <a:r>
              <a:rPr lang="en-US" altLang="zh-TW" dirty="0" smtClean="0"/>
              <a:t>        TX packets 3400  bytes 283742 (283.7 KB)</a:t>
            </a:r>
          </a:p>
          <a:p>
            <a:pPr marL="0" indent="0">
              <a:buNone/>
            </a:pPr>
            <a:r>
              <a:rPr lang="en-US" altLang="zh-TW" dirty="0" smtClean="0"/>
              <a:t>        TX errors 0  dropped 0 overruns 0  carrier 0  collisions 0</a:t>
            </a:r>
          </a:p>
        </p:txBody>
      </p:sp>
      <p:sp>
        <p:nvSpPr>
          <p:cNvPr id="4" name="內容版面配置區 3"/>
          <p:cNvSpPr>
            <a:spLocks noGrp="1"/>
          </p:cNvSpPr>
          <p:nvPr>
            <p:ph sz="half" idx="2"/>
          </p:nvPr>
        </p:nvSpPr>
        <p:spPr>
          <a:xfrm>
            <a:off x="6418634" y="2362653"/>
            <a:ext cx="6019801" cy="4763861"/>
          </a:xfrm>
        </p:spPr>
        <p:txBody>
          <a:bodyPr>
            <a:normAutofit fontScale="70000" lnSpcReduction="20000"/>
          </a:bodyPr>
          <a:lstStyle/>
          <a:p>
            <a:pPr marL="0" indent="0">
              <a:buNone/>
            </a:pPr>
            <a:endParaRPr lang="en-US" altLang="zh-TW" dirty="0" smtClean="0"/>
          </a:p>
          <a:p>
            <a:pPr marL="0" indent="0">
              <a:buNone/>
            </a:pPr>
            <a:r>
              <a:rPr lang="en-US" altLang="zh-TW" dirty="0" smtClean="0"/>
              <a:t>lo: flags=73&lt;UP,LOOPBACK,RUNNING&gt;  </a:t>
            </a:r>
            <a:r>
              <a:rPr lang="en-US" altLang="zh-TW" dirty="0" err="1" smtClean="0"/>
              <a:t>mtu</a:t>
            </a:r>
            <a:r>
              <a:rPr lang="en-US" altLang="zh-TW" dirty="0" smtClean="0"/>
              <a:t> 65536</a:t>
            </a:r>
          </a:p>
          <a:p>
            <a:pPr marL="0" indent="0">
              <a:buNone/>
            </a:pPr>
            <a:r>
              <a:rPr lang="en-US" altLang="zh-TW" dirty="0" smtClean="0"/>
              <a:t>        </a:t>
            </a:r>
            <a:r>
              <a:rPr lang="en-US" altLang="zh-TW" dirty="0" err="1" smtClean="0"/>
              <a:t>inet</a:t>
            </a:r>
            <a:r>
              <a:rPr lang="en-US" altLang="zh-TW" dirty="0" smtClean="0"/>
              <a:t> 127.0.0.1  netmask 255.0.0.0</a:t>
            </a:r>
          </a:p>
          <a:p>
            <a:pPr marL="0" indent="0">
              <a:buNone/>
            </a:pPr>
            <a:r>
              <a:rPr lang="en-US" altLang="zh-TW" dirty="0" smtClean="0"/>
              <a:t>        inet6 ::1  </a:t>
            </a:r>
            <a:r>
              <a:rPr lang="en-US" altLang="zh-TW" dirty="0" err="1" smtClean="0"/>
              <a:t>prefixlen</a:t>
            </a:r>
            <a:r>
              <a:rPr lang="en-US" altLang="zh-TW" dirty="0" smtClean="0"/>
              <a:t> 128  </a:t>
            </a:r>
            <a:r>
              <a:rPr lang="en-US" altLang="zh-TW" dirty="0" err="1" smtClean="0"/>
              <a:t>scopeid</a:t>
            </a:r>
            <a:r>
              <a:rPr lang="en-US" altLang="zh-TW" dirty="0" smtClean="0"/>
              <a:t> 0x10&lt;host&gt;</a:t>
            </a:r>
          </a:p>
          <a:p>
            <a:pPr marL="0" indent="0">
              <a:buNone/>
            </a:pPr>
            <a:r>
              <a:rPr lang="en-US" altLang="zh-TW" dirty="0" smtClean="0"/>
              <a:t>        loop  </a:t>
            </a:r>
            <a:r>
              <a:rPr lang="en-US" altLang="zh-TW" dirty="0" err="1" smtClean="0"/>
              <a:t>txqueuelen</a:t>
            </a:r>
            <a:r>
              <a:rPr lang="en-US" altLang="zh-TW" dirty="0" smtClean="0"/>
              <a:t> 1000  (Local Loopback)</a:t>
            </a:r>
          </a:p>
          <a:p>
            <a:pPr marL="0" indent="0">
              <a:buNone/>
            </a:pPr>
            <a:r>
              <a:rPr lang="en-US" altLang="zh-TW" dirty="0" smtClean="0"/>
              <a:t>        RX packets 0  bytes 0 (0.0 B)</a:t>
            </a:r>
          </a:p>
          <a:p>
            <a:pPr marL="0" indent="0">
              <a:buNone/>
            </a:pPr>
            <a:r>
              <a:rPr lang="en-US" altLang="zh-TW" dirty="0" smtClean="0"/>
              <a:t>        RX errors 0  dropped 0  overruns 0  frame 0</a:t>
            </a:r>
          </a:p>
          <a:p>
            <a:pPr marL="0" indent="0">
              <a:buNone/>
            </a:pPr>
            <a:r>
              <a:rPr lang="en-US" altLang="zh-TW" dirty="0" smtClean="0"/>
              <a:t>        TX packets 0  bytes 0 (0.0 B)</a:t>
            </a:r>
          </a:p>
          <a:p>
            <a:pPr marL="0" indent="0">
              <a:buNone/>
            </a:pPr>
            <a:r>
              <a:rPr lang="en-US" altLang="zh-TW" dirty="0" smtClean="0"/>
              <a:t>        TX errors 0  dropped 0 overruns 0  carrier 0  collisions 0</a:t>
            </a:r>
          </a:p>
          <a:p>
            <a:endParaRPr lang="zh-TW" altLang="en-US" dirty="0"/>
          </a:p>
        </p:txBody>
      </p:sp>
      <p:cxnSp>
        <p:nvCxnSpPr>
          <p:cNvPr id="6" name="直線單箭頭接點 5"/>
          <p:cNvCxnSpPr/>
          <p:nvPr/>
        </p:nvCxnSpPr>
        <p:spPr>
          <a:xfrm flipH="1">
            <a:off x="2354094" y="1505563"/>
            <a:ext cx="2665378" cy="1128409"/>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p:cNvSpPr txBox="1"/>
          <p:nvPr/>
        </p:nvSpPr>
        <p:spPr>
          <a:xfrm>
            <a:off x="5019472" y="1245140"/>
            <a:ext cx="1675202" cy="523220"/>
          </a:xfrm>
          <a:prstGeom prst="rect">
            <a:avLst/>
          </a:prstGeom>
          <a:noFill/>
        </p:spPr>
        <p:txBody>
          <a:bodyPr wrap="none" rtlCol="0">
            <a:spAutoFit/>
          </a:bodyPr>
          <a:lstStyle/>
          <a:p>
            <a:r>
              <a:rPr lang="en-US" altLang="zh-TW" sz="2800" dirty="0" smtClean="0"/>
              <a:t>Putty</a:t>
            </a:r>
            <a:r>
              <a:rPr lang="zh-TW" altLang="en-US" sz="2800" dirty="0" smtClean="0"/>
              <a:t>連上</a:t>
            </a:r>
            <a:endParaRPr lang="zh-TW" altLang="en-US" sz="2800" dirty="0"/>
          </a:p>
        </p:txBody>
      </p:sp>
    </p:spTree>
    <p:extLst>
      <p:ext uri="{BB962C8B-B14F-4D97-AF65-F5344CB8AC3E}">
        <p14:creationId xmlns:p14="http://schemas.microsoft.com/office/powerpoint/2010/main" val="35282628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60071" y="213756"/>
            <a:ext cx="10515600" cy="823789"/>
          </a:xfrm>
        </p:spPr>
        <p:txBody>
          <a:bodyPr/>
          <a:lstStyle/>
          <a:p>
            <a:r>
              <a:rPr lang="zh-TW" altLang="en-US" dirty="0" smtClean="0"/>
              <a:t>速</a:t>
            </a:r>
            <a:r>
              <a:rPr lang="zh-TW" altLang="en-US" dirty="0"/>
              <a:t>算</a:t>
            </a:r>
          </a:p>
        </p:txBody>
      </p:sp>
      <p:sp>
        <p:nvSpPr>
          <p:cNvPr id="3" name="內容版面配置區 2"/>
          <p:cNvSpPr>
            <a:spLocks noGrp="1"/>
          </p:cNvSpPr>
          <p:nvPr>
            <p:ph idx="1"/>
          </p:nvPr>
        </p:nvSpPr>
        <p:spPr>
          <a:xfrm>
            <a:off x="838200" y="1516866"/>
            <a:ext cx="10515600" cy="5032375"/>
          </a:xfrm>
        </p:spPr>
        <p:txBody>
          <a:bodyPr>
            <a:noAutofit/>
          </a:bodyPr>
          <a:lstStyle/>
          <a:p>
            <a:r>
              <a:rPr lang="en-US" altLang="zh-TW" sz="3600" dirty="0" smtClean="0"/>
              <a:t>11111111</a:t>
            </a:r>
            <a:r>
              <a:rPr lang="zh-TW" altLang="en-US" sz="3600" dirty="0" smtClean="0"/>
              <a:t>             </a:t>
            </a:r>
            <a:r>
              <a:rPr lang="en-US" altLang="zh-TW" sz="3600" dirty="0" smtClean="0"/>
              <a:t>100000000-1</a:t>
            </a:r>
            <a:r>
              <a:rPr lang="zh-TW" altLang="en-US" sz="3600" dirty="0" smtClean="0"/>
              <a:t>     </a:t>
            </a:r>
            <a:r>
              <a:rPr lang="en-US" altLang="zh-TW" sz="3600" dirty="0" smtClean="0"/>
              <a:t>255</a:t>
            </a:r>
          </a:p>
          <a:p>
            <a:r>
              <a:rPr lang="en-US" altLang="zh-TW" sz="3600" dirty="0" smtClean="0"/>
              <a:t>01111111</a:t>
            </a:r>
            <a:r>
              <a:rPr lang="zh-TW" altLang="en-US" sz="3600" dirty="0" smtClean="0"/>
              <a:t>              </a:t>
            </a:r>
            <a:r>
              <a:rPr lang="en-US" altLang="zh-TW" sz="3600" dirty="0" smtClean="0"/>
              <a:t>10000000-1</a:t>
            </a:r>
            <a:r>
              <a:rPr lang="zh-TW" altLang="en-US" sz="3600" dirty="0" smtClean="0"/>
              <a:t>      </a:t>
            </a:r>
            <a:r>
              <a:rPr lang="en-US" altLang="zh-TW" sz="3600" dirty="0" smtClean="0"/>
              <a:t>127</a:t>
            </a:r>
          </a:p>
          <a:p>
            <a:r>
              <a:rPr lang="en-US" altLang="zh-TW" sz="3600" dirty="0" smtClean="0"/>
              <a:t>00111111</a:t>
            </a:r>
            <a:r>
              <a:rPr lang="zh-TW" altLang="en-US" sz="3600" dirty="0" smtClean="0"/>
              <a:t>              </a:t>
            </a:r>
            <a:r>
              <a:rPr lang="en-US" altLang="zh-TW" sz="3600" dirty="0" smtClean="0"/>
              <a:t>01000000-1</a:t>
            </a:r>
            <a:r>
              <a:rPr lang="zh-TW" altLang="en-US" sz="3600" dirty="0" smtClean="0"/>
              <a:t>        </a:t>
            </a:r>
            <a:r>
              <a:rPr lang="en-US" altLang="zh-TW" sz="3600" dirty="0" smtClean="0"/>
              <a:t>63</a:t>
            </a:r>
          </a:p>
          <a:p>
            <a:r>
              <a:rPr lang="en-US" altLang="zh-TW" sz="3600" dirty="0" smtClean="0"/>
              <a:t>00011111</a:t>
            </a:r>
            <a:r>
              <a:rPr lang="zh-TW" altLang="en-US" sz="3600" dirty="0" smtClean="0"/>
              <a:t>              </a:t>
            </a:r>
            <a:r>
              <a:rPr lang="en-US" altLang="zh-TW" sz="3600" dirty="0" smtClean="0"/>
              <a:t>00100000-1</a:t>
            </a:r>
            <a:r>
              <a:rPr lang="zh-TW" altLang="en-US" sz="3600" dirty="0" smtClean="0"/>
              <a:t>        </a:t>
            </a:r>
            <a:r>
              <a:rPr lang="en-US" altLang="zh-TW" sz="3600" dirty="0" smtClean="0"/>
              <a:t>31</a:t>
            </a:r>
            <a:r>
              <a:rPr lang="zh-TW" altLang="en-US" sz="3600" dirty="0" smtClean="0"/>
              <a:t> </a:t>
            </a:r>
            <a:endParaRPr lang="en-US" altLang="zh-TW" sz="3600" dirty="0" smtClean="0"/>
          </a:p>
          <a:p>
            <a:r>
              <a:rPr lang="en-US" altLang="zh-TW" sz="3600" dirty="0" smtClean="0"/>
              <a:t>00001111</a:t>
            </a:r>
            <a:r>
              <a:rPr lang="zh-TW" altLang="en-US" sz="3600" dirty="0" smtClean="0"/>
              <a:t>              </a:t>
            </a:r>
            <a:r>
              <a:rPr lang="en-US" altLang="zh-TW" sz="3600" dirty="0" smtClean="0"/>
              <a:t>00010000-1</a:t>
            </a:r>
            <a:r>
              <a:rPr lang="zh-TW" altLang="en-US" sz="3600" dirty="0" smtClean="0"/>
              <a:t>        </a:t>
            </a:r>
            <a:r>
              <a:rPr lang="en-US" altLang="zh-TW" sz="3600" dirty="0" smtClean="0"/>
              <a:t>15</a:t>
            </a:r>
          </a:p>
          <a:p>
            <a:r>
              <a:rPr lang="en-US" altLang="zh-TW" sz="3600" dirty="0" smtClean="0"/>
              <a:t>00000111</a:t>
            </a:r>
            <a:r>
              <a:rPr lang="zh-TW" altLang="en-US" sz="3600" dirty="0" smtClean="0"/>
              <a:t>              </a:t>
            </a:r>
            <a:r>
              <a:rPr lang="en-US" altLang="zh-TW" sz="3600" dirty="0" smtClean="0"/>
              <a:t>00001000-1</a:t>
            </a:r>
            <a:r>
              <a:rPr lang="zh-TW" altLang="en-US" sz="3600" dirty="0" smtClean="0"/>
              <a:t>         </a:t>
            </a:r>
            <a:r>
              <a:rPr lang="en-US" altLang="zh-TW" sz="3600" dirty="0" smtClean="0"/>
              <a:t>7</a:t>
            </a:r>
          </a:p>
          <a:p>
            <a:r>
              <a:rPr lang="en-US" altLang="zh-TW" sz="3600" dirty="0" smtClean="0"/>
              <a:t>00000011</a:t>
            </a:r>
            <a:r>
              <a:rPr lang="zh-TW" altLang="en-US" sz="3600" dirty="0" smtClean="0"/>
              <a:t>              </a:t>
            </a:r>
            <a:r>
              <a:rPr lang="en-US" altLang="zh-TW" sz="3600" dirty="0" smtClean="0"/>
              <a:t>00000100-1</a:t>
            </a:r>
            <a:r>
              <a:rPr lang="zh-TW" altLang="en-US" sz="3600" dirty="0" smtClean="0"/>
              <a:t>         </a:t>
            </a:r>
            <a:r>
              <a:rPr lang="en-US" altLang="zh-TW" sz="3600" dirty="0" smtClean="0"/>
              <a:t>3</a:t>
            </a:r>
          </a:p>
          <a:p>
            <a:r>
              <a:rPr lang="en-US" altLang="zh-TW" sz="3600" dirty="0" smtClean="0"/>
              <a:t>00000001</a:t>
            </a:r>
            <a:r>
              <a:rPr lang="zh-TW" altLang="en-US" sz="3600" dirty="0" smtClean="0"/>
              <a:t>              </a:t>
            </a:r>
            <a:r>
              <a:rPr lang="en-US" altLang="zh-TW" sz="3600" dirty="0" smtClean="0"/>
              <a:t>00000010-1</a:t>
            </a:r>
            <a:r>
              <a:rPr lang="zh-TW" altLang="en-US" sz="3600" dirty="0" smtClean="0"/>
              <a:t>         </a:t>
            </a:r>
            <a:r>
              <a:rPr lang="en-US" altLang="zh-TW" sz="3600" dirty="0" smtClean="0"/>
              <a:t>1</a:t>
            </a:r>
            <a:endParaRPr lang="zh-TW" altLang="en-US" sz="3600" dirty="0"/>
          </a:p>
        </p:txBody>
      </p:sp>
    </p:spTree>
    <p:extLst>
      <p:ext uri="{BB962C8B-B14F-4D97-AF65-F5344CB8AC3E}">
        <p14:creationId xmlns:p14="http://schemas.microsoft.com/office/powerpoint/2010/main" val="4095135884"/>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b="1" dirty="0" smtClean="0"/>
              <a:t>鄰居 </a:t>
            </a:r>
            <a:r>
              <a:rPr lang="en-US" altLang="zh-TW" b="1" dirty="0" smtClean="0"/>
              <a:t>192.168.1.108</a:t>
            </a:r>
            <a:endParaRPr lang="zh-TW" altLang="en-US" b="1" dirty="0"/>
          </a:p>
        </p:txBody>
      </p:sp>
      <p:pic>
        <p:nvPicPr>
          <p:cNvPr id="6" name="內容版面配置區 5"/>
          <p:cNvPicPr>
            <a:picLocks noGrp="1" noChangeAspect="1"/>
          </p:cNvPicPr>
          <p:nvPr>
            <p:ph sz="half" idx="1"/>
          </p:nvPr>
        </p:nvPicPr>
        <p:blipFill>
          <a:blip r:embed="rId2"/>
          <a:stretch>
            <a:fillRect/>
          </a:stretch>
        </p:blipFill>
        <p:spPr>
          <a:xfrm>
            <a:off x="108624" y="2569707"/>
            <a:ext cx="5181600" cy="2590800"/>
          </a:xfrm>
          <a:prstGeom prst="rect">
            <a:avLst/>
          </a:prstGeom>
        </p:spPr>
      </p:pic>
      <p:sp>
        <p:nvSpPr>
          <p:cNvPr id="5" name="內容版面配置區 4"/>
          <p:cNvSpPr>
            <a:spLocks noGrp="1"/>
          </p:cNvSpPr>
          <p:nvPr>
            <p:ph sz="half" idx="2"/>
          </p:nvPr>
        </p:nvSpPr>
        <p:spPr>
          <a:xfrm>
            <a:off x="5679331" y="1825625"/>
            <a:ext cx="5674469" cy="4351338"/>
          </a:xfrm>
        </p:spPr>
        <p:txBody>
          <a:bodyPr>
            <a:normAutofit fontScale="55000" lnSpcReduction="20000"/>
          </a:bodyPr>
          <a:lstStyle/>
          <a:p>
            <a:pPr marL="0" indent="0">
              <a:buNone/>
            </a:pPr>
            <a:r>
              <a:rPr lang="en-US" altLang="zh-TW" dirty="0" smtClean="0"/>
              <a:t>Microsoft Windows [</a:t>
            </a:r>
            <a:r>
              <a:rPr lang="zh-TW" altLang="en-US" dirty="0" smtClean="0"/>
              <a:t>版本 </a:t>
            </a:r>
            <a:r>
              <a:rPr lang="en-US" altLang="zh-TW" dirty="0" smtClean="0"/>
              <a:t>10.0.18363.778]</a:t>
            </a:r>
          </a:p>
          <a:p>
            <a:pPr marL="0" indent="0">
              <a:buNone/>
            </a:pPr>
            <a:r>
              <a:rPr lang="en-US" altLang="zh-TW" dirty="0" smtClean="0"/>
              <a:t>(c) 2019 Microsoft Corporation. </a:t>
            </a:r>
            <a:r>
              <a:rPr lang="zh-TW" altLang="en-US" dirty="0" smtClean="0"/>
              <a:t>著作權所有，並保留一切權利。</a:t>
            </a:r>
          </a:p>
          <a:p>
            <a:pPr marL="0" indent="0">
              <a:buNone/>
            </a:pPr>
            <a:r>
              <a:rPr lang="en-US" altLang="zh-TW" dirty="0" smtClean="0"/>
              <a:t>C:\Users\yang&gt;ipconfig</a:t>
            </a:r>
          </a:p>
          <a:p>
            <a:pPr marL="0" indent="0">
              <a:buNone/>
            </a:pPr>
            <a:r>
              <a:rPr lang="en-US" altLang="zh-TW" dirty="0" smtClean="0"/>
              <a:t>Windows IP </a:t>
            </a:r>
            <a:r>
              <a:rPr lang="zh-TW" altLang="en-US" dirty="0" smtClean="0"/>
              <a:t>設定</a:t>
            </a:r>
          </a:p>
          <a:p>
            <a:pPr marL="0" indent="0">
              <a:buNone/>
            </a:pPr>
            <a:r>
              <a:rPr lang="zh-TW" altLang="en-US" dirty="0" smtClean="0"/>
              <a:t>乙太網路卡 乙太網路</a:t>
            </a:r>
            <a:r>
              <a:rPr lang="en-US" altLang="zh-TW" dirty="0" smtClean="0"/>
              <a:t>:</a:t>
            </a:r>
          </a:p>
          <a:p>
            <a:pPr marL="0" indent="0">
              <a:buNone/>
            </a:pPr>
            <a:r>
              <a:rPr lang="en-US" altLang="zh-TW" dirty="0" smtClean="0"/>
              <a:t>   </a:t>
            </a:r>
            <a:r>
              <a:rPr lang="zh-TW" altLang="en-US" dirty="0" smtClean="0"/>
              <a:t>連線特定 </a:t>
            </a:r>
            <a:r>
              <a:rPr lang="en-US" altLang="zh-TW" dirty="0" smtClean="0"/>
              <a:t>DNS </a:t>
            </a:r>
            <a:r>
              <a:rPr lang="zh-TW" altLang="en-US" dirty="0" smtClean="0"/>
              <a:t>尾碼 </a:t>
            </a:r>
            <a:r>
              <a:rPr lang="en-US" altLang="zh-TW" dirty="0" smtClean="0"/>
              <a:t>. . . . . . . . :</a:t>
            </a:r>
          </a:p>
          <a:p>
            <a:pPr marL="0" indent="0">
              <a:buNone/>
            </a:pPr>
            <a:r>
              <a:rPr lang="en-US" altLang="zh-TW" dirty="0" smtClean="0"/>
              <a:t>   IPv6 </a:t>
            </a:r>
            <a:r>
              <a:rPr lang="zh-TW" altLang="en-US" dirty="0" smtClean="0"/>
              <a:t>位址</a:t>
            </a:r>
            <a:r>
              <a:rPr lang="en-US" altLang="zh-TW" dirty="0" smtClean="0"/>
              <a:t>. . . . . . . . . . . . .: 2001:b011:8:9018:a512:7a00:c518:85</a:t>
            </a:r>
          </a:p>
          <a:p>
            <a:pPr marL="0" indent="0">
              <a:buNone/>
            </a:pPr>
            <a:r>
              <a:rPr lang="en-US" altLang="zh-TW" dirty="0" smtClean="0"/>
              <a:t>   </a:t>
            </a:r>
            <a:r>
              <a:rPr lang="zh-TW" altLang="en-US" dirty="0" smtClean="0"/>
              <a:t>臨時 </a:t>
            </a:r>
            <a:r>
              <a:rPr lang="en-US" altLang="zh-TW" dirty="0" smtClean="0"/>
              <a:t>IPv6 </a:t>
            </a:r>
            <a:r>
              <a:rPr lang="zh-TW" altLang="en-US" dirty="0" smtClean="0"/>
              <a:t>位址</a:t>
            </a:r>
            <a:r>
              <a:rPr lang="en-US" altLang="zh-TW" dirty="0" smtClean="0"/>
              <a:t>. . . . . . . . . . : 2001:b011:8:9018:a568:4caa:f965:5dbf</a:t>
            </a:r>
          </a:p>
          <a:p>
            <a:pPr marL="0" indent="0">
              <a:buNone/>
            </a:pPr>
            <a:r>
              <a:rPr lang="en-US" altLang="zh-TW" dirty="0" smtClean="0"/>
              <a:t>   </a:t>
            </a:r>
            <a:r>
              <a:rPr lang="zh-TW" altLang="en-US" dirty="0" smtClean="0"/>
              <a:t>連結</a:t>
            </a:r>
            <a:r>
              <a:rPr lang="en-US" altLang="zh-TW" dirty="0" smtClean="0"/>
              <a:t>-</a:t>
            </a:r>
            <a:r>
              <a:rPr lang="zh-TW" altLang="en-US" dirty="0" smtClean="0"/>
              <a:t>本機 </a:t>
            </a:r>
            <a:r>
              <a:rPr lang="en-US" altLang="zh-TW" dirty="0" smtClean="0"/>
              <a:t>IPv6 </a:t>
            </a:r>
            <a:r>
              <a:rPr lang="zh-TW" altLang="en-US" dirty="0" smtClean="0"/>
              <a:t>位址 </a:t>
            </a:r>
            <a:r>
              <a:rPr lang="en-US" altLang="zh-TW" dirty="0" smtClean="0"/>
              <a:t>. . . . . . . : fe80::a512:7a00:c518:85%3</a:t>
            </a:r>
          </a:p>
          <a:p>
            <a:pPr marL="0" indent="0">
              <a:buNone/>
            </a:pPr>
            <a:r>
              <a:rPr lang="en-US" altLang="zh-TW" dirty="0" smtClean="0"/>
              <a:t>   IPv4 </a:t>
            </a:r>
            <a:r>
              <a:rPr lang="zh-TW" altLang="en-US" dirty="0" smtClean="0"/>
              <a:t>位址 </a:t>
            </a:r>
            <a:r>
              <a:rPr lang="en-US" altLang="zh-TW" dirty="0" smtClean="0"/>
              <a:t>. . . . . . . . . . . . : </a:t>
            </a:r>
            <a:r>
              <a:rPr lang="en-US" altLang="zh-TW" dirty="0" smtClean="0">
                <a:solidFill>
                  <a:srgbClr val="FF0000"/>
                </a:solidFill>
              </a:rPr>
              <a:t>192.168.1.108</a:t>
            </a:r>
          </a:p>
          <a:p>
            <a:pPr marL="0" indent="0">
              <a:buNone/>
            </a:pPr>
            <a:r>
              <a:rPr lang="en-US" altLang="zh-TW" dirty="0" smtClean="0"/>
              <a:t>   </a:t>
            </a:r>
            <a:r>
              <a:rPr lang="zh-TW" altLang="en-US" dirty="0" smtClean="0"/>
              <a:t>子網路遮罩 </a:t>
            </a:r>
            <a:r>
              <a:rPr lang="en-US" altLang="zh-TW" dirty="0" smtClean="0"/>
              <a:t>. . . . . . . . . . . .: 255.255.255.0</a:t>
            </a:r>
          </a:p>
          <a:p>
            <a:pPr marL="0" indent="0">
              <a:buNone/>
            </a:pPr>
            <a:r>
              <a:rPr lang="en-US" altLang="zh-TW" dirty="0" smtClean="0"/>
              <a:t>   </a:t>
            </a:r>
            <a:r>
              <a:rPr lang="zh-TW" altLang="en-US" dirty="0" smtClean="0"/>
              <a:t>預設閘道 </a:t>
            </a:r>
            <a:r>
              <a:rPr lang="en-US" altLang="zh-TW" dirty="0" smtClean="0"/>
              <a:t>. . . . . . . . . . . . .: fe80::1e49:7bff:fec2:a6c9%3</a:t>
            </a:r>
          </a:p>
          <a:p>
            <a:pPr marL="0" indent="0">
              <a:buNone/>
            </a:pPr>
            <a:r>
              <a:rPr lang="en-US" altLang="zh-TW" dirty="0" smtClean="0"/>
              <a:t>                                       192.168.1.1</a:t>
            </a:r>
          </a:p>
          <a:p>
            <a:pPr marL="0" indent="0">
              <a:buNone/>
            </a:pPr>
            <a:endParaRPr lang="en-US" altLang="zh-TW" dirty="0" smtClean="0"/>
          </a:p>
          <a:p>
            <a:pPr marL="0" indent="0">
              <a:buNone/>
            </a:pPr>
            <a:r>
              <a:rPr lang="en-US" altLang="zh-TW" dirty="0" smtClean="0"/>
              <a:t>C:\Users\yang&gt;</a:t>
            </a:r>
            <a:endParaRPr lang="zh-TW" altLang="en-US" dirty="0" smtClean="0"/>
          </a:p>
          <a:p>
            <a:endParaRPr lang="zh-TW" altLang="en-US" dirty="0"/>
          </a:p>
        </p:txBody>
      </p:sp>
    </p:spTree>
    <p:extLst>
      <p:ext uri="{BB962C8B-B14F-4D97-AF65-F5344CB8AC3E}">
        <p14:creationId xmlns:p14="http://schemas.microsoft.com/office/powerpoint/2010/main" val="76360819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smtClean="0"/>
              <a:t>˙</a:t>
            </a:r>
            <a:r>
              <a:rPr lang="en-US" altLang="zh-TW" dirty="0" smtClean="0"/>
              <a:t>192.168.1.</a:t>
            </a:r>
            <a:r>
              <a:rPr lang="en-US" altLang="zh-TW" dirty="0" smtClean="0">
                <a:solidFill>
                  <a:srgbClr val="FF00FF"/>
                </a:solidFill>
              </a:rPr>
              <a:t>12</a:t>
            </a:r>
            <a:r>
              <a:rPr lang="en-US" altLang="zh-TW" dirty="0" smtClean="0"/>
              <a:t>ping</a:t>
            </a:r>
            <a:r>
              <a:rPr lang="zh-TW" altLang="en-US" dirty="0" smtClean="0"/>
              <a:t>鄰居 </a:t>
            </a:r>
            <a:r>
              <a:rPr lang="en-US" altLang="zh-TW" dirty="0" smtClean="0"/>
              <a:t>192.168.1.</a:t>
            </a:r>
            <a:r>
              <a:rPr lang="en-US" altLang="zh-TW" dirty="0" smtClean="0">
                <a:solidFill>
                  <a:srgbClr val="FF00FF"/>
                </a:solidFill>
              </a:rPr>
              <a:t>108</a:t>
            </a:r>
            <a:endParaRPr lang="zh-TW" altLang="en-US" dirty="0">
              <a:solidFill>
                <a:srgbClr val="FF00FF"/>
              </a:solidFill>
            </a:endParaRPr>
          </a:p>
        </p:txBody>
      </p:sp>
      <p:sp>
        <p:nvSpPr>
          <p:cNvPr id="6" name="內容版面配置區 5"/>
          <p:cNvSpPr>
            <a:spLocks noGrp="1"/>
          </p:cNvSpPr>
          <p:nvPr>
            <p:ph idx="1"/>
          </p:nvPr>
        </p:nvSpPr>
        <p:spPr/>
        <p:txBody>
          <a:bodyPr>
            <a:normAutofit lnSpcReduction="10000"/>
          </a:bodyPr>
          <a:lstStyle/>
          <a:p>
            <a:pPr marL="0" indent="0">
              <a:buNone/>
            </a:pPr>
            <a:r>
              <a:rPr lang="en-US" altLang="zh-TW" dirty="0" smtClean="0">
                <a:solidFill>
                  <a:srgbClr val="00B050"/>
                </a:solidFill>
              </a:rPr>
              <a:t>bigred@us1804s:~$</a:t>
            </a:r>
            <a:r>
              <a:rPr lang="en-US" altLang="zh-TW" dirty="0" smtClean="0"/>
              <a:t> ping -c 3 192.168.1.108</a:t>
            </a:r>
          </a:p>
          <a:p>
            <a:pPr marL="0" indent="0">
              <a:buNone/>
            </a:pPr>
            <a:r>
              <a:rPr lang="en-US" altLang="zh-TW" dirty="0" smtClean="0"/>
              <a:t>PING 192.168.1.108 (192.168.1.108) 56(84) bytes of data.</a:t>
            </a:r>
          </a:p>
          <a:p>
            <a:pPr marL="0" indent="0">
              <a:buNone/>
            </a:pPr>
            <a:r>
              <a:rPr lang="en-US" altLang="zh-TW" dirty="0" smtClean="0"/>
              <a:t>64 bytes from 192.168.1.108: </a:t>
            </a:r>
            <a:r>
              <a:rPr lang="en-US" altLang="zh-TW" dirty="0" err="1" smtClean="0"/>
              <a:t>icmp_seq</a:t>
            </a:r>
            <a:r>
              <a:rPr lang="en-US" altLang="zh-TW" dirty="0" smtClean="0"/>
              <a:t>=1 </a:t>
            </a:r>
            <a:r>
              <a:rPr lang="en-US" altLang="zh-TW" dirty="0" err="1" smtClean="0"/>
              <a:t>ttl</a:t>
            </a:r>
            <a:r>
              <a:rPr lang="en-US" altLang="zh-TW" dirty="0" smtClean="0"/>
              <a:t>=64 time=0.478 </a:t>
            </a:r>
            <a:r>
              <a:rPr lang="en-US" altLang="zh-TW" dirty="0" err="1" smtClean="0"/>
              <a:t>ms</a:t>
            </a:r>
            <a:endParaRPr lang="en-US" altLang="zh-TW" dirty="0" smtClean="0"/>
          </a:p>
          <a:p>
            <a:pPr marL="0" indent="0">
              <a:buNone/>
            </a:pPr>
            <a:r>
              <a:rPr lang="en-US" altLang="zh-TW" dirty="0" smtClean="0"/>
              <a:t>64 bytes from 192.168.1.108: </a:t>
            </a:r>
            <a:r>
              <a:rPr lang="en-US" altLang="zh-TW" dirty="0" err="1" smtClean="0"/>
              <a:t>icmp_seq</a:t>
            </a:r>
            <a:r>
              <a:rPr lang="en-US" altLang="zh-TW" dirty="0" smtClean="0"/>
              <a:t>=2 </a:t>
            </a:r>
            <a:r>
              <a:rPr lang="en-US" altLang="zh-TW" dirty="0" err="1" smtClean="0"/>
              <a:t>ttl</a:t>
            </a:r>
            <a:r>
              <a:rPr lang="en-US" altLang="zh-TW" dirty="0" smtClean="0"/>
              <a:t>=64 time=0.472 </a:t>
            </a:r>
            <a:r>
              <a:rPr lang="en-US" altLang="zh-TW" dirty="0" err="1" smtClean="0"/>
              <a:t>ms</a:t>
            </a:r>
            <a:endParaRPr lang="en-US" altLang="zh-TW" dirty="0" smtClean="0"/>
          </a:p>
          <a:p>
            <a:pPr marL="0" indent="0">
              <a:buNone/>
            </a:pPr>
            <a:r>
              <a:rPr lang="en-US" altLang="zh-TW" dirty="0" smtClean="0"/>
              <a:t>64 bytes from 192.168.1.108: </a:t>
            </a:r>
            <a:r>
              <a:rPr lang="en-US" altLang="zh-TW" dirty="0" err="1" smtClean="0"/>
              <a:t>icmp_seq</a:t>
            </a:r>
            <a:r>
              <a:rPr lang="en-US" altLang="zh-TW" dirty="0" smtClean="0"/>
              <a:t>=3 </a:t>
            </a:r>
            <a:r>
              <a:rPr lang="en-US" altLang="zh-TW" dirty="0" err="1" smtClean="0"/>
              <a:t>ttl</a:t>
            </a:r>
            <a:r>
              <a:rPr lang="en-US" altLang="zh-TW" dirty="0" smtClean="0"/>
              <a:t>=64 time=0.460 </a:t>
            </a:r>
            <a:r>
              <a:rPr lang="en-US" altLang="zh-TW" dirty="0" err="1" smtClean="0"/>
              <a:t>ms</a:t>
            </a:r>
            <a:endParaRPr lang="en-US" altLang="zh-TW" dirty="0" smtClean="0"/>
          </a:p>
          <a:p>
            <a:pPr marL="0" indent="0">
              <a:buNone/>
            </a:pPr>
            <a:endParaRPr lang="en-US" altLang="zh-TW" dirty="0" smtClean="0"/>
          </a:p>
          <a:p>
            <a:pPr marL="0" indent="0">
              <a:buNone/>
            </a:pPr>
            <a:r>
              <a:rPr lang="en-US" altLang="zh-TW" dirty="0" smtClean="0"/>
              <a:t>--- 192.168.1.108 ping statistics ---</a:t>
            </a:r>
          </a:p>
          <a:p>
            <a:pPr marL="0" indent="0">
              <a:buNone/>
            </a:pPr>
            <a:r>
              <a:rPr lang="en-US" altLang="zh-TW" dirty="0" smtClean="0"/>
              <a:t>3 packets transmitted, 3 received, </a:t>
            </a:r>
            <a:r>
              <a:rPr lang="en-US" altLang="zh-TW" dirty="0" smtClean="0">
                <a:solidFill>
                  <a:srgbClr val="FF0000"/>
                </a:solidFill>
              </a:rPr>
              <a:t>0% </a:t>
            </a:r>
            <a:r>
              <a:rPr lang="en-US" altLang="zh-TW" dirty="0" smtClean="0"/>
              <a:t>packet loss, time 2049ms</a:t>
            </a:r>
          </a:p>
          <a:p>
            <a:pPr marL="0" indent="0">
              <a:buNone/>
            </a:pPr>
            <a:r>
              <a:rPr lang="en-US" altLang="zh-TW" dirty="0" err="1" smtClean="0"/>
              <a:t>rtt</a:t>
            </a:r>
            <a:r>
              <a:rPr lang="en-US" altLang="zh-TW" dirty="0" smtClean="0"/>
              <a:t> min/</a:t>
            </a:r>
            <a:r>
              <a:rPr lang="en-US" altLang="zh-TW" dirty="0" err="1" smtClean="0"/>
              <a:t>avg</a:t>
            </a:r>
            <a:r>
              <a:rPr lang="en-US" altLang="zh-TW" dirty="0" smtClean="0"/>
              <a:t>/max/</a:t>
            </a:r>
            <a:r>
              <a:rPr lang="en-US" altLang="zh-TW" dirty="0" err="1" smtClean="0"/>
              <a:t>mdev</a:t>
            </a:r>
            <a:r>
              <a:rPr lang="en-US" altLang="zh-TW" dirty="0" smtClean="0"/>
              <a:t> = 0.460/0.470/0.478/0.007 </a:t>
            </a:r>
            <a:r>
              <a:rPr lang="en-US" altLang="zh-TW" dirty="0" err="1" smtClean="0"/>
              <a:t>ms</a:t>
            </a:r>
            <a:endParaRPr lang="en-US" altLang="zh-TW" dirty="0" smtClean="0"/>
          </a:p>
          <a:p>
            <a:pPr marL="0" indent="0">
              <a:buNone/>
            </a:pPr>
            <a:endParaRPr lang="zh-TW" altLang="en-US" dirty="0"/>
          </a:p>
        </p:txBody>
      </p:sp>
    </p:spTree>
    <p:extLst>
      <p:ext uri="{BB962C8B-B14F-4D97-AF65-F5344CB8AC3E}">
        <p14:creationId xmlns:p14="http://schemas.microsoft.com/office/powerpoint/2010/main" val="394469487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n-US" altLang="zh-TW" b="1" dirty="0" smtClean="0"/>
              <a:t>Ping default gateway</a:t>
            </a:r>
            <a:endParaRPr lang="zh-TW" altLang="en-US" b="1" dirty="0"/>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338515666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Ping default gateway</a:t>
            </a:r>
            <a:endParaRPr lang="zh-TW" altLang="en-US" b="1" dirty="0"/>
          </a:p>
        </p:txBody>
      </p:sp>
      <p:sp>
        <p:nvSpPr>
          <p:cNvPr id="3" name="內容版面配置區 2"/>
          <p:cNvSpPr>
            <a:spLocks noGrp="1"/>
          </p:cNvSpPr>
          <p:nvPr>
            <p:ph idx="1"/>
          </p:nvPr>
        </p:nvSpPr>
        <p:spPr/>
        <p:txBody>
          <a:bodyPr>
            <a:normAutofit/>
          </a:bodyPr>
          <a:lstStyle/>
          <a:p>
            <a:pPr marL="0" indent="0">
              <a:buNone/>
            </a:pPr>
            <a:r>
              <a:rPr lang="en-US" altLang="zh-TW" dirty="0" smtClean="0">
                <a:solidFill>
                  <a:srgbClr val="00B050"/>
                </a:solidFill>
              </a:rPr>
              <a:t>bigred@us1804s:~$ </a:t>
            </a:r>
            <a:r>
              <a:rPr lang="en-US" altLang="zh-TW" dirty="0" smtClean="0"/>
              <a:t>route</a:t>
            </a:r>
          </a:p>
          <a:p>
            <a:pPr marL="0" indent="0">
              <a:buNone/>
            </a:pPr>
            <a:r>
              <a:rPr lang="en-US" altLang="zh-TW" dirty="0" smtClean="0"/>
              <a:t>Kernel IP routing table</a:t>
            </a:r>
          </a:p>
          <a:p>
            <a:pPr marL="0" indent="0">
              <a:buNone/>
            </a:pPr>
            <a:r>
              <a:rPr lang="en-US" altLang="zh-TW" dirty="0" smtClean="0"/>
              <a:t>Destination     Gateway         </a:t>
            </a:r>
            <a:r>
              <a:rPr lang="en-US" altLang="zh-TW" dirty="0" err="1" smtClean="0"/>
              <a:t>Genmask</a:t>
            </a:r>
            <a:r>
              <a:rPr lang="en-US" altLang="zh-TW" dirty="0" smtClean="0"/>
              <a:t>         Flags Metric Ref    Use </a:t>
            </a:r>
            <a:r>
              <a:rPr lang="en-US" altLang="zh-TW" dirty="0" err="1" smtClean="0"/>
              <a:t>Iface</a:t>
            </a:r>
            <a:endParaRPr lang="en-US" altLang="zh-TW" dirty="0" smtClean="0"/>
          </a:p>
          <a:p>
            <a:pPr marL="0" indent="0">
              <a:buNone/>
            </a:pPr>
            <a:r>
              <a:rPr lang="en-US" altLang="zh-TW" dirty="0" smtClean="0"/>
              <a:t>default         </a:t>
            </a:r>
            <a:r>
              <a:rPr lang="en-US" altLang="zh-TW" dirty="0" smtClean="0">
                <a:solidFill>
                  <a:srgbClr val="FF0000"/>
                </a:solidFill>
              </a:rPr>
              <a:t>192.168.1.1 </a:t>
            </a:r>
            <a:r>
              <a:rPr lang="en-US" altLang="zh-TW" dirty="0" smtClean="0"/>
              <a:t>    0.0.0.0                UG       0        0        0 enp1s0</a:t>
            </a:r>
          </a:p>
          <a:p>
            <a:pPr marL="0" indent="0">
              <a:buNone/>
            </a:pPr>
            <a:r>
              <a:rPr lang="en-US" altLang="zh-TW" dirty="0" smtClean="0"/>
              <a:t>192.168.1.0     0.0.0.0         255.255.255.0    U         0        0        0 enp1s0</a:t>
            </a:r>
          </a:p>
          <a:p>
            <a:pPr marL="0" indent="0">
              <a:buNone/>
            </a:pPr>
            <a:endParaRPr lang="zh-TW" altLang="en-US" dirty="0"/>
          </a:p>
        </p:txBody>
      </p:sp>
    </p:spTree>
    <p:extLst>
      <p:ext uri="{BB962C8B-B14F-4D97-AF65-F5344CB8AC3E}">
        <p14:creationId xmlns:p14="http://schemas.microsoft.com/office/powerpoint/2010/main" val="119449691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內容版面配置區 3"/>
          <p:cNvSpPr>
            <a:spLocks noGrp="1"/>
          </p:cNvSpPr>
          <p:nvPr>
            <p:ph idx="1"/>
          </p:nvPr>
        </p:nvSpPr>
        <p:spPr>
          <a:xfrm>
            <a:off x="676835" y="965013"/>
            <a:ext cx="11277600" cy="4736540"/>
          </a:xfrm>
        </p:spPr>
        <p:txBody>
          <a:bodyPr>
            <a:normAutofit/>
          </a:bodyPr>
          <a:lstStyle/>
          <a:p>
            <a:pPr marL="0" indent="0">
              <a:buNone/>
            </a:pPr>
            <a:r>
              <a:rPr lang="en-US" altLang="zh-TW" dirty="0" smtClean="0">
                <a:solidFill>
                  <a:srgbClr val="00B050"/>
                </a:solidFill>
              </a:rPr>
              <a:t>bigred@us1804s:~$ </a:t>
            </a:r>
            <a:r>
              <a:rPr lang="en-US" altLang="zh-TW" dirty="0" smtClean="0"/>
              <a:t>ping -c 3 </a:t>
            </a:r>
            <a:r>
              <a:rPr lang="en-US" altLang="zh-TW" dirty="0" smtClean="0">
                <a:solidFill>
                  <a:srgbClr val="FF0000"/>
                </a:solidFill>
              </a:rPr>
              <a:t>192.168.1.1</a:t>
            </a:r>
          </a:p>
          <a:p>
            <a:pPr marL="0" indent="0">
              <a:buNone/>
            </a:pPr>
            <a:r>
              <a:rPr lang="en-US" altLang="zh-TW" dirty="0" smtClean="0"/>
              <a:t>PING 192.168.1.1 (192.168.1.1) 56(84) bytes of data.</a:t>
            </a:r>
          </a:p>
          <a:p>
            <a:pPr marL="0" indent="0">
              <a:buNone/>
            </a:pPr>
            <a:r>
              <a:rPr lang="en-US" altLang="zh-TW" dirty="0" smtClean="0"/>
              <a:t>64 bytes from 192.168.1.1: </a:t>
            </a:r>
            <a:r>
              <a:rPr lang="en-US" altLang="zh-TW" dirty="0" err="1" smtClean="0"/>
              <a:t>icmp_seq</a:t>
            </a:r>
            <a:r>
              <a:rPr lang="en-US" altLang="zh-TW" dirty="0" smtClean="0"/>
              <a:t>=1 </a:t>
            </a:r>
            <a:r>
              <a:rPr lang="en-US" altLang="zh-TW" dirty="0" err="1" smtClean="0"/>
              <a:t>ttl</a:t>
            </a:r>
            <a:r>
              <a:rPr lang="en-US" altLang="zh-TW" dirty="0" smtClean="0"/>
              <a:t>=64 time=0.967 </a:t>
            </a:r>
            <a:r>
              <a:rPr lang="en-US" altLang="zh-TW" dirty="0" err="1" smtClean="0"/>
              <a:t>ms</a:t>
            </a:r>
            <a:endParaRPr lang="en-US" altLang="zh-TW" dirty="0" smtClean="0"/>
          </a:p>
          <a:p>
            <a:pPr marL="0" indent="0">
              <a:buNone/>
            </a:pPr>
            <a:r>
              <a:rPr lang="en-US" altLang="zh-TW" dirty="0" smtClean="0"/>
              <a:t>64 bytes from 192.168.1.1: </a:t>
            </a:r>
            <a:r>
              <a:rPr lang="en-US" altLang="zh-TW" dirty="0" err="1" smtClean="0"/>
              <a:t>icmp_seq</a:t>
            </a:r>
            <a:r>
              <a:rPr lang="en-US" altLang="zh-TW" dirty="0" smtClean="0"/>
              <a:t>=2 </a:t>
            </a:r>
            <a:r>
              <a:rPr lang="en-US" altLang="zh-TW" dirty="0" err="1" smtClean="0"/>
              <a:t>ttl</a:t>
            </a:r>
            <a:r>
              <a:rPr lang="en-US" altLang="zh-TW" dirty="0" smtClean="0"/>
              <a:t>=64 time=0.885 </a:t>
            </a:r>
            <a:r>
              <a:rPr lang="en-US" altLang="zh-TW" dirty="0" err="1" smtClean="0"/>
              <a:t>ms</a:t>
            </a:r>
            <a:endParaRPr lang="en-US" altLang="zh-TW" dirty="0" smtClean="0"/>
          </a:p>
          <a:p>
            <a:pPr marL="0" indent="0">
              <a:buNone/>
            </a:pPr>
            <a:r>
              <a:rPr lang="en-US" altLang="zh-TW" dirty="0" smtClean="0"/>
              <a:t>64 bytes from 192.168.1.1: </a:t>
            </a:r>
            <a:r>
              <a:rPr lang="en-US" altLang="zh-TW" dirty="0" err="1" smtClean="0"/>
              <a:t>icmp_seq</a:t>
            </a:r>
            <a:r>
              <a:rPr lang="en-US" altLang="zh-TW" dirty="0" smtClean="0"/>
              <a:t>=3 </a:t>
            </a:r>
            <a:r>
              <a:rPr lang="en-US" altLang="zh-TW" dirty="0" err="1" smtClean="0"/>
              <a:t>ttl</a:t>
            </a:r>
            <a:r>
              <a:rPr lang="en-US" altLang="zh-TW" dirty="0" smtClean="0"/>
              <a:t>=64 time=0.800 </a:t>
            </a:r>
            <a:r>
              <a:rPr lang="en-US" altLang="zh-TW" dirty="0" err="1" smtClean="0"/>
              <a:t>ms</a:t>
            </a:r>
            <a:endParaRPr lang="en-US" altLang="zh-TW" dirty="0" smtClean="0"/>
          </a:p>
          <a:p>
            <a:pPr marL="0" indent="0">
              <a:buNone/>
            </a:pPr>
            <a:endParaRPr lang="en-US" altLang="zh-TW" dirty="0" smtClean="0"/>
          </a:p>
          <a:p>
            <a:pPr marL="0" indent="0">
              <a:buNone/>
            </a:pPr>
            <a:r>
              <a:rPr lang="en-US" altLang="zh-TW" dirty="0" smtClean="0"/>
              <a:t>--- 192.168.1.1 ping statistics ---</a:t>
            </a:r>
          </a:p>
          <a:p>
            <a:pPr marL="0" indent="0">
              <a:buNone/>
            </a:pPr>
            <a:r>
              <a:rPr lang="en-US" altLang="zh-TW" dirty="0" smtClean="0"/>
              <a:t>3 packets transmitted, 3 received, </a:t>
            </a:r>
            <a:r>
              <a:rPr lang="en-US" altLang="zh-TW" dirty="0" smtClean="0">
                <a:solidFill>
                  <a:srgbClr val="FF0000"/>
                </a:solidFill>
              </a:rPr>
              <a:t>0% </a:t>
            </a:r>
            <a:r>
              <a:rPr lang="en-US" altLang="zh-TW" dirty="0" smtClean="0"/>
              <a:t>packet loss, time 2002ms</a:t>
            </a:r>
          </a:p>
          <a:p>
            <a:pPr marL="0" indent="0">
              <a:buNone/>
            </a:pPr>
            <a:r>
              <a:rPr lang="en-US" altLang="zh-TW" dirty="0" err="1" smtClean="0"/>
              <a:t>rtt</a:t>
            </a:r>
            <a:r>
              <a:rPr lang="en-US" altLang="zh-TW" dirty="0" smtClean="0"/>
              <a:t> min/</a:t>
            </a:r>
            <a:r>
              <a:rPr lang="en-US" altLang="zh-TW" dirty="0" err="1" smtClean="0"/>
              <a:t>avg</a:t>
            </a:r>
            <a:r>
              <a:rPr lang="en-US" altLang="zh-TW" dirty="0" smtClean="0"/>
              <a:t>/max/</a:t>
            </a:r>
            <a:r>
              <a:rPr lang="en-US" altLang="zh-TW" dirty="0" err="1" smtClean="0"/>
              <a:t>mdev</a:t>
            </a:r>
            <a:r>
              <a:rPr lang="en-US" altLang="zh-TW" dirty="0" smtClean="0"/>
              <a:t> = 0.800/0.884/0.967/0.068 </a:t>
            </a:r>
            <a:r>
              <a:rPr lang="en-US" altLang="zh-TW" dirty="0" err="1" smtClean="0"/>
              <a:t>ms</a:t>
            </a:r>
            <a:endParaRPr lang="en-US" altLang="zh-TW" dirty="0" smtClean="0"/>
          </a:p>
          <a:p>
            <a:endParaRPr lang="zh-TW" altLang="en-US" dirty="0"/>
          </a:p>
        </p:txBody>
      </p:sp>
    </p:spTree>
    <p:extLst>
      <p:ext uri="{BB962C8B-B14F-4D97-AF65-F5344CB8AC3E}">
        <p14:creationId xmlns:p14="http://schemas.microsoft.com/office/powerpoint/2010/main" val="128430904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n-US" altLang="zh-TW" dirty="0" smtClean="0"/>
              <a:t>Ping 8.8.8.8</a:t>
            </a:r>
            <a:endParaRPr lang="zh-TW" altLang="en-US" dirty="0"/>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281854389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Ping 8.8.8.8</a:t>
            </a:r>
            <a:endParaRPr lang="zh-TW" altLang="en-US" dirty="0"/>
          </a:p>
        </p:txBody>
      </p:sp>
      <p:sp>
        <p:nvSpPr>
          <p:cNvPr id="3" name="內容版面配置區 2"/>
          <p:cNvSpPr>
            <a:spLocks noGrp="1"/>
          </p:cNvSpPr>
          <p:nvPr>
            <p:ph idx="1"/>
          </p:nvPr>
        </p:nvSpPr>
        <p:spPr>
          <a:xfrm>
            <a:off x="435429" y="1690688"/>
            <a:ext cx="11524342" cy="4942341"/>
          </a:xfrm>
        </p:spPr>
        <p:txBody>
          <a:bodyPr>
            <a:noAutofit/>
          </a:bodyPr>
          <a:lstStyle/>
          <a:p>
            <a:pPr marL="0" indent="0">
              <a:buNone/>
            </a:pPr>
            <a:r>
              <a:rPr lang="en-US" altLang="zh-TW" sz="3200" dirty="0" smtClean="0">
                <a:solidFill>
                  <a:srgbClr val="00B050"/>
                </a:solidFill>
              </a:rPr>
              <a:t>bigred@us1804s:~$ </a:t>
            </a:r>
            <a:r>
              <a:rPr lang="en-US" altLang="zh-TW" sz="3200" dirty="0" smtClean="0"/>
              <a:t>ping -c 3 </a:t>
            </a:r>
            <a:r>
              <a:rPr lang="en-US" altLang="zh-TW" sz="3200" dirty="0" smtClean="0">
                <a:solidFill>
                  <a:srgbClr val="FF00FF"/>
                </a:solidFill>
              </a:rPr>
              <a:t>8.8.8.8</a:t>
            </a:r>
          </a:p>
          <a:p>
            <a:pPr marL="0" indent="0">
              <a:buNone/>
            </a:pPr>
            <a:r>
              <a:rPr lang="en-US" altLang="zh-TW" sz="3200" dirty="0" smtClean="0"/>
              <a:t>PING 8.8.8.8 (8.8.8.8) 56(84) bytes of data.</a:t>
            </a:r>
          </a:p>
          <a:p>
            <a:pPr marL="0" indent="0">
              <a:buNone/>
            </a:pPr>
            <a:r>
              <a:rPr lang="en-US" altLang="zh-TW" sz="3200" dirty="0" smtClean="0"/>
              <a:t>64 bytes from 8.8.8.8: </a:t>
            </a:r>
            <a:r>
              <a:rPr lang="en-US" altLang="zh-TW" sz="3200" dirty="0" err="1" smtClean="0"/>
              <a:t>icmp_seq</a:t>
            </a:r>
            <a:r>
              <a:rPr lang="en-US" altLang="zh-TW" sz="3200" dirty="0" smtClean="0"/>
              <a:t>=1 </a:t>
            </a:r>
            <a:r>
              <a:rPr lang="en-US" altLang="zh-TW" sz="3200" dirty="0" err="1" smtClean="0"/>
              <a:t>ttl</a:t>
            </a:r>
            <a:r>
              <a:rPr lang="en-US" altLang="zh-TW" sz="3200" dirty="0" smtClean="0"/>
              <a:t>=54 time=2.47 </a:t>
            </a:r>
            <a:r>
              <a:rPr lang="en-US" altLang="zh-TW" sz="3200" dirty="0" err="1" smtClean="0"/>
              <a:t>ms</a:t>
            </a:r>
            <a:endParaRPr lang="en-US" altLang="zh-TW" sz="3200" dirty="0" smtClean="0"/>
          </a:p>
          <a:p>
            <a:pPr marL="0" indent="0">
              <a:buNone/>
            </a:pPr>
            <a:r>
              <a:rPr lang="en-US" altLang="zh-TW" sz="3200" dirty="0" smtClean="0"/>
              <a:t>64 bytes from 8.8.8.8: </a:t>
            </a:r>
            <a:r>
              <a:rPr lang="en-US" altLang="zh-TW" sz="3200" dirty="0" err="1" smtClean="0"/>
              <a:t>icmp_seq</a:t>
            </a:r>
            <a:r>
              <a:rPr lang="en-US" altLang="zh-TW" sz="3200" dirty="0" smtClean="0"/>
              <a:t>=2 </a:t>
            </a:r>
            <a:r>
              <a:rPr lang="en-US" altLang="zh-TW" sz="3200" dirty="0" err="1" smtClean="0"/>
              <a:t>ttl</a:t>
            </a:r>
            <a:r>
              <a:rPr lang="en-US" altLang="zh-TW" sz="3200" dirty="0" smtClean="0"/>
              <a:t>=54 time=4.60 </a:t>
            </a:r>
            <a:r>
              <a:rPr lang="en-US" altLang="zh-TW" sz="3200" dirty="0" err="1" smtClean="0"/>
              <a:t>ms</a:t>
            </a:r>
            <a:endParaRPr lang="en-US" altLang="zh-TW" sz="3200" dirty="0" smtClean="0"/>
          </a:p>
          <a:p>
            <a:pPr marL="0" indent="0">
              <a:buNone/>
            </a:pPr>
            <a:r>
              <a:rPr lang="en-US" altLang="zh-TW" sz="3200" dirty="0" smtClean="0"/>
              <a:t>64 bytes from 8.8.8.8: </a:t>
            </a:r>
            <a:r>
              <a:rPr lang="en-US" altLang="zh-TW" sz="3200" dirty="0" err="1" smtClean="0"/>
              <a:t>icmp_seq</a:t>
            </a:r>
            <a:r>
              <a:rPr lang="en-US" altLang="zh-TW" sz="3200" dirty="0" smtClean="0"/>
              <a:t>=3 </a:t>
            </a:r>
            <a:r>
              <a:rPr lang="en-US" altLang="zh-TW" sz="3200" dirty="0" err="1" smtClean="0"/>
              <a:t>ttl</a:t>
            </a:r>
            <a:r>
              <a:rPr lang="en-US" altLang="zh-TW" sz="3200" dirty="0" smtClean="0"/>
              <a:t>=54 time=2.77 </a:t>
            </a:r>
            <a:r>
              <a:rPr lang="en-US" altLang="zh-TW" sz="3200" dirty="0" err="1" smtClean="0"/>
              <a:t>ms</a:t>
            </a:r>
            <a:endParaRPr lang="en-US" altLang="zh-TW" sz="3200" dirty="0" smtClean="0"/>
          </a:p>
          <a:p>
            <a:pPr marL="0" indent="0">
              <a:buNone/>
            </a:pPr>
            <a:endParaRPr lang="en-US" altLang="zh-TW" sz="3200" dirty="0" smtClean="0"/>
          </a:p>
          <a:p>
            <a:pPr marL="0" indent="0">
              <a:buNone/>
            </a:pPr>
            <a:r>
              <a:rPr lang="en-US" altLang="zh-TW" sz="3200" dirty="0" smtClean="0"/>
              <a:t>--- 8.8.8.8 ping statistics ---</a:t>
            </a:r>
          </a:p>
          <a:p>
            <a:pPr marL="0" indent="0">
              <a:buNone/>
            </a:pPr>
            <a:r>
              <a:rPr lang="en-US" altLang="zh-TW" sz="3200" dirty="0" smtClean="0"/>
              <a:t>3 packets transmitted, 3 received, </a:t>
            </a:r>
            <a:r>
              <a:rPr lang="en-US" altLang="zh-TW" sz="3200" dirty="0" smtClean="0">
                <a:solidFill>
                  <a:srgbClr val="FF0000"/>
                </a:solidFill>
              </a:rPr>
              <a:t>0% </a:t>
            </a:r>
            <a:r>
              <a:rPr lang="en-US" altLang="zh-TW" sz="3200" dirty="0" smtClean="0"/>
              <a:t>packet loss, time 2003ms</a:t>
            </a:r>
          </a:p>
          <a:p>
            <a:pPr marL="0" indent="0">
              <a:buNone/>
            </a:pPr>
            <a:r>
              <a:rPr lang="en-US" altLang="zh-TW" sz="3200" dirty="0" err="1" smtClean="0"/>
              <a:t>rtt</a:t>
            </a:r>
            <a:r>
              <a:rPr lang="en-US" altLang="zh-TW" sz="3200" dirty="0" smtClean="0"/>
              <a:t> min/</a:t>
            </a:r>
            <a:r>
              <a:rPr lang="en-US" altLang="zh-TW" sz="3200" dirty="0" err="1" smtClean="0"/>
              <a:t>avg</a:t>
            </a:r>
            <a:r>
              <a:rPr lang="en-US" altLang="zh-TW" sz="3200" dirty="0" smtClean="0"/>
              <a:t>/max/</a:t>
            </a:r>
            <a:r>
              <a:rPr lang="en-US" altLang="zh-TW" sz="3200" dirty="0" err="1" smtClean="0"/>
              <a:t>mdev</a:t>
            </a:r>
            <a:r>
              <a:rPr lang="en-US" altLang="zh-TW" sz="3200" dirty="0" smtClean="0"/>
              <a:t> = 2.476/3.287/4.607/0.942 </a:t>
            </a:r>
            <a:r>
              <a:rPr lang="en-US" altLang="zh-TW" sz="3200" dirty="0" err="1" smtClean="0"/>
              <a:t>ms</a:t>
            </a:r>
            <a:endParaRPr lang="en-US" altLang="zh-TW" sz="3200" dirty="0" smtClean="0"/>
          </a:p>
          <a:p>
            <a:pPr marL="0" indent="0">
              <a:buNone/>
            </a:pPr>
            <a:endParaRPr lang="zh-TW" altLang="en-US" sz="3200" dirty="0"/>
          </a:p>
        </p:txBody>
      </p:sp>
    </p:spTree>
    <p:extLst>
      <p:ext uri="{BB962C8B-B14F-4D97-AF65-F5344CB8AC3E}">
        <p14:creationId xmlns:p14="http://schemas.microsoft.com/office/powerpoint/2010/main" val="260071224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n-US" altLang="zh-TW" dirty="0" err="1" smtClean="0"/>
              <a:t>sudo</a:t>
            </a:r>
            <a:r>
              <a:rPr lang="en-US" altLang="zh-TW" dirty="0" smtClean="0"/>
              <a:t> </a:t>
            </a:r>
            <a:r>
              <a:rPr lang="en-US" altLang="zh-TW" dirty="0" err="1" smtClean="0"/>
              <a:t>nano</a:t>
            </a:r>
            <a:r>
              <a:rPr lang="en-US" altLang="zh-TW" dirty="0" smtClean="0"/>
              <a:t> </a:t>
            </a:r>
            <a:r>
              <a:rPr lang="en-US" altLang="zh-TW" dirty="0" smtClean="0">
                <a:solidFill>
                  <a:srgbClr val="FF00FF"/>
                </a:solidFill>
              </a:rPr>
              <a:t>\</a:t>
            </a:r>
            <a:r>
              <a:rPr lang="en-US" altLang="zh-TW" dirty="0" err="1" smtClean="0">
                <a:solidFill>
                  <a:srgbClr val="FF00FF"/>
                </a:solidFill>
              </a:rPr>
              <a:t>etc</a:t>
            </a:r>
            <a:r>
              <a:rPr lang="en-US" altLang="zh-TW" dirty="0" smtClean="0">
                <a:solidFill>
                  <a:srgbClr val="FF00FF"/>
                </a:solidFill>
              </a:rPr>
              <a:t>\</a:t>
            </a:r>
            <a:r>
              <a:rPr lang="en-US" altLang="zh-TW" dirty="0" err="1" smtClean="0">
                <a:solidFill>
                  <a:srgbClr val="FF00FF"/>
                </a:solidFill>
              </a:rPr>
              <a:t>resolv.conf</a:t>
            </a:r>
            <a:endParaRPr lang="zh-TW" altLang="en-US" dirty="0">
              <a:solidFill>
                <a:srgbClr val="FF00FF"/>
              </a:solidFill>
            </a:endParaRPr>
          </a:p>
        </p:txBody>
      </p:sp>
      <p:sp>
        <p:nvSpPr>
          <p:cNvPr id="5" name="副標題 4"/>
          <p:cNvSpPr>
            <a:spLocks noGrp="1"/>
          </p:cNvSpPr>
          <p:nvPr>
            <p:ph type="subTitle" idx="1"/>
          </p:nvPr>
        </p:nvSpPr>
        <p:spPr/>
        <p:txBody>
          <a:bodyPr>
            <a:normAutofit/>
          </a:bodyPr>
          <a:lstStyle/>
          <a:p>
            <a:r>
              <a:rPr lang="en-US" altLang="zh-TW" sz="4800" dirty="0" err="1" smtClean="0"/>
              <a:t>nameserver</a:t>
            </a:r>
            <a:r>
              <a:rPr lang="en-US" altLang="zh-TW" sz="4800" dirty="0" smtClean="0"/>
              <a:t>   </a:t>
            </a:r>
            <a:r>
              <a:rPr lang="en-US" altLang="zh-TW" sz="4800" dirty="0" smtClean="0">
                <a:solidFill>
                  <a:srgbClr val="FF00FF"/>
                </a:solidFill>
              </a:rPr>
              <a:t>IP</a:t>
            </a:r>
            <a:endParaRPr lang="zh-TW" altLang="en-US" sz="4800" dirty="0">
              <a:solidFill>
                <a:srgbClr val="FF00FF"/>
              </a:solidFill>
            </a:endParaRPr>
          </a:p>
        </p:txBody>
      </p:sp>
    </p:spTree>
    <p:extLst>
      <p:ext uri="{BB962C8B-B14F-4D97-AF65-F5344CB8AC3E}">
        <p14:creationId xmlns:p14="http://schemas.microsoft.com/office/powerpoint/2010/main" val="73000597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normAutofit/>
          </a:bodyPr>
          <a:lstStyle/>
          <a:p>
            <a:pPr marL="0" indent="0">
              <a:buNone/>
            </a:pPr>
            <a:r>
              <a:rPr lang="pt-BR" altLang="zh-TW" sz="4800" dirty="0" smtClean="0">
                <a:solidFill>
                  <a:srgbClr val="00B050"/>
                </a:solidFill>
              </a:rPr>
              <a:t>bigred@us1804s:~$ </a:t>
            </a:r>
            <a:r>
              <a:rPr lang="pt-BR" altLang="zh-TW" sz="4800" dirty="0" smtClean="0"/>
              <a:t>cat /etc/resolv.conf</a:t>
            </a:r>
          </a:p>
          <a:p>
            <a:pPr marL="0" indent="0">
              <a:buNone/>
            </a:pPr>
            <a:r>
              <a:rPr lang="pt-BR" altLang="zh-TW" sz="4800" dirty="0" smtClean="0"/>
              <a:t>nameserver   8.8.8.8</a:t>
            </a:r>
          </a:p>
          <a:p>
            <a:pPr marL="0" indent="0">
              <a:buNone/>
            </a:pPr>
            <a:r>
              <a:rPr lang="pt-BR" altLang="zh-TW" sz="4800" dirty="0" smtClean="0"/>
              <a:t>nameserver   168.95.1.1</a:t>
            </a:r>
          </a:p>
          <a:p>
            <a:pPr marL="0" indent="0">
              <a:buNone/>
            </a:pPr>
            <a:endParaRPr lang="zh-TW" altLang="en-US" sz="4800" dirty="0"/>
          </a:p>
        </p:txBody>
      </p:sp>
    </p:spTree>
    <p:extLst>
      <p:ext uri="{BB962C8B-B14F-4D97-AF65-F5344CB8AC3E}">
        <p14:creationId xmlns:p14="http://schemas.microsoft.com/office/powerpoint/2010/main" val="38777505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64457" y="145143"/>
            <a:ext cx="11088914" cy="6451600"/>
          </a:xfrm>
        </p:spPr>
        <p:txBody>
          <a:bodyPr>
            <a:noAutofit/>
          </a:bodyPr>
          <a:lstStyle/>
          <a:p>
            <a:r>
              <a:rPr lang="zh-TW" altLang="en-US" dirty="0"/>
              <a:t>其中第三</a:t>
            </a:r>
            <a:r>
              <a:rPr lang="zh-TW" altLang="en-US" dirty="0" smtClean="0"/>
              <a:t>步</a:t>
            </a:r>
            <a:r>
              <a:rPr lang="en-US" altLang="zh-TW" dirty="0" err="1"/>
              <a:t>nmap</a:t>
            </a:r>
            <a:r>
              <a:rPr lang="zh-TW" altLang="en-US" dirty="0" smtClean="0"/>
              <a:t>應該要顯示出</a:t>
            </a:r>
            <a:r>
              <a:rPr lang="zh-TW" altLang="en-US" dirty="0"/>
              <a:t>區網內所有鄰居。 以下是幾種常見的狀況：</a:t>
            </a:r>
          </a:p>
          <a:p>
            <a:pPr marL="0" indent="0">
              <a:buNone/>
            </a:pPr>
            <a:r>
              <a:rPr lang="zh-TW" altLang="en-US" dirty="0" smtClean="0"/>
              <a:t>如果</a:t>
            </a:r>
            <a:r>
              <a:rPr lang="zh-TW" altLang="en-US" dirty="0"/>
              <a:t>看不到半個鄰居， 那多半是自己的問題。 </a:t>
            </a:r>
          </a:p>
          <a:p>
            <a:pPr marL="0" indent="0">
              <a:buNone/>
            </a:pPr>
            <a:r>
              <a:rPr lang="zh-TW" altLang="en-US" dirty="0"/>
              <a:t>例如網路線沒接好或插錯孔。</a:t>
            </a:r>
          </a:p>
          <a:p>
            <a:r>
              <a:rPr lang="zh-TW" altLang="en-US" dirty="0" smtClean="0"/>
              <a:t>如果</a:t>
            </a:r>
            <a:r>
              <a:rPr lang="zh-TW" altLang="en-US" dirty="0"/>
              <a:t>看得到 </a:t>
            </a:r>
            <a:r>
              <a:rPr lang="en-US" altLang="zh-TW" dirty="0"/>
              <a:t>gateway </a:t>
            </a:r>
            <a:r>
              <a:rPr lang="zh-TW" altLang="en-US" dirty="0"/>
              <a:t>但</a:t>
            </a:r>
            <a:r>
              <a:rPr lang="zh-TW" altLang="en-US" dirty="0">
                <a:solidFill>
                  <a:srgbClr val="FF00FF"/>
                </a:solidFill>
              </a:rPr>
              <a:t>連不到</a:t>
            </a:r>
            <a:r>
              <a:rPr lang="zh-TW" altLang="en-US" dirty="0"/>
              <a:t>外界 </a:t>
            </a:r>
          </a:p>
          <a:p>
            <a:pPr marL="0" indent="0">
              <a:buNone/>
            </a:pPr>
            <a:r>
              <a:rPr lang="zh-TW" altLang="en-US" dirty="0" smtClean="0"/>
              <a:t>例如 </a:t>
            </a:r>
            <a:r>
              <a:rPr lang="en-US" altLang="zh-TW" dirty="0"/>
              <a:t>google </a:t>
            </a:r>
            <a:r>
              <a:rPr lang="zh-TW" altLang="en-US" dirty="0"/>
              <a:t>的 </a:t>
            </a:r>
            <a:r>
              <a:rPr lang="en-US" altLang="zh-TW" dirty="0"/>
              <a:t>DNS </a:t>
            </a:r>
            <a:r>
              <a:rPr lang="zh-TW" altLang="en-US" dirty="0"/>
              <a:t>伺服器 </a:t>
            </a:r>
            <a:r>
              <a:rPr lang="en-US" altLang="zh-TW" dirty="0"/>
              <a:t>8.8.8.8)</a:t>
            </a:r>
            <a:r>
              <a:rPr lang="zh-TW" altLang="en-US" dirty="0"/>
              <a:t>， 而且</a:t>
            </a:r>
            <a:r>
              <a:rPr lang="zh-TW" altLang="en-US" dirty="0">
                <a:solidFill>
                  <a:srgbClr val="FF00FF"/>
                </a:solidFill>
              </a:rPr>
              <a:t>鄰居們也是如此</a:t>
            </a:r>
            <a:r>
              <a:rPr lang="zh-TW" altLang="en-US" dirty="0"/>
              <a:t>， </a:t>
            </a:r>
          </a:p>
          <a:p>
            <a:pPr marL="0" indent="0">
              <a:buNone/>
            </a:pPr>
            <a:r>
              <a:rPr lang="zh-TW" altLang="en-US" dirty="0"/>
              <a:t>那多半是 </a:t>
            </a:r>
            <a:r>
              <a:rPr lang="en-US" altLang="zh-TW" dirty="0"/>
              <a:t>gateway </a:t>
            </a:r>
            <a:r>
              <a:rPr lang="zh-TW" altLang="en-US" dirty="0"/>
              <a:t>對外連線有問題。</a:t>
            </a:r>
          </a:p>
          <a:p>
            <a:pPr marL="0" indent="0">
              <a:buNone/>
            </a:pPr>
            <a:r>
              <a:rPr lang="en-US" altLang="zh-TW" dirty="0" smtClean="0"/>
              <a:t>&gt;</a:t>
            </a:r>
            <a:r>
              <a:rPr lang="zh-TW" altLang="en-US" dirty="0" smtClean="0"/>
              <a:t>如果</a:t>
            </a:r>
            <a:r>
              <a:rPr lang="zh-TW" altLang="en-US" dirty="0"/>
              <a:t>我看得到 </a:t>
            </a:r>
            <a:r>
              <a:rPr lang="en-US" altLang="zh-TW" dirty="0"/>
              <a:t>gateway </a:t>
            </a:r>
            <a:r>
              <a:rPr lang="zh-TW" altLang="en-US" dirty="0"/>
              <a:t>但連不到外界； </a:t>
            </a:r>
          </a:p>
          <a:p>
            <a:pPr marL="0" indent="0">
              <a:buNone/>
            </a:pPr>
            <a:r>
              <a:rPr lang="zh-TW" altLang="en-US" dirty="0"/>
              <a:t>可是</a:t>
            </a:r>
            <a:r>
              <a:rPr lang="zh-TW" altLang="en-US" dirty="0">
                <a:solidFill>
                  <a:srgbClr val="FF00FF"/>
                </a:solidFill>
              </a:rPr>
              <a:t>別人</a:t>
            </a:r>
            <a:r>
              <a:rPr lang="zh-TW" altLang="en-US" dirty="0"/>
              <a:t>卻看得到 </a:t>
            </a:r>
            <a:r>
              <a:rPr lang="en-US" altLang="zh-TW" dirty="0"/>
              <a:t>gateway </a:t>
            </a:r>
            <a:r>
              <a:rPr lang="zh-TW" altLang="en-US" dirty="0"/>
              <a:t>也</a:t>
            </a:r>
            <a:r>
              <a:rPr lang="zh-TW" altLang="en-US" dirty="0">
                <a:solidFill>
                  <a:srgbClr val="FF00FF"/>
                </a:solidFill>
              </a:rPr>
              <a:t>連得到</a:t>
            </a:r>
            <a:r>
              <a:rPr lang="zh-TW" altLang="en-US" dirty="0"/>
              <a:t>外界， </a:t>
            </a:r>
          </a:p>
          <a:p>
            <a:pPr marL="0" indent="0">
              <a:buNone/>
            </a:pPr>
            <a:r>
              <a:rPr lang="zh-TW" altLang="en-US" dirty="0"/>
              <a:t>那有可能是我的 </a:t>
            </a:r>
            <a:r>
              <a:rPr lang="en-US" altLang="zh-TW" dirty="0"/>
              <a:t>IP </a:t>
            </a:r>
            <a:r>
              <a:rPr lang="zh-TW" altLang="en-US" dirty="0"/>
              <a:t>跟鄰居衝突了。</a:t>
            </a:r>
          </a:p>
          <a:p>
            <a:pPr marL="0" indent="0">
              <a:buNone/>
            </a:pPr>
            <a:r>
              <a:rPr lang="zh-TW" altLang="en-US" dirty="0" smtClean="0"/>
              <a:t>換</a:t>
            </a:r>
            <a:r>
              <a:rPr lang="zh-TW" altLang="en-US" dirty="0"/>
              <a:t>一個閒置的 </a:t>
            </a:r>
            <a:r>
              <a:rPr lang="en-US" altLang="zh-TW" dirty="0"/>
              <a:t>IP </a:t>
            </a:r>
            <a:r>
              <a:rPr lang="zh-TW" altLang="en-US" dirty="0"/>
              <a:t>再</a:t>
            </a:r>
            <a:r>
              <a:rPr lang="zh-TW" altLang="en-US" dirty="0" smtClean="0"/>
              <a:t>試試看</a:t>
            </a:r>
            <a:r>
              <a:rPr lang="en-US" altLang="zh-TW" dirty="0" smtClean="0"/>
              <a:t>&gt;</a:t>
            </a:r>
            <a:r>
              <a:rPr lang="zh-TW" altLang="en-US" dirty="0" smtClean="0"/>
              <a:t>如果</a:t>
            </a:r>
            <a:r>
              <a:rPr lang="zh-TW" altLang="en-US" dirty="0"/>
              <a:t>連 </a:t>
            </a:r>
            <a:r>
              <a:rPr lang="en-US" altLang="zh-TW" dirty="0"/>
              <a:t>8.8.8.8 </a:t>
            </a:r>
            <a:r>
              <a:rPr lang="zh-TW" altLang="en-US" dirty="0"/>
              <a:t>也看得到， 那表示網路其實已正常連線</a:t>
            </a:r>
            <a:r>
              <a:rPr lang="en-US" altLang="zh-TW" dirty="0"/>
              <a:t>; </a:t>
            </a:r>
          </a:p>
          <a:p>
            <a:pPr marL="0" indent="0">
              <a:buNone/>
            </a:pPr>
            <a:r>
              <a:rPr lang="zh-TW" altLang="en-US" dirty="0"/>
              <a:t>可能只是沒設定 </a:t>
            </a:r>
            <a:r>
              <a:rPr lang="en-US" altLang="zh-TW" dirty="0"/>
              <a:t>DNS</a:t>
            </a:r>
            <a:r>
              <a:rPr lang="zh-TW" altLang="en-US" dirty="0" smtClean="0"/>
              <a:t>。</a:t>
            </a:r>
            <a:endParaRPr lang="zh-TW" altLang="en-US" dirty="0"/>
          </a:p>
        </p:txBody>
      </p:sp>
    </p:spTree>
    <p:extLst>
      <p:ext uri="{BB962C8B-B14F-4D97-AF65-F5344CB8AC3E}">
        <p14:creationId xmlns:p14="http://schemas.microsoft.com/office/powerpoint/2010/main" val="163156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變化</a:t>
            </a:r>
            <a:endParaRPr lang="zh-TW" altLang="en-US" dirty="0"/>
          </a:p>
        </p:txBody>
      </p:sp>
      <p:sp>
        <p:nvSpPr>
          <p:cNvPr id="5" name="文字方塊 4"/>
          <p:cNvSpPr txBox="1"/>
          <p:nvPr/>
        </p:nvSpPr>
        <p:spPr>
          <a:xfrm>
            <a:off x="838200" y="1888177"/>
            <a:ext cx="1995054" cy="2123658"/>
          </a:xfrm>
          <a:prstGeom prst="rect">
            <a:avLst/>
          </a:prstGeom>
          <a:noFill/>
        </p:spPr>
        <p:txBody>
          <a:bodyPr wrap="square" rtlCol="0">
            <a:spAutoFit/>
          </a:bodyPr>
          <a:lstStyle/>
          <a:p>
            <a:r>
              <a:rPr lang="en-US" altLang="zh-TW" sz="4400" dirty="0" smtClean="0"/>
              <a:t>1</a:t>
            </a:r>
            <a:r>
              <a:rPr lang="zh-TW" altLang="en-US" sz="4400" dirty="0" smtClean="0"/>
              <a:t>個</a:t>
            </a:r>
            <a:r>
              <a:rPr lang="en-US" altLang="zh-TW" sz="4400" dirty="0" smtClean="0"/>
              <a:t>bit</a:t>
            </a:r>
          </a:p>
          <a:p>
            <a:r>
              <a:rPr lang="en-US" altLang="zh-TW" sz="4400" dirty="0" smtClean="0"/>
              <a:t>0</a:t>
            </a:r>
          </a:p>
          <a:p>
            <a:r>
              <a:rPr lang="en-US" altLang="zh-TW" sz="4400" dirty="0"/>
              <a:t>1</a:t>
            </a:r>
            <a:endParaRPr lang="zh-TW" altLang="en-US" sz="4400" dirty="0"/>
          </a:p>
        </p:txBody>
      </p:sp>
      <p:sp>
        <p:nvSpPr>
          <p:cNvPr id="6" name="文字方塊 5"/>
          <p:cNvSpPr txBox="1"/>
          <p:nvPr/>
        </p:nvSpPr>
        <p:spPr>
          <a:xfrm>
            <a:off x="3664528" y="1888177"/>
            <a:ext cx="1995054" cy="3477875"/>
          </a:xfrm>
          <a:prstGeom prst="rect">
            <a:avLst/>
          </a:prstGeom>
          <a:noFill/>
        </p:spPr>
        <p:txBody>
          <a:bodyPr wrap="square" rtlCol="0">
            <a:spAutoFit/>
          </a:bodyPr>
          <a:lstStyle/>
          <a:p>
            <a:r>
              <a:rPr lang="en-US" altLang="zh-TW" sz="4400" dirty="0" smtClean="0"/>
              <a:t>2</a:t>
            </a:r>
            <a:r>
              <a:rPr lang="zh-TW" altLang="en-US" sz="4400" dirty="0" smtClean="0"/>
              <a:t>個</a:t>
            </a:r>
            <a:r>
              <a:rPr lang="en-US" altLang="zh-TW" sz="4400" dirty="0" smtClean="0"/>
              <a:t>bit</a:t>
            </a:r>
          </a:p>
          <a:p>
            <a:r>
              <a:rPr lang="en-US" altLang="zh-TW" sz="4400" dirty="0" smtClean="0"/>
              <a:t>00</a:t>
            </a:r>
          </a:p>
          <a:p>
            <a:r>
              <a:rPr lang="en-US" altLang="zh-TW" sz="4400" dirty="0" smtClean="0"/>
              <a:t>01</a:t>
            </a:r>
          </a:p>
          <a:p>
            <a:r>
              <a:rPr lang="en-US" altLang="zh-TW" sz="4400" dirty="0" smtClean="0"/>
              <a:t>10</a:t>
            </a:r>
          </a:p>
          <a:p>
            <a:r>
              <a:rPr lang="en-US" altLang="zh-TW" sz="4400" dirty="0" smtClean="0"/>
              <a:t>11</a:t>
            </a:r>
            <a:endParaRPr lang="zh-TW" altLang="en-US" sz="4400" dirty="0"/>
          </a:p>
        </p:txBody>
      </p:sp>
      <p:sp>
        <p:nvSpPr>
          <p:cNvPr id="7" name="文字方塊 6"/>
          <p:cNvSpPr txBox="1"/>
          <p:nvPr/>
        </p:nvSpPr>
        <p:spPr>
          <a:xfrm>
            <a:off x="6490856" y="671691"/>
            <a:ext cx="1995054" cy="6186309"/>
          </a:xfrm>
          <a:prstGeom prst="rect">
            <a:avLst/>
          </a:prstGeom>
          <a:noFill/>
        </p:spPr>
        <p:txBody>
          <a:bodyPr wrap="square" rtlCol="0">
            <a:spAutoFit/>
          </a:bodyPr>
          <a:lstStyle/>
          <a:p>
            <a:r>
              <a:rPr lang="en-US" altLang="zh-TW" sz="4400" dirty="0" smtClean="0"/>
              <a:t>3</a:t>
            </a:r>
            <a:r>
              <a:rPr lang="zh-TW" altLang="en-US" sz="4400" dirty="0" smtClean="0"/>
              <a:t>個</a:t>
            </a:r>
            <a:r>
              <a:rPr lang="en-US" altLang="zh-TW" sz="4400" dirty="0" smtClean="0"/>
              <a:t>bit</a:t>
            </a:r>
          </a:p>
          <a:p>
            <a:r>
              <a:rPr lang="en-US" altLang="zh-TW" sz="4400" dirty="0" smtClean="0"/>
              <a:t>000</a:t>
            </a:r>
          </a:p>
          <a:p>
            <a:r>
              <a:rPr lang="en-US" altLang="zh-TW" sz="4400" dirty="0" smtClean="0"/>
              <a:t>001</a:t>
            </a:r>
          </a:p>
          <a:p>
            <a:r>
              <a:rPr lang="en-US" altLang="zh-TW" sz="4400" dirty="0" smtClean="0"/>
              <a:t>010</a:t>
            </a:r>
          </a:p>
          <a:p>
            <a:r>
              <a:rPr lang="en-US" altLang="zh-TW" sz="4400" dirty="0" smtClean="0"/>
              <a:t>011</a:t>
            </a:r>
          </a:p>
          <a:p>
            <a:r>
              <a:rPr lang="en-US" altLang="zh-TW" sz="4400" dirty="0" smtClean="0"/>
              <a:t>100</a:t>
            </a:r>
          </a:p>
          <a:p>
            <a:r>
              <a:rPr lang="en-US" altLang="zh-TW" sz="4400" dirty="0" smtClean="0"/>
              <a:t>101</a:t>
            </a:r>
          </a:p>
          <a:p>
            <a:r>
              <a:rPr lang="en-US" altLang="zh-TW" sz="4400" dirty="0" smtClean="0"/>
              <a:t>110</a:t>
            </a:r>
          </a:p>
          <a:p>
            <a:r>
              <a:rPr lang="en-US" altLang="zh-TW" sz="4400" dirty="0" smtClean="0"/>
              <a:t>111</a:t>
            </a:r>
            <a:endParaRPr lang="zh-TW" altLang="en-US" sz="4400" dirty="0"/>
          </a:p>
        </p:txBody>
      </p:sp>
      <p:cxnSp>
        <p:nvCxnSpPr>
          <p:cNvPr id="9" name="直線接點 8"/>
          <p:cNvCxnSpPr/>
          <p:nvPr/>
        </p:nvCxnSpPr>
        <p:spPr>
          <a:xfrm>
            <a:off x="3218213" y="4011835"/>
            <a:ext cx="712519"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a:off x="6253349" y="4118713"/>
            <a:ext cx="551212" cy="2025"/>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a:off x="6911439" y="5366052"/>
            <a:ext cx="232558" cy="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線接點 20"/>
          <p:cNvCxnSpPr/>
          <p:nvPr/>
        </p:nvCxnSpPr>
        <p:spPr>
          <a:xfrm>
            <a:off x="6887688" y="2717854"/>
            <a:ext cx="232558" cy="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851072"/>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868589"/>
          </a:xfrm>
        </p:spPr>
        <p:txBody>
          <a:bodyPr>
            <a:normAutofit/>
          </a:bodyPr>
          <a:lstStyle/>
          <a:p>
            <a:r>
              <a:rPr lang="en-US" altLang="zh-TW" dirty="0" err="1" smtClean="0"/>
              <a:t>Nmap</a:t>
            </a:r>
            <a:r>
              <a:rPr lang="en-US" altLang="zh-TW" dirty="0" smtClean="0"/>
              <a:t>(</a:t>
            </a:r>
            <a:r>
              <a:rPr lang="zh-TW" altLang="en-US" dirty="0"/>
              <a:t>網路偵察與弱點</a:t>
            </a:r>
            <a:r>
              <a:rPr lang="zh-TW" altLang="en-US" dirty="0" smtClean="0"/>
              <a:t>偵測</a:t>
            </a:r>
            <a:r>
              <a:rPr lang="en-US" altLang="zh-TW" dirty="0" smtClean="0"/>
              <a:t>)</a:t>
            </a:r>
            <a:endParaRPr lang="zh-TW" altLang="en-US" dirty="0"/>
          </a:p>
        </p:txBody>
      </p:sp>
      <p:sp>
        <p:nvSpPr>
          <p:cNvPr id="3" name="內容版面配置區 2"/>
          <p:cNvSpPr>
            <a:spLocks noGrp="1"/>
          </p:cNvSpPr>
          <p:nvPr>
            <p:ph idx="1"/>
          </p:nvPr>
        </p:nvSpPr>
        <p:spPr>
          <a:xfrm>
            <a:off x="838200" y="1390195"/>
            <a:ext cx="11252200" cy="5257348"/>
          </a:xfrm>
        </p:spPr>
        <p:txBody>
          <a:bodyPr>
            <a:noAutofit/>
          </a:bodyPr>
          <a:lstStyle/>
          <a:p>
            <a:pPr marL="0" indent="0">
              <a:buNone/>
            </a:pPr>
            <a:r>
              <a:rPr lang="zh-TW" altLang="en-US" sz="3600" dirty="0" smtClean="0">
                <a:solidFill>
                  <a:srgbClr val="FF00FF"/>
                </a:solidFill>
              </a:rPr>
              <a:t>安</a:t>
            </a:r>
            <a:r>
              <a:rPr lang="zh-TW" altLang="en-US" sz="3600" dirty="0">
                <a:solidFill>
                  <a:srgbClr val="FF00FF"/>
                </a:solidFill>
              </a:rPr>
              <a:t>裝</a:t>
            </a:r>
            <a:endParaRPr lang="en-US" altLang="zh-TW" sz="3600" dirty="0" smtClean="0">
              <a:solidFill>
                <a:srgbClr val="FF00FF"/>
              </a:solidFill>
            </a:endParaRPr>
          </a:p>
          <a:p>
            <a:pPr marL="0" indent="0">
              <a:buNone/>
            </a:pPr>
            <a:r>
              <a:rPr lang="en-US" altLang="zh-TW" sz="3600" dirty="0" err="1" smtClean="0"/>
              <a:t>sudo</a:t>
            </a:r>
            <a:r>
              <a:rPr lang="en-US" altLang="zh-TW" sz="3600" dirty="0" smtClean="0"/>
              <a:t> apt install  </a:t>
            </a:r>
            <a:r>
              <a:rPr lang="en-US" altLang="zh-TW" sz="3600" dirty="0" err="1" smtClean="0"/>
              <a:t>nmap</a:t>
            </a:r>
            <a:endParaRPr lang="en-US" altLang="zh-TW" sz="3600" dirty="0" smtClean="0"/>
          </a:p>
          <a:p>
            <a:pPr marL="0" indent="0">
              <a:buNone/>
            </a:pPr>
            <a:r>
              <a:rPr lang="en-US" altLang="zh-TW" sz="3600" dirty="0">
                <a:solidFill>
                  <a:srgbClr val="FF00FF"/>
                </a:solidFill>
              </a:rPr>
              <a:t># </a:t>
            </a:r>
            <a:r>
              <a:rPr lang="zh-TW" altLang="en-US" sz="3600" dirty="0">
                <a:solidFill>
                  <a:srgbClr val="FF00FF"/>
                </a:solidFill>
              </a:rPr>
              <a:t>掃描單機 </a:t>
            </a:r>
          </a:p>
          <a:p>
            <a:pPr marL="0" indent="0">
              <a:buNone/>
            </a:pPr>
            <a:r>
              <a:rPr lang="zh-TW" altLang="en-US" sz="3600" dirty="0"/>
              <a:t> </a:t>
            </a:r>
            <a:r>
              <a:rPr lang="en-US" altLang="zh-TW" sz="3600" dirty="0"/>
              <a:t>$ </a:t>
            </a:r>
            <a:r>
              <a:rPr lang="en-US" altLang="zh-TW" sz="3600" dirty="0" err="1"/>
              <a:t>nmap</a:t>
            </a:r>
            <a:r>
              <a:rPr lang="en-US" altLang="zh-TW" sz="3600" dirty="0"/>
              <a:t> 192.168.1.88</a:t>
            </a:r>
          </a:p>
          <a:p>
            <a:pPr marL="0" indent="0">
              <a:buNone/>
            </a:pPr>
            <a:r>
              <a:rPr lang="en-US" altLang="zh-TW" sz="3600" dirty="0"/>
              <a:t> </a:t>
            </a:r>
            <a:r>
              <a:rPr lang="en-US" altLang="zh-TW" sz="3600" dirty="0" smtClean="0"/>
              <a:t> </a:t>
            </a:r>
            <a:r>
              <a:rPr lang="en-US" altLang="zh-TW" sz="3600" dirty="0">
                <a:solidFill>
                  <a:srgbClr val="FF00FF"/>
                </a:solidFill>
              </a:rPr>
              <a:t># </a:t>
            </a:r>
            <a:r>
              <a:rPr lang="zh-TW" altLang="en-US" sz="3600" dirty="0">
                <a:solidFill>
                  <a:srgbClr val="FF00FF"/>
                </a:solidFill>
              </a:rPr>
              <a:t>掃描 </a:t>
            </a:r>
            <a:r>
              <a:rPr lang="en-US" altLang="zh-TW" sz="3600" dirty="0">
                <a:solidFill>
                  <a:srgbClr val="FF00FF"/>
                </a:solidFill>
              </a:rPr>
              <a:t>192.168.1.x </a:t>
            </a:r>
            <a:r>
              <a:rPr lang="zh-TW" altLang="en-US" sz="3600" dirty="0">
                <a:solidFill>
                  <a:srgbClr val="FF00FF"/>
                </a:solidFill>
              </a:rPr>
              <a:t>網段</a:t>
            </a:r>
          </a:p>
          <a:p>
            <a:pPr marL="0" indent="0">
              <a:buNone/>
            </a:pPr>
            <a:r>
              <a:rPr lang="zh-TW" altLang="en-US" sz="3600" dirty="0"/>
              <a:t> </a:t>
            </a:r>
            <a:r>
              <a:rPr lang="en-US" altLang="zh-TW" sz="3600" dirty="0"/>
              <a:t>$ </a:t>
            </a:r>
            <a:r>
              <a:rPr lang="en-US" altLang="zh-TW" sz="3600" dirty="0" err="1"/>
              <a:t>nmap</a:t>
            </a:r>
            <a:r>
              <a:rPr lang="en-US" altLang="zh-TW" sz="3600" dirty="0"/>
              <a:t> 192.168.1.0/24</a:t>
            </a:r>
          </a:p>
          <a:p>
            <a:pPr marL="0" indent="0">
              <a:buNone/>
            </a:pPr>
            <a:r>
              <a:rPr lang="en-US" altLang="zh-TW" sz="3600" dirty="0"/>
              <a:t> </a:t>
            </a:r>
            <a:r>
              <a:rPr lang="en-US" altLang="zh-TW" sz="3600" dirty="0" smtClean="0"/>
              <a:t> </a:t>
            </a:r>
            <a:r>
              <a:rPr lang="en-US" altLang="zh-TW" sz="3600" dirty="0">
                <a:solidFill>
                  <a:srgbClr val="FF00FF"/>
                </a:solidFill>
              </a:rPr>
              <a:t># </a:t>
            </a:r>
            <a:r>
              <a:rPr lang="zh-TW" altLang="en-US" sz="3600" dirty="0">
                <a:solidFill>
                  <a:srgbClr val="FF00FF"/>
                </a:solidFill>
              </a:rPr>
              <a:t>掃描 </a:t>
            </a:r>
            <a:r>
              <a:rPr lang="en-US" altLang="zh-TW" sz="3600" dirty="0">
                <a:solidFill>
                  <a:srgbClr val="FF00FF"/>
                </a:solidFill>
              </a:rPr>
              <a:t>192.168.1.10 ~ 192.168.1.120 </a:t>
            </a:r>
            <a:r>
              <a:rPr lang="zh-TW" altLang="en-US" sz="3600" dirty="0">
                <a:solidFill>
                  <a:srgbClr val="FF00FF"/>
                </a:solidFill>
              </a:rPr>
              <a:t>之間的 </a:t>
            </a:r>
            <a:r>
              <a:rPr lang="en-US" altLang="zh-TW" sz="3600" dirty="0">
                <a:solidFill>
                  <a:srgbClr val="FF00FF"/>
                </a:solidFill>
              </a:rPr>
              <a:t>IP </a:t>
            </a:r>
            <a:r>
              <a:rPr lang="zh-TW" altLang="en-US" sz="3600" dirty="0">
                <a:solidFill>
                  <a:srgbClr val="FF00FF"/>
                </a:solidFill>
              </a:rPr>
              <a:t>位址</a:t>
            </a:r>
          </a:p>
          <a:p>
            <a:pPr marL="0" indent="0">
              <a:buNone/>
            </a:pPr>
            <a:r>
              <a:rPr lang="zh-TW" altLang="en-US" sz="3600" dirty="0"/>
              <a:t> </a:t>
            </a:r>
            <a:r>
              <a:rPr lang="en-US" altLang="zh-TW" sz="3600" dirty="0"/>
              <a:t>$ </a:t>
            </a:r>
            <a:r>
              <a:rPr lang="en-US" altLang="zh-TW" sz="3600" dirty="0" err="1"/>
              <a:t>nmap</a:t>
            </a:r>
            <a:r>
              <a:rPr lang="en-US" altLang="zh-TW" sz="3600" dirty="0"/>
              <a:t> 192.168.1.10-120</a:t>
            </a:r>
            <a:endParaRPr lang="zh-TW" altLang="en-US" sz="3600" dirty="0"/>
          </a:p>
        </p:txBody>
      </p:sp>
    </p:spTree>
    <p:extLst>
      <p:ext uri="{BB962C8B-B14F-4D97-AF65-F5344CB8AC3E}">
        <p14:creationId xmlns:p14="http://schemas.microsoft.com/office/powerpoint/2010/main" val="109871024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5400" b="1" dirty="0" err="1" smtClean="0"/>
              <a:t>nmap</a:t>
            </a:r>
            <a:r>
              <a:rPr lang="zh-TW" altLang="en-US" sz="5400" b="1" dirty="0" smtClean="0"/>
              <a:t>安裝</a:t>
            </a:r>
            <a:r>
              <a:rPr lang="en-US" altLang="zh-TW" sz="5400" b="1" dirty="0"/>
              <a:t>(</a:t>
            </a:r>
            <a:r>
              <a:rPr lang="zh-TW" altLang="en-US" sz="5400" b="1" dirty="0"/>
              <a:t>要先</a:t>
            </a:r>
            <a:r>
              <a:rPr lang="en-US" altLang="zh-TW" sz="5400" b="1" dirty="0"/>
              <a:t>update-upgrade)</a:t>
            </a:r>
            <a:endParaRPr lang="zh-TW" altLang="en-US" sz="5400" b="1" dirty="0"/>
          </a:p>
        </p:txBody>
      </p:sp>
      <p:sp>
        <p:nvSpPr>
          <p:cNvPr id="3" name="內容版面配置區 2"/>
          <p:cNvSpPr>
            <a:spLocks noGrp="1"/>
          </p:cNvSpPr>
          <p:nvPr>
            <p:ph idx="1"/>
          </p:nvPr>
        </p:nvSpPr>
        <p:spPr/>
        <p:txBody>
          <a:bodyPr/>
          <a:lstStyle/>
          <a:p>
            <a:pPr marL="0" indent="0">
              <a:buNone/>
            </a:pPr>
            <a:r>
              <a:rPr lang="en-US" altLang="zh-TW" dirty="0">
                <a:solidFill>
                  <a:srgbClr val="00B050"/>
                </a:solidFill>
              </a:rPr>
              <a:t>bigred@us1804s:~$</a:t>
            </a:r>
            <a:r>
              <a:rPr lang="en-US" altLang="zh-TW" dirty="0"/>
              <a:t> </a:t>
            </a:r>
            <a:r>
              <a:rPr lang="en-US" altLang="zh-TW" dirty="0" err="1">
                <a:solidFill>
                  <a:srgbClr val="FF00FF"/>
                </a:solidFill>
              </a:rPr>
              <a:t>sudo</a:t>
            </a:r>
            <a:r>
              <a:rPr lang="en-US" altLang="zh-TW" dirty="0">
                <a:solidFill>
                  <a:srgbClr val="FF00FF"/>
                </a:solidFill>
              </a:rPr>
              <a:t> apt install </a:t>
            </a:r>
            <a:r>
              <a:rPr lang="en-US" altLang="zh-TW" dirty="0" err="1">
                <a:solidFill>
                  <a:srgbClr val="FF00FF"/>
                </a:solidFill>
              </a:rPr>
              <a:t>nmap</a:t>
            </a:r>
            <a:endParaRPr lang="en-US" altLang="zh-TW" dirty="0">
              <a:solidFill>
                <a:srgbClr val="FF00FF"/>
              </a:solidFill>
            </a:endParaRPr>
          </a:p>
          <a:p>
            <a:pPr marL="0" indent="0">
              <a:buNone/>
            </a:pPr>
            <a:r>
              <a:rPr lang="en-US" altLang="zh-TW" dirty="0"/>
              <a:t>[</a:t>
            </a:r>
            <a:r>
              <a:rPr lang="en-US" altLang="zh-TW" dirty="0" err="1"/>
              <a:t>sudo</a:t>
            </a:r>
            <a:r>
              <a:rPr lang="en-US" altLang="zh-TW" dirty="0"/>
              <a:t>] password for </a:t>
            </a:r>
            <a:r>
              <a:rPr lang="en-US" altLang="zh-TW" dirty="0" err="1"/>
              <a:t>bigred</a:t>
            </a:r>
            <a:r>
              <a:rPr lang="en-US" altLang="zh-TW" dirty="0"/>
              <a:t>:</a:t>
            </a:r>
          </a:p>
          <a:p>
            <a:pPr marL="0" indent="0">
              <a:buNone/>
            </a:pPr>
            <a:r>
              <a:rPr lang="en-US" altLang="zh-TW" dirty="0"/>
              <a:t>Reading package lists... Done</a:t>
            </a:r>
          </a:p>
          <a:p>
            <a:pPr marL="0" indent="0">
              <a:buNone/>
            </a:pPr>
            <a:r>
              <a:rPr lang="en-US" altLang="zh-TW" dirty="0"/>
              <a:t>Building dependency tree</a:t>
            </a:r>
          </a:p>
          <a:p>
            <a:pPr marL="0" indent="0">
              <a:buNone/>
            </a:pPr>
            <a:r>
              <a:rPr lang="en-US" altLang="zh-TW" dirty="0"/>
              <a:t>Reading state information... Done</a:t>
            </a:r>
          </a:p>
          <a:p>
            <a:pPr marL="0" indent="0">
              <a:buNone/>
            </a:pPr>
            <a:r>
              <a:rPr lang="en-US" altLang="zh-TW" dirty="0" err="1"/>
              <a:t>nmap</a:t>
            </a:r>
            <a:r>
              <a:rPr lang="en-US" altLang="zh-TW" dirty="0"/>
              <a:t> is already the newest version (7.60-1ubuntu5).</a:t>
            </a:r>
          </a:p>
          <a:p>
            <a:pPr marL="0" indent="0">
              <a:buNone/>
            </a:pPr>
            <a:r>
              <a:rPr lang="en-US" altLang="zh-TW" dirty="0"/>
              <a:t>0 upgraded, 0 newly installed, 0 to remove and 9 not upgraded.</a:t>
            </a:r>
          </a:p>
          <a:p>
            <a:pPr marL="0" indent="0">
              <a:buNone/>
            </a:pPr>
            <a:r>
              <a:rPr lang="en-US" altLang="zh-TW" dirty="0">
                <a:solidFill>
                  <a:srgbClr val="00B050"/>
                </a:solidFill>
              </a:rPr>
              <a:t>bigred@us1804s:~$</a:t>
            </a:r>
            <a:endParaRPr lang="zh-TW" altLang="en-US" dirty="0">
              <a:solidFill>
                <a:srgbClr val="00B050"/>
              </a:solidFill>
            </a:endParaRPr>
          </a:p>
        </p:txBody>
      </p:sp>
    </p:spTree>
    <p:extLst>
      <p:ext uri="{BB962C8B-B14F-4D97-AF65-F5344CB8AC3E}">
        <p14:creationId xmlns:p14="http://schemas.microsoft.com/office/powerpoint/2010/main" val="322269580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 </a:t>
            </a:r>
            <a:r>
              <a:rPr lang="en-US" altLang="zh-TW" b="1" dirty="0" err="1" smtClean="0"/>
              <a:t>nmap</a:t>
            </a:r>
            <a:r>
              <a:rPr lang="zh-TW" altLang="en-US" b="1" dirty="0" smtClean="0"/>
              <a:t>掃描</a:t>
            </a:r>
            <a:r>
              <a:rPr lang="zh-TW" altLang="en-US" b="1" dirty="0"/>
              <a:t>單</a:t>
            </a:r>
            <a:r>
              <a:rPr lang="zh-TW" altLang="en-US" b="1" dirty="0" smtClean="0"/>
              <a:t>機</a:t>
            </a:r>
            <a:r>
              <a:rPr lang="en-US" altLang="zh-TW" b="1" dirty="0" smtClean="0"/>
              <a:t>(</a:t>
            </a:r>
            <a:r>
              <a:rPr lang="zh-TW" altLang="en-US" b="1" dirty="0" smtClean="0"/>
              <a:t>本例本機</a:t>
            </a:r>
            <a:r>
              <a:rPr lang="en-US" altLang="zh-TW" b="1" dirty="0" smtClean="0"/>
              <a:t>192.168.1.12)</a:t>
            </a:r>
            <a:r>
              <a:rPr lang="zh-TW" altLang="en-US" b="1" dirty="0" smtClean="0"/>
              <a:t> </a:t>
            </a:r>
            <a:endParaRPr lang="zh-TW" altLang="en-US" b="1" dirty="0"/>
          </a:p>
        </p:txBody>
      </p:sp>
      <p:sp>
        <p:nvSpPr>
          <p:cNvPr id="3" name="內容版面配置區 2"/>
          <p:cNvSpPr>
            <a:spLocks noGrp="1"/>
          </p:cNvSpPr>
          <p:nvPr>
            <p:ph sz="half" idx="1"/>
          </p:nvPr>
        </p:nvSpPr>
        <p:spPr>
          <a:xfrm>
            <a:off x="261257" y="1825625"/>
            <a:ext cx="5910943" cy="4836432"/>
          </a:xfrm>
        </p:spPr>
        <p:txBody>
          <a:bodyPr>
            <a:noAutofit/>
          </a:bodyPr>
          <a:lstStyle/>
          <a:p>
            <a:pPr marL="0" indent="0">
              <a:buNone/>
            </a:pPr>
            <a:r>
              <a:rPr lang="en-US" altLang="zh-TW" sz="2400" dirty="0">
                <a:solidFill>
                  <a:srgbClr val="00B050"/>
                </a:solidFill>
              </a:rPr>
              <a:t>bigred@us1804s:~$ </a:t>
            </a:r>
            <a:r>
              <a:rPr lang="en-US" altLang="zh-TW" sz="2400" dirty="0" err="1"/>
              <a:t>nmap</a:t>
            </a:r>
            <a:r>
              <a:rPr lang="en-US" altLang="zh-TW" sz="2400" dirty="0"/>
              <a:t> </a:t>
            </a:r>
            <a:r>
              <a:rPr lang="en-US" altLang="zh-TW" sz="2400" dirty="0" smtClean="0">
                <a:solidFill>
                  <a:srgbClr val="FF00FF"/>
                </a:solidFill>
              </a:rPr>
              <a:t>192.168.1.12</a:t>
            </a:r>
            <a:endParaRPr lang="en-US" altLang="zh-TW" sz="2400" dirty="0">
              <a:solidFill>
                <a:srgbClr val="FF00FF"/>
              </a:solidFill>
            </a:endParaRPr>
          </a:p>
          <a:p>
            <a:pPr marL="0" indent="0">
              <a:buNone/>
            </a:pPr>
            <a:r>
              <a:rPr lang="en-US" altLang="zh-TW" sz="2400" dirty="0"/>
              <a:t>Starting </a:t>
            </a:r>
            <a:r>
              <a:rPr lang="en-US" altLang="zh-TW" sz="2400" dirty="0" err="1"/>
              <a:t>Nmap</a:t>
            </a:r>
            <a:r>
              <a:rPr lang="en-US" altLang="zh-TW" sz="2400" dirty="0"/>
              <a:t> 7.60 ( https://nmap.org ) at 2020-05-30 11:41 UTC</a:t>
            </a:r>
          </a:p>
          <a:p>
            <a:pPr marL="0" indent="0">
              <a:buNone/>
            </a:pPr>
            <a:r>
              <a:rPr lang="en-US" altLang="zh-TW" sz="2400" dirty="0" err="1"/>
              <a:t>Nmap</a:t>
            </a:r>
            <a:r>
              <a:rPr lang="en-US" altLang="zh-TW" sz="2400" dirty="0"/>
              <a:t> scan report for 192.168.1.12</a:t>
            </a:r>
          </a:p>
          <a:p>
            <a:pPr marL="0" indent="0">
              <a:buNone/>
            </a:pPr>
            <a:r>
              <a:rPr lang="en-US" altLang="zh-TW" sz="2400" dirty="0"/>
              <a:t>Host is up (0.00053s latency).</a:t>
            </a:r>
          </a:p>
          <a:p>
            <a:pPr marL="0" indent="0">
              <a:buNone/>
            </a:pPr>
            <a:r>
              <a:rPr lang="en-US" altLang="zh-TW" sz="2400" dirty="0"/>
              <a:t>Not shown: 999 closed ports</a:t>
            </a:r>
          </a:p>
          <a:p>
            <a:pPr marL="0" indent="0">
              <a:buNone/>
            </a:pPr>
            <a:r>
              <a:rPr lang="en-US" altLang="zh-TW" sz="2400" dirty="0">
                <a:solidFill>
                  <a:srgbClr val="FF00FF"/>
                </a:solidFill>
              </a:rPr>
              <a:t>PORT   STATE SERVICE</a:t>
            </a:r>
          </a:p>
          <a:p>
            <a:pPr marL="0" indent="0">
              <a:buNone/>
            </a:pPr>
            <a:r>
              <a:rPr lang="en-US" altLang="zh-TW" sz="2400" dirty="0">
                <a:solidFill>
                  <a:srgbClr val="FF00FF"/>
                </a:solidFill>
              </a:rPr>
              <a:t>22/</a:t>
            </a:r>
            <a:r>
              <a:rPr lang="en-US" altLang="zh-TW" sz="2400" dirty="0" err="1">
                <a:solidFill>
                  <a:srgbClr val="FF00FF"/>
                </a:solidFill>
              </a:rPr>
              <a:t>tcp</a:t>
            </a:r>
            <a:r>
              <a:rPr lang="en-US" altLang="zh-TW" sz="2400" dirty="0">
                <a:solidFill>
                  <a:srgbClr val="FF00FF"/>
                </a:solidFill>
              </a:rPr>
              <a:t> open  </a:t>
            </a:r>
            <a:r>
              <a:rPr lang="en-US" altLang="zh-TW" sz="2400" dirty="0" err="1">
                <a:solidFill>
                  <a:srgbClr val="FF00FF"/>
                </a:solidFill>
              </a:rPr>
              <a:t>ssh</a:t>
            </a:r>
            <a:endParaRPr lang="en-US" altLang="zh-TW" sz="2400" dirty="0">
              <a:solidFill>
                <a:srgbClr val="FF00FF"/>
              </a:solidFill>
            </a:endParaRPr>
          </a:p>
          <a:p>
            <a:pPr marL="0" indent="0">
              <a:buNone/>
            </a:pPr>
            <a:r>
              <a:rPr lang="en-US" altLang="zh-TW" sz="2400" dirty="0" err="1" smtClean="0"/>
              <a:t>Nmap</a:t>
            </a:r>
            <a:r>
              <a:rPr lang="en-US" altLang="zh-TW" sz="2400" dirty="0" smtClean="0"/>
              <a:t> </a:t>
            </a:r>
            <a:r>
              <a:rPr lang="en-US" altLang="zh-TW" sz="2400" dirty="0"/>
              <a:t>done: 1 IP address (1 host up) scanned in 0.24 seconds</a:t>
            </a:r>
          </a:p>
          <a:p>
            <a:pPr marL="0" indent="0">
              <a:buNone/>
            </a:pPr>
            <a:endParaRPr lang="en-US" altLang="zh-TW" sz="2400" dirty="0"/>
          </a:p>
        </p:txBody>
      </p:sp>
      <p:sp>
        <p:nvSpPr>
          <p:cNvPr id="4" name="內容版面配置區 3"/>
          <p:cNvSpPr>
            <a:spLocks noGrp="1"/>
          </p:cNvSpPr>
          <p:nvPr>
            <p:ph sz="half" idx="2"/>
          </p:nvPr>
        </p:nvSpPr>
        <p:spPr>
          <a:xfrm>
            <a:off x="5896429" y="1303111"/>
            <a:ext cx="6295571" cy="5358946"/>
          </a:xfrm>
        </p:spPr>
        <p:txBody>
          <a:bodyPr>
            <a:noAutofit/>
          </a:bodyPr>
          <a:lstStyle/>
          <a:p>
            <a:pPr marL="0" indent="0">
              <a:buNone/>
            </a:pPr>
            <a:r>
              <a:rPr lang="en-US" altLang="zh-TW" dirty="0">
                <a:solidFill>
                  <a:srgbClr val="00B050"/>
                </a:solidFill>
              </a:rPr>
              <a:t>bigred@us1804s:~$ </a:t>
            </a:r>
            <a:r>
              <a:rPr lang="en-US" altLang="zh-TW" dirty="0" err="1"/>
              <a:t>nmap</a:t>
            </a:r>
            <a:r>
              <a:rPr lang="en-US" altLang="zh-TW" dirty="0"/>
              <a:t> </a:t>
            </a:r>
            <a:r>
              <a:rPr lang="en-US" altLang="zh-TW" dirty="0" smtClean="0">
                <a:solidFill>
                  <a:srgbClr val="FF00FF"/>
                </a:solidFill>
              </a:rPr>
              <a:t>127.0.0.1</a:t>
            </a:r>
          </a:p>
          <a:p>
            <a:pPr marL="0" indent="0">
              <a:buNone/>
            </a:pPr>
            <a:r>
              <a:rPr lang="en-US" altLang="zh-TW" dirty="0" smtClean="0"/>
              <a:t>Starting </a:t>
            </a:r>
            <a:r>
              <a:rPr lang="en-US" altLang="zh-TW" dirty="0" err="1"/>
              <a:t>Nmap</a:t>
            </a:r>
            <a:r>
              <a:rPr lang="en-US" altLang="zh-TW" dirty="0"/>
              <a:t> 7.60 ( https://nmap.org ) at 2020-05-30 11:41 UTC</a:t>
            </a:r>
          </a:p>
          <a:p>
            <a:pPr marL="0" indent="0">
              <a:buNone/>
            </a:pPr>
            <a:r>
              <a:rPr lang="en-US" altLang="zh-TW" dirty="0" err="1"/>
              <a:t>Nmap</a:t>
            </a:r>
            <a:r>
              <a:rPr lang="en-US" altLang="zh-TW" dirty="0"/>
              <a:t> scan report for localhost (127.0.0.1)</a:t>
            </a:r>
          </a:p>
          <a:p>
            <a:pPr marL="0" indent="0">
              <a:buNone/>
            </a:pPr>
            <a:r>
              <a:rPr lang="en-US" altLang="zh-TW" dirty="0"/>
              <a:t>Host is up (0.00050s latency).</a:t>
            </a:r>
          </a:p>
          <a:p>
            <a:pPr marL="0" indent="0">
              <a:buNone/>
            </a:pPr>
            <a:r>
              <a:rPr lang="en-US" altLang="zh-TW" dirty="0"/>
              <a:t>Not shown: 999 closed ports</a:t>
            </a:r>
          </a:p>
          <a:p>
            <a:pPr marL="0" indent="0">
              <a:buNone/>
            </a:pPr>
            <a:r>
              <a:rPr lang="en-US" altLang="zh-TW" dirty="0">
                <a:solidFill>
                  <a:srgbClr val="FF00FF"/>
                </a:solidFill>
              </a:rPr>
              <a:t>PORT   STATE SERVICE</a:t>
            </a:r>
          </a:p>
          <a:p>
            <a:pPr marL="0" indent="0">
              <a:buNone/>
            </a:pPr>
            <a:r>
              <a:rPr lang="en-US" altLang="zh-TW" dirty="0">
                <a:solidFill>
                  <a:srgbClr val="FF00FF"/>
                </a:solidFill>
              </a:rPr>
              <a:t>22/</a:t>
            </a:r>
            <a:r>
              <a:rPr lang="en-US" altLang="zh-TW" dirty="0" err="1">
                <a:solidFill>
                  <a:srgbClr val="FF00FF"/>
                </a:solidFill>
              </a:rPr>
              <a:t>tcp</a:t>
            </a:r>
            <a:r>
              <a:rPr lang="en-US" altLang="zh-TW" dirty="0">
                <a:solidFill>
                  <a:srgbClr val="FF00FF"/>
                </a:solidFill>
              </a:rPr>
              <a:t> open  </a:t>
            </a:r>
            <a:r>
              <a:rPr lang="en-US" altLang="zh-TW" dirty="0" err="1">
                <a:solidFill>
                  <a:srgbClr val="FF00FF"/>
                </a:solidFill>
              </a:rPr>
              <a:t>ssh</a:t>
            </a:r>
            <a:endParaRPr lang="en-US" altLang="zh-TW" dirty="0">
              <a:solidFill>
                <a:srgbClr val="FF00FF"/>
              </a:solidFill>
            </a:endParaRPr>
          </a:p>
          <a:p>
            <a:pPr marL="0" indent="0">
              <a:buNone/>
            </a:pPr>
            <a:r>
              <a:rPr lang="en-US" altLang="zh-TW" dirty="0" err="1" smtClean="0"/>
              <a:t>Nmap</a:t>
            </a:r>
            <a:r>
              <a:rPr lang="en-US" altLang="zh-TW" dirty="0" smtClean="0"/>
              <a:t> </a:t>
            </a:r>
            <a:r>
              <a:rPr lang="en-US" altLang="zh-TW" dirty="0"/>
              <a:t>done: 1 IP address (1 host up) scanned in 0.22 seconds</a:t>
            </a:r>
          </a:p>
          <a:p>
            <a:pPr marL="0" indent="0">
              <a:buNone/>
            </a:pPr>
            <a:r>
              <a:rPr lang="en-US" altLang="zh-TW" dirty="0"/>
              <a:t>bigred@us1804s:~$</a:t>
            </a:r>
            <a:endParaRPr lang="zh-TW" altLang="en-US" dirty="0"/>
          </a:p>
          <a:p>
            <a:pPr marL="0" indent="0">
              <a:buNone/>
            </a:pPr>
            <a:endParaRPr lang="zh-TW" altLang="en-US" dirty="0"/>
          </a:p>
        </p:txBody>
      </p:sp>
    </p:spTree>
    <p:extLst>
      <p:ext uri="{BB962C8B-B14F-4D97-AF65-F5344CB8AC3E}">
        <p14:creationId xmlns:p14="http://schemas.microsoft.com/office/powerpoint/2010/main" val="142297460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75778" y="139656"/>
            <a:ext cx="10515600" cy="662009"/>
          </a:xfrm>
        </p:spPr>
        <p:txBody>
          <a:bodyPr>
            <a:normAutofit fontScale="90000"/>
          </a:bodyPr>
          <a:lstStyle/>
          <a:p>
            <a:pPr algn="ctr"/>
            <a:r>
              <a:rPr lang="en-US" altLang="zh-TW" dirty="0" smtClean="0"/>
              <a:t># </a:t>
            </a:r>
            <a:r>
              <a:rPr lang="en-US" altLang="zh-TW" dirty="0" err="1" smtClean="0"/>
              <a:t>nmap</a:t>
            </a:r>
            <a:r>
              <a:rPr lang="zh-TW" altLang="en-US" dirty="0" smtClean="0"/>
              <a:t>掃描 </a:t>
            </a:r>
            <a:r>
              <a:rPr lang="en-US" altLang="zh-TW" dirty="0"/>
              <a:t>192.168.1.x </a:t>
            </a:r>
            <a:r>
              <a:rPr lang="zh-TW" altLang="en-US" dirty="0"/>
              <a:t>網</a:t>
            </a:r>
            <a:r>
              <a:rPr lang="zh-TW" altLang="en-US" dirty="0" smtClean="0"/>
              <a:t>段</a:t>
            </a:r>
            <a:endParaRPr lang="zh-TW" altLang="en-US" dirty="0"/>
          </a:p>
        </p:txBody>
      </p:sp>
      <p:sp>
        <p:nvSpPr>
          <p:cNvPr id="3" name="內容版面配置區 2"/>
          <p:cNvSpPr>
            <a:spLocks noGrp="1"/>
          </p:cNvSpPr>
          <p:nvPr>
            <p:ph idx="1"/>
          </p:nvPr>
        </p:nvSpPr>
        <p:spPr>
          <a:xfrm>
            <a:off x="501041" y="911226"/>
            <a:ext cx="11561523" cy="5564732"/>
          </a:xfrm>
        </p:spPr>
        <p:txBody>
          <a:bodyPr>
            <a:noAutofit/>
          </a:bodyPr>
          <a:lstStyle/>
          <a:p>
            <a:pPr marL="0" indent="0">
              <a:buNone/>
            </a:pPr>
            <a:r>
              <a:rPr lang="en-US" altLang="zh-TW" dirty="0">
                <a:solidFill>
                  <a:srgbClr val="00B050"/>
                </a:solidFill>
              </a:rPr>
              <a:t>bigred@us1804s:~$ </a:t>
            </a:r>
            <a:r>
              <a:rPr lang="en-US" altLang="zh-TW" dirty="0" err="1"/>
              <a:t>nmap</a:t>
            </a:r>
            <a:r>
              <a:rPr lang="en-US" altLang="zh-TW" dirty="0"/>
              <a:t> 192.168.1.0</a:t>
            </a:r>
            <a:r>
              <a:rPr lang="en-US" altLang="zh-TW" dirty="0">
                <a:solidFill>
                  <a:srgbClr val="FF00FF"/>
                </a:solidFill>
              </a:rPr>
              <a:t>/24</a:t>
            </a:r>
          </a:p>
          <a:p>
            <a:pPr marL="0" indent="0">
              <a:buNone/>
            </a:pPr>
            <a:r>
              <a:rPr lang="en-US" altLang="zh-TW" dirty="0" smtClean="0"/>
              <a:t>Starting </a:t>
            </a:r>
            <a:r>
              <a:rPr lang="en-US" altLang="zh-TW" dirty="0" err="1"/>
              <a:t>Nmap</a:t>
            </a:r>
            <a:r>
              <a:rPr lang="en-US" altLang="zh-TW" dirty="0"/>
              <a:t> 7.60 ( https://nmap.org ) at 2020-05-30 11:45 UTC</a:t>
            </a:r>
          </a:p>
          <a:p>
            <a:pPr marL="0" indent="0">
              <a:buNone/>
            </a:pPr>
            <a:r>
              <a:rPr lang="en-US" altLang="zh-TW" dirty="0" err="1"/>
              <a:t>Nmap</a:t>
            </a:r>
            <a:r>
              <a:rPr lang="en-US" altLang="zh-TW" dirty="0"/>
              <a:t> scan report for 192.168.1.1</a:t>
            </a:r>
          </a:p>
          <a:p>
            <a:pPr marL="0" indent="0">
              <a:buNone/>
            </a:pPr>
            <a:r>
              <a:rPr lang="en-US" altLang="zh-TW" dirty="0"/>
              <a:t>Host is up (0.019s latency).</a:t>
            </a:r>
          </a:p>
          <a:p>
            <a:pPr marL="0" indent="0">
              <a:buNone/>
            </a:pPr>
            <a:r>
              <a:rPr lang="en-US" altLang="zh-TW" dirty="0"/>
              <a:t>Not shown: 995 closed ports</a:t>
            </a:r>
          </a:p>
          <a:p>
            <a:pPr marL="0" indent="0">
              <a:buNone/>
            </a:pPr>
            <a:r>
              <a:rPr lang="en-US" altLang="zh-TW" dirty="0"/>
              <a:t>PORT     STATE SERVICE</a:t>
            </a:r>
          </a:p>
          <a:p>
            <a:pPr marL="0" indent="0">
              <a:buNone/>
            </a:pPr>
            <a:r>
              <a:rPr lang="en-US" altLang="zh-TW" dirty="0"/>
              <a:t>22/</a:t>
            </a:r>
            <a:r>
              <a:rPr lang="en-US" altLang="zh-TW" dirty="0" err="1"/>
              <a:t>tcp</a:t>
            </a:r>
            <a:r>
              <a:rPr lang="en-US" altLang="zh-TW" dirty="0"/>
              <a:t>   open  </a:t>
            </a:r>
            <a:r>
              <a:rPr lang="en-US" altLang="zh-TW" dirty="0" err="1"/>
              <a:t>ssh</a:t>
            </a:r>
            <a:endParaRPr lang="en-US" altLang="zh-TW" dirty="0"/>
          </a:p>
          <a:p>
            <a:pPr marL="0" indent="0">
              <a:buNone/>
            </a:pPr>
            <a:r>
              <a:rPr lang="en-US" altLang="zh-TW" dirty="0"/>
              <a:t>23/</a:t>
            </a:r>
            <a:r>
              <a:rPr lang="en-US" altLang="zh-TW" dirty="0" err="1"/>
              <a:t>tcp</a:t>
            </a:r>
            <a:r>
              <a:rPr lang="en-US" altLang="zh-TW" dirty="0"/>
              <a:t>   open  telnet</a:t>
            </a:r>
          </a:p>
          <a:p>
            <a:pPr marL="0" indent="0">
              <a:buNone/>
            </a:pPr>
            <a:r>
              <a:rPr lang="en-US" altLang="zh-TW" dirty="0"/>
              <a:t>53/</a:t>
            </a:r>
            <a:r>
              <a:rPr lang="en-US" altLang="zh-TW" dirty="0" err="1"/>
              <a:t>tcp</a:t>
            </a:r>
            <a:r>
              <a:rPr lang="en-US" altLang="zh-TW" dirty="0"/>
              <a:t>   open  domain</a:t>
            </a:r>
          </a:p>
          <a:p>
            <a:pPr marL="0" indent="0">
              <a:buNone/>
            </a:pPr>
            <a:r>
              <a:rPr lang="en-US" altLang="zh-TW" dirty="0"/>
              <a:t>443/</a:t>
            </a:r>
            <a:r>
              <a:rPr lang="en-US" altLang="zh-TW" dirty="0" err="1"/>
              <a:t>tcp</a:t>
            </a:r>
            <a:r>
              <a:rPr lang="en-US" altLang="zh-TW" dirty="0"/>
              <a:t>  open  https</a:t>
            </a:r>
          </a:p>
          <a:p>
            <a:pPr marL="0" indent="0">
              <a:buNone/>
            </a:pPr>
            <a:r>
              <a:rPr lang="en-US" altLang="zh-TW" dirty="0"/>
              <a:t>8888/</a:t>
            </a:r>
            <a:r>
              <a:rPr lang="en-US" altLang="zh-TW" dirty="0" err="1"/>
              <a:t>tcp</a:t>
            </a:r>
            <a:r>
              <a:rPr lang="en-US" altLang="zh-TW" dirty="0"/>
              <a:t> open  sun-</a:t>
            </a:r>
            <a:r>
              <a:rPr lang="en-US" altLang="zh-TW" dirty="0" err="1"/>
              <a:t>answerbook</a:t>
            </a:r>
            <a:endParaRPr lang="en-US" altLang="zh-TW" dirty="0"/>
          </a:p>
          <a:p>
            <a:pPr marL="0" indent="0">
              <a:buNone/>
            </a:pPr>
            <a:endParaRPr lang="en-US" altLang="zh-TW" dirty="0"/>
          </a:p>
        </p:txBody>
      </p:sp>
    </p:spTree>
    <p:extLst>
      <p:ext uri="{BB962C8B-B14F-4D97-AF65-F5344CB8AC3E}">
        <p14:creationId xmlns:p14="http://schemas.microsoft.com/office/powerpoint/2010/main" val="96129470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sz="half" idx="1"/>
          </p:nvPr>
        </p:nvSpPr>
        <p:spPr>
          <a:xfrm>
            <a:off x="263047" y="250520"/>
            <a:ext cx="6075123" cy="6275539"/>
          </a:xfrm>
        </p:spPr>
        <p:txBody>
          <a:bodyPr>
            <a:normAutofit fontScale="77500" lnSpcReduction="20000"/>
          </a:bodyPr>
          <a:lstStyle/>
          <a:p>
            <a:pPr marL="0" indent="0">
              <a:buNone/>
            </a:pPr>
            <a:r>
              <a:rPr lang="en-US" altLang="zh-TW" dirty="0" err="1"/>
              <a:t>Nmap</a:t>
            </a:r>
            <a:r>
              <a:rPr lang="en-US" altLang="zh-TW" dirty="0"/>
              <a:t> scan report for 192.168.1.</a:t>
            </a:r>
            <a:r>
              <a:rPr lang="en-US" altLang="zh-TW" dirty="0">
                <a:solidFill>
                  <a:srgbClr val="FF00FF"/>
                </a:solidFill>
              </a:rPr>
              <a:t>11</a:t>
            </a:r>
          </a:p>
          <a:p>
            <a:pPr marL="0" indent="0">
              <a:buNone/>
            </a:pPr>
            <a:r>
              <a:rPr lang="en-US" altLang="zh-TW" dirty="0"/>
              <a:t>Host is up (0.0019s latency).</a:t>
            </a:r>
          </a:p>
          <a:p>
            <a:pPr marL="0" indent="0">
              <a:buNone/>
            </a:pPr>
            <a:r>
              <a:rPr lang="en-US" altLang="zh-TW" dirty="0"/>
              <a:t>All 1000 scanned ports on 192.168.1.11 are closed</a:t>
            </a:r>
          </a:p>
          <a:p>
            <a:pPr marL="0" indent="0">
              <a:buNone/>
            </a:pPr>
            <a:endParaRPr lang="en-US" altLang="zh-TW" dirty="0"/>
          </a:p>
          <a:p>
            <a:pPr marL="0" indent="0">
              <a:buNone/>
            </a:pPr>
            <a:r>
              <a:rPr lang="en-US" altLang="zh-TW" dirty="0" err="1"/>
              <a:t>Nmap</a:t>
            </a:r>
            <a:r>
              <a:rPr lang="en-US" altLang="zh-TW" dirty="0"/>
              <a:t> scan report for 192.168.1.</a:t>
            </a:r>
            <a:r>
              <a:rPr lang="en-US" altLang="zh-TW" dirty="0">
                <a:solidFill>
                  <a:srgbClr val="FF00FF"/>
                </a:solidFill>
              </a:rPr>
              <a:t>12</a:t>
            </a:r>
          </a:p>
          <a:p>
            <a:pPr marL="0" indent="0">
              <a:buNone/>
            </a:pPr>
            <a:r>
              <a:rPr lang="en-US" altLang="zh-TW" dirty="0"/>
              <a:t>Host is up (0.00079s latency).</a:t>
            </a:r>
          </a:p>
          <a:p>
            <a:pPr marL="0" indent="0">
              <a:buNone/>
            </a:pPr>
            <a:r>
              <a:rPr lang="en-US" altLang="zh-TW" dirty="0"/>
              <a:t>Not shown: 999 closed ports</a:t>
            </a:r>
          </a:p>
          <a:p>
            <a:pPr marL="0" indent="0">
              <a:buNone/>
            </a:pPr>
            <a:r>
              <a:rPr lang="en-US" altLang="zh-TW" dirty="0"/>
              <a:t>PORT   STATE SERVICE</a:t>
            </a:r>
          </a:p>
          <a:p>
            <a:pPr marL="0" indent="0">
              <a:buNone/>
            </a:pPr>
            <a:r>
              <a:rPr lang="en-US" altLang="zh-TW" dirty="0"/>
              <a:t>22/</a:t>
            </a:r>
            <a:r>
              <a:rPr lang="en-US" altLang="zh-TW" dirty="0" err="1"/>
              <a:t>tcp</a:t>
            </a:r>
            <a:r>
              <a:rPr lang="en-US" altLang="zh-TW" dirty="0"/>
              <a:t> open  </a:t>
            </a:r>
            <a:r>
              <a:rPr lang="en-US" altLang="zh-TW" dirty="0" err="1"/>
              <a:t>ssh</a:t>
            </a:r>
            <a:endParaRPr lang="en-US" altLang="zh-TW" dirty="0"/>
          </a:p>
          <a:p>
            <a:pPr marL="0" indent="0">
              <a:buNone/>
            </a:pPr>
            <a:endParaRPr lang="zh-TW" altLang="en-US" dirty="0"/>
          </a:p>
          <a:p>
            <a:pPr marL="0" indent="0">
              <a:buNone/>
            </a:pPr>
            <a:endParaRPr lang="en-US" altLang="zh-TW" dirty="0" smtClean="0"/>
          </a:p>
          <a:p>
            <a:pPr marL="0" indent="0">
              <a:buNone/>
            </a:pPr>
            <a:r>
              <a:rPr lang="en-US" altLang="zh-TW" dirty="0" err="1" smtClean="0"/>
              <a:t>Nmap</a:t>
            </a:r>
            <a:r>
              <a:rPr lang="en-US" altLang="zh-TW" dirty="0" smtClean="0"/>
              <a:t> </a:t>
            </a:r>
            <a:r>
              <a:rPr lang="en-US" altLang="zh-TW" dirty="0"/>
              <a:t>scan report for 192.168.1.</a:t>
            </a:r>
            <a:r>
              <a:rPr lang="en-US" altLang="zh-TW" dirty="0">
                <a:solidFill>
                  <a:srgbClr val="FF00FF"/>
                </a:solidFill>
              </a:rPr>
              <a:t>13</a:t>
            </a:r>
          </a:p>
          <a:p>
            <a:pPr marL="0" indent="0">
              <a:buNone/>
            </a:pPr>
            <a:r>
              <a:rPr lang="en-US" altLang="zh-TW" dirty="0"/>
              <a:t>Host is up (0.00082s latency).</a:t>
            </a:r>
          </a:p>
          <a:p>
            <a:pPr marL="0" indent="0">
              <a:buNone/>
            </a:pPr>
            <a:r>
              <a:rPr lang="en-US" altLang="zh-TW" dirty="0"/>
              <a:t>Not shown: 999 closed ports</a:t>
            </a:r>
          </a:p>
          <a:p>
            <a:pPr marL="0" indent="0">
              <a:buNone/>
            </a:pPr>
            <a:r>
              <a:rPr lang="en-US" altLang="zh-TW" dirty="0"/>
              <a:t>PORT   STATE SERVICE</a:t>
            </a:r>
          </a:p>
          <a:p>
            <a:pPr marL="0" indent="0">
              <a:buNone/>
            </a:pPr>
            <a:r>
              <a:rPr lang="en-US" altLang="zh-TW" dirty="0"/>
              <a:t>22/</a:t>
            </a:r>
            <a:r>
              <a:rPr lang="en-US" altLang="zh-TW" dirty="0" err="1"/>
              <a:t>tcp</a:t>
            </a:r>
            <a:r>
              <a:rPr lang="en-US" altLang="zh-TW" dirty="0"/>
              <a:t> open  </a:t>
            </a:r>
            <a:r>
              <a:rPr lang="en-US" altLang="zh-TW" dirty="0" err="1"/>
              <a:t>ssh</a:t>
            </a:r>
            <a:endParaRPr lang="en-US" altLang="zh-TW" dirty="0"/>
          </a:p>
          <a:p>
            <a:pPr marL="0" indent="0">
              <a:buNone/>
            </a:pPr>
            <a:endParaRPr lang="en-US" altLang="zh-TW" dirty="0"/>
          </a:p>
        </p:txBody>
      </p:sp>
      <p:sp>
        <p:nvSpPr>
          <p:cNvPr id="5" name="內容版面配置區 4"/>
          <p:cNvSpPr>
            <a:spLocks noGrp="1"/>
          </p:cNvSpPr>
          <p:nvPr>
            <p:ph sz="half" idx="2"/>
          </p:nvPr>
        </p:nvSpPr>
        <p:spPr>
          <a:xfrm>
            <a:off x="6172200" y="250521"/>
            <a:ext cx="5865312" cy="6513534"/>
          </a:xfrm>
        </p:spPr>
        <p:txBody>
          <a:bodyPr>
            <a:normAutofit fontScale="77500" lnSpcReduction="20000"/>
          </a:bodyPr>
          <a:lstStyle/>
          <a:p>
            <a:pPr marL="0" indent="0">
              <a:buNone/>
            </a:pPr>
            <a:r>
              <a:rPr lang="en-US" altLang="zh-TW" dirty="0" err="1"/>
              <a:t>Nmap</a:t>
            </a:r>
            <a:r>
              <a:rPr lang="en-US" altLang="zh-TW" dirty="0"/>
              <a:t> scan report for 192.168.1.</a:t>
            </a:r>
            <a:r>
              <a:rPr lang="en-US" altLang="zh-TW" dirty="0">
                <a:solidFill>
                  <a:srgbClr val="FF00FF"/>
                </a:solidFill>
              </a:rPr>
              <a:t>14</a:t>
            </a:r>
          </a:p>
          <a:p>
            <a:pPr marL="0" indent="0">
              <a:buNone/>
            </a:pPr>
            <a:r>
              <a:rPr lang="en-US" altLang="zh-TW" dirty="0"/>
              <a:t>Host is up (0.0021s latency).</a:t>
            </a:r>
          </a:p>
          <a:p>
            <a:pPr marL="0" indent="0">
              <a:buNone/>
            </a:pPr>
            <a:r>
              <a:rPr lang="en-US" altLang="zh-TW" dirty="0"/>
              <a:t>Not shown: 999 closed ports</a:t>
            </a:r>
          </a:p>
          <a:p>
            <a:pPr marL="0" indent="0">
              <a:buNone/>
            </a:pPr>
            <a:r>
              <a:rPr lang="en-US" altLang="zh-TW" dirty="0"/>
              <a:t>PORT   STATE SERVICE</a:t>
            </a:r>
          </a:p>
          <a:p>
            <a:pPr marL="0" indent="0">
              <a:buNone/>
            </a:pPr>
            <a:r>
              <a:rPr lang="en-US" altLang="zh-TW" dirty="0"/>
              <a:t>22/</a:t>
            </a:r>
            <a:r>
              <a:rPr lang="en-US" altLang="zh-TW" dirty="0" err="1"/>
              <a:t>tcp</a:t>
            </a:r>
            <a:r>
              <a:rPr lang="en-US" altLang="zh-TW" dirty="0"/>
              <a:t> open  </a:t>
            </a:r>
            <a:r>
              <a:rPr lang="en-US" altLang="zh-TW" dirty="0" err="1"/>
              <a:t>ssh</a:t>
            </a:r>
            <a:endParaRPr lang="en-US" altLang="zh-TW" dirty="0"/>
          </a:p>
          <a:p>
            <a:pPr marL="0" indent="0">
              <a:buNone/>
            </a:pPr>
            <a:endParaRPr lang="en-US" altLang="zh-TW" dirty="0"/>
          </a:p>
          <a:p>
            <a:pPr marL="0" indent="0">
              <a:buNone/>
            </a:pPr>
            <a:r>
              <a:rPr lang="en-US" altLang="zh-TW" dirty="0" err="1"/>
              <a:t>Nmap</a:t>
            </a:r>
            <a:r>
              <a:rPr lang="en-US" altLang="zh-TW" dirty="0"/>
              <a:t> scan report for 192.168.1.</a:t>
            </a:r>
            <a:r>
              <a:rPr lang="en-US" altLang="zh-TW" dirty="0">
                <a:solidFill>
                  <a:srgbClr val="FF00FF"/>
                </a:solidFill>
              </a:rPr>
              <a:t>17</a:t>
            </a:r>
          </a:p>
          <a:p>
            <a:pPr marL="0" indent="0">
              <a:buNone/>
            </a:pPr>
            <a:r>
              <a:rPr lang="en-US" altLang="zh-TW" dirty="0"/>
              <a:t>Host is up (0.0019s latency).</a:t>
            </a:r>
          </a:p>
          <a:p>
            <a:pPr marL="0" indent="0">
              <a:buNone/>
            </a:pPr>
            <a:r>
              <a:rPr lang="en-US" altLang="zh-TW" dirty="0"/>
              <a:t>All 1000 scanned ports on 192.168.1.17 are closed</a:t>
            </a:r>
          </a:p>
          <a:p>
            <a:pPr marL="0" indent="0">
              <a:buNone/>
            </a:pPr>
            <a:endParaRPr lang="en-US" altLang="zh-TW" dirty="0"/>
          </a:p>
          <a:p>
            <a:pPr marL="0" indent="0">
              <a:buNone/>
            </a:pPr>
            <a:r>
              <a:rPr lang="en-US" altLang="zh-TW" dirty="0" err="1"/>
              <a:t>Nmap</a:t>
            </a:r>
            <a:r>
              <a:rPr lang="en-US" altLang="zh-TW" dirty="0"/>
              <a:t> done: 256 IP addresses (6 hosts up) scanned in 4.31 seconds</a:t>
            </a:r>
          </a:p>
          <a:p>
            <a:pPr marL="0" indent="0">
              <a:buNone/>
            </a:pPr>
            <a:endParaRPr lang="en-US" altLang="zh-TW" dirty="0"/>
          </a:p>
          <a:p>
            <a:pPr marL="0" indent="0">
              <a:buNone/>
            </a:pPr>
            <a:endParaRPr lang="en-US" altLang="zh-TW" dirty="0"/>
          </a:p>
          <a:p>
            <a:pPr marL="0" indent="0">
              <a:buNone/>
            </a:pPr>
            <a:endParaRPr lang="zh-TW" altLang="en-US" dirty="0"/>
          </a:p>
          <a:p>
            <a:pPr marL="0" indent="0">
              <a:buNone/>
            </a:pPr>
            <a:endParaRPr lang="zh-TW" altLang="en-US" dirty="0"/>
          </a:p>
        </p:txBody>
      </p:sp>
    </p:spTree>
    <p:extLst>
      <p:ext uri="{BB962C8B-B14F-4D97-AF65-F5344CB8AC3E}">
        <p14:creationId xmlns:p14="http://schemas.microsoft.com/office/powerpoint/2010/main" val="262681983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 </a:t>
            </a:r>
            <a:r>
              <a:rPr lang="en-US" altLang="zh-TW" b="1" dirty="0" smtClean="0"/>
              <a:t>#</a:t>
            </a:r>
            <a:r>
              <a:rPr lang="en-US" altLang="zh-TW" b="1" dirty="0" err="1" smtClean="0"/>
              <a:t>nmap</a:t>
            </a:r>
            <a:r>
              <a:rPr lang="en-US" altLang="zh-TW" b="1" dirty="0" smtClean="0"/>
              <a:t> </a:t>
            </a:r>
            <a:r>
              <a:rPr lang="zh-TW" altLang="en-US" b="1" dirty="0"/>
              <a:t>掃描 </a:t>
            </a:r>
            <a:r>
              <a:rPr lang="en-US" altLang="zh-TW" b="1" dirty="0"/>
              <a:t>192.168.1.10 ~ 192.168.1.120 </a:t>
            </a:r>
            <a:r>
              <a:rPr lang="zh-TW" altLang="en-US" b="1" dirty="0"/>
              <a:t>之間的 </a:t>
            </a:r>
            <a:r>
              <a:rPr lang="en-US" altLang="zh-TW" b="1" dirty="0"/>
              <a:t>IP </a:t>
            </a:r>
            <a:r>
              <a:rPr lang="zh-TW" altLang="en-US" b="1" dirty="0"/>
              <a:t>位址</a:t>
            </a:r>
          </a:p>
        </p:txBody>
      </p:sp>
      <p:sp>
        <p:nvSpPr>
          <p:cNvPr id="3" name="內容版面配置區 2"/>
          <p:cNvSpPr>
            <a:spLocks noGrp="1"/>
          </p:cNvSpPr>
          <p:nvPr>
            <p:ph idx="1"/>
          </p:nvPr>
        </p:nvSpPr>
        <p:spPr/>
        <p:txBody>
          <a:bodyPr>
            <a:normAutofit fontScale="77500" lnSpcReduction="20000"/>
          </a:bodyPr>
          <a:lstStyle/>
          <a:p>
            <a:pPr marL="0" indent="0">
              <a:buNone/>
            </a:pPr>
            <a:r>
              <a:rPr lang="en-US" altLang="zh-TW" dirty="0">
                <a:solidFill>
                  <a:srgbClr val="00B050"/>
                </a:solidFill>
              </a:rPr>
              <a:t>bigred@us1804s:~$ </a:t>
            </a:r>
            <a:r>
              <a:rPr lang="en-US" altLang="zh-TW" dirty="0" err="1"/>
              <a:t>nmap</a:t>
            </a:r>
            <a:r>
              <a:rPr lang="en-US" altLang="zh-TW" dirty="0"/>
              <a:t> 192.168.1.</a:t>
            </a:r>
            <a:r>
              <a:rPr lang="en-US" altLang="zh-TW" dirty="0">
                <a:solidFill>
                  <a:srgbClr val="FF00FF"/>
                </a:solidFill>
              </a:rPr>
              <a:t>10-20</a:t>
            </a:r>
          </a:p>
          <a:p>
            <a:pPr marL="0" indent="0">
              <a:buNone/>
            </a:pPr>
            <a:endParaRPr lang="en-US" altLang="zh-TW" dirty="0"/>
          </a:p>
          <a:p>
            <a:pPr marL="0" indent="0">
              <a:buNone/>
            </a:pPr>
            <a:r>
              <a:rPr lang="en-US" altLang="zh-TW" dirty="0"/>
              <a:t>Starting </a:t>
            </a:r>
            <a:r>
              <a:rPr lang="en-US" altLang="zh-TW" dirty="0" err="1"/>
              <a:t>Nmap</a:t>
            </a:r>
            <a:r>
              <a:rPr lang="en-US" altLang="zh-TW" dirty="0"/>
              <a:t> 7.60 ( https://nmap.org ) at 2020-05-30 11:58 UTC</a:t>
            </a:r>
          </a:p>
          <a:p>
            <a:pPr marL="0" indent="0">
              <a:buNone/>
            </a:pPr>
            <a:r>
              <a:rPr lang="en-US" altLang="zh-TW" dirty="0" err="1"/>
              <a:t>Nmap</a:t>
            </a:r>
            <a:r>
              <a:rPr lang="en-US" altLang="zh-TW" dirty="0"/>
              <a:t> scan report for 192.168.1.</a:t>
            </a:r>
            <a:r>
              <a:rPr lang="en-US" altLang="zh-TW" dirty="0">
                <a:solidFill>
                  <a:srgbClr val="FF00FF"/>
                </a:solidFill>
              </a:rPr>
              <a:t>11</a:t>
            </a:r>
          </a:p>
          <a:p>
            <a:pPr marL="0" indent="0">
              <a:buNone/>
            </a:pPr>
            <a:r>
              <a:rPr lang="en-US" altLang="zh-TW" dirty="0"/>
              <a:t>Host is up (0.00083s latency).</a:t>
            </a:r>
          </a:p>
          <a:p>
            <a:pPr marL="0" indent="0">
              <a:buNone/>
            </a:pPr>
            <a:r>
              <a:rPr lang="en-US" altLang="zh-TW" dirty="0"/>
              <a:t>All 1000 scanned ports on 192.168.1.11 are closed</a:t>
            </a:r>
          </a:p>
          <a:p>
            <a:pPr marL="0" indent="0">
              <a:buNone/>
            </a:pPr>
            <a:endParaRPr lang="en-US" altLang="zh-TW" dirty="0"/>
          </a:p>
          <a:p>
            <a:pPr marL="0" indent="0">
              <a:buNone/>
            </a:pPr>
            <a:r>
              <a:rPr lang="en-US" altLang="zh-TW" dirty="0" err="1"/>
              <a:t>Nmap</a:t>
            </a:r>
            <a:r>
              <a:rPr lang="en-US" altLang="zh-TW" dirty="0"/>
              <a:t> scan report for 192.168.1.</a:t>
            </a:r>
            <a:r>
              <a:rPr lang="en-US" altLang="zh-TW" dirty="0">
                <a:solidFill>
                  <a:srgbClr val="FF00FF"/>
                </a:solidFill>
              </a:rPr>
              <a:t>12</a:t>
            </a:r>
          </a:p>
          <a:p>
            <a:pPr marL="0" indent="0">
              <a:buNone/>
            </a:pPr>
            <a:r>
              <a:rPr lang="en-US" altLang="zh-TW" dirty="0"/>
              <a:t>Host is up (0.00053s latency).</a:t>
            </a:r>
          </a:p>
          <a:p>
            <a:pPr marL="0" indent="0">
              <a:buNone/>
            </a:pPr>
            <a:r>
              <a:rPr lang="en-US" altLang="zh-TW" dirty="0"/>
              <a:t>Not shown: 999 closed ports</a:t>
            </a:r>
          </a:p>
          <a:p>
            <a:pPr marL="0" indent="0">
              <a:buNone/>
            </a:pPr>
            <a:r>
              <a:rPr lang="en-US" altLang="zh-TW" dirty="0"/>
              <a:t>PORT   STATE SERVICE</a:t>
            </a:r>
          </a:p>
          <a:p>
            <a:pPr marL="0" indent="0">
              <a:buNone/>
            </a:pPr>
            <a:r>
              <a:rPr lang="en-US" altLang="zh-TW" dirty="0"/>
              <a:t>22/</a:t>
            </a:r>
            <a:r>
              <a:rPr lang="en-US" altLang="zh-TW" dirty="0" err="1"/>
              <a:t>tcp</a:t>
            </a:r>
            <a:r>
              <a:rPr lang="en-US" altLang="zh-TW" dirty="0"/>
              <a:t> open  </a:t>
            </a:r>
            <a:r>
              <a:rPr lang="en-US" altLang="zh-TW" dirty="0" err="1"/>
              <a:t>ssh</a:t>
            </a:r>
            <a:endParaRPr lang="zh-TW" altLang="en-US" dirty="0"/>
          </a:p>
        </p:txBody>
      </p:sp>
    </p:spTree>
    <p:extLst>
      <p:ext uri="{BB962C8B-B14F-4D97-AF65-F5344CB8AC3E}">
        <p14:creationId xmlns:p14="http://schemas.microsoft.com/office/powerpoint/2010/main" val="155373814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313151" y="288099"/>
            <a:ext cx="11674257" cy="6413326"/>
          </a:xfrm>
        </p:spPr>
        <p:txBody>
          <a:bodyPr>
            <a:normAutofit fontScale="92500" lnSpcReduction="20000"/>
          </a:bodyPr>
          <a:lstStyle/>
          <a:p>
            <a:pPr marL="0" indent="0">
              <a:buNone/>
            </a:pPr>
            <a:r>
              <a:rPr lang="en-US" altLang="zh-TW" dirty="0" err="1"/>
              <a:t>Nmap</a:t>
            </a:r>
            <a:r>
              <a:rPr lang="en-US" altLang="zh-TW" dirty="0"/>
              <a:t> scan report for 192.168.1.</a:t>
            </a:r>
            <a:r>
              <a:rPr lang="en-US" altLang="zh-TW" dirty="0">
                <a:solidFill>
                  <a:srgbClr val="FF00FF"/>
                </a:solidFill>
              </a:rPr>
              <a:t>13</a:t>
            </a:r>
          </a:p>
          <a:p>
            <a:pPr marL="0" indent="0">
              <a:buNone/>
            </a:pPr>
            <a:r>
              <a:rPr lang="en-US" altLang="zh-TW" dirty="0"/>
              <a:t>Host is up (0.0015s latency).</a:t>
            </a:r>
          </a:p>
          <a:p>
            <a:pPr marL="0" indent="0">
              <a:buNone/>
            </a:pPr>
            <a:r>
              <a:rPr lang="en-US" altLang="zh-TW" dirty="0"/>
              <a:t>Not shown: 999 closed ports</a:t>
            </a:r>
          </a:p>
          <a:p>
            <a:pPr marL="0" indent="0">
              <a:buNone/>
            </a:pPr>
            <a:r>
              <a:rPr lang="en-US" altLang="zh-TW" dirty="0"/>
              <a:t>PORT   STATE SERVICE</a:t>
            </a:r>
          </a:p>
          <a:p>
            <a:pPr marL="0" indent="0">
              <a:buNone/>
            </a:pPr>
            <a:r>
              <a:rPr lang="en-US" altLang="zh-TW" dirty="0"/>
              <a:t>22/</a:t>
            </a:r>
            <a:r>
              <a:rPr lang="en-US" altLang="zh-TW" dirty="0" err="1"/>
              <a:t>tcp</a:t>
            </a:r>
            <a:r>
              <a:rPr lang="en-US" altLang="zh-TW" dirty="0"/>
              <a:t> open  </a:t>
            </a:r>
            <a:r>
              <a:rPr lang="en-US" altLang="zh-TW" dirty="0" err="1"/>
              <a:t>ssh</a:t>
            </a:r>
            <a:endParaRPr lang="en-US" altLang="zh-TW" dirty="0"/>
          </a:p>
          <a:p>
            <a:pPr marL="0" indent="0">
              <a:buNone/>
            </a:pPr>
            <a:r>
              <a:rPr lang="en-US" altLang="zh-TW" dirty="0" err="1" smtClean="0"/>
              <a:t>Nmap</a:t>
            </a:r>
            <a:r>
              <a:rPr lang="en-US" altLang="zh-TW" dirty="0" smtClean="0"/>
              <a:t> </a:t>
            </a:r>
            <a:r>
              <a:rPr lang="en-US" altLang="zh-TW" dirty="0"/>
              <a:t>scan report for 192.168.1.</a:t>
            </a:r>
            <a:r>
              <a:rPr lang="en-US" altLang="zh-TW" dirty="0">
                <a:solidFill>
                  <a:srgbClr val="FF00FF"/>
                </a:solidFill>
              </a:rPr>
              <a:t>14</a:t>
            </a:r>
          </a:p>
          <a:p>
            <a:pPr marL="0" indent="0">
              <a:buNone/>
            </a:pPr>
            <a:r>
              <a:rPr lang="en-US" altLang="zh-TW" dirty="0"/>
              <a:t>Host is up (0.0015s latency).</a:t>
            </a:r>
          </a:p>
          <a:p>
            <a:pPr marL="0" indent="0">
              <a:buNone/>
            </a:pPr>
            <a:r>
              <a:rPr lang="en-US" altLang="zh-TW" dirty="0"/>
              <a:t>Not shown: 999 closed ports</a:t>
            </a:r>
          </a:p>
          <a:p>
            <a:pPr marL="0" indent="0">
              <a:buNone/>
            </a:pPr>
            <a:r>
              <a:rPr lang="en-US" altLang="zh-TW" dirty="0"/>
              <a:t>PORT   STATE SERVICE</a:t>
            </a:r>
          </a:p>
          <a:p>
            <a:pPr marL="0" indent="0">
              <a:buNone/>
            </a:pPr>
            <a:r>
              <a:rPr lang="en-US" altLang="zh-TW" dirty="0"/>
              <a:t>22/</a:t>
            </a:r>
            <a:r>
              <a:rPr lang="en-US" altLang="zh-TW" dirty="0" err="1"/>
              <a:t>tcp</a:t>
            </a:r>
            <a:r>
              <a:rPr lang="en-US" altLang="zh-TW" dirty="0"/>
              <a:t> open  </a:t>
            </a:r>
            <a:r>
              <a:rPr lang="en-US" altLang="zh-TW" dirty="0" err="1"/>
              <a:t>ssh</a:t>
            </a:r>
            <a:endParaRPr lang="en-US" altLang="zh-TW" dirty="0"/>
          </a:p>
          <a:p>
            <a:pPr marL="0" indent="0">
              <a:buNone/>
            </a:pPr>
            <a:r>
              <a:rPr lang="en-US" altLang="zh-TW" dirty="0" err="1" smtClean="0"/>
              <a:t>Nmap</a:t>
            </a:r>
            <a:r>
              <a:rPr lang="en-US" altLang="zh-TW" dirty="0" smtClean="0"/>
              <a:t> </a:t>
            </a:r>
            <a:r>
              <a:rPr lang="en-US" altLang="zh-TW" dirty="0"/>
              <a:t>scan report for 192.168.1.</a:t>
            </a:r>
            <a:r>
              <a:rPr lang="en-US" altLang="zh-TW" dirty="0">
                <a:solidFill>
                  <a:srgbClr val="FF00FF"/>
                </a:solidFill>
              </a:rPr>
              <a:t>17</a:t>
            </a:r>
          </a:p>
          <a:p>
            <a:pPr marL="0" indent="0">
              <a:buNone/>
            </a:pPr>
            <a:r>
              <a:rPr lang="en-US" altLang="zh-TW" dirty="0"/>
              <a:t>Host is up (0.00085s latency).</a:t>
            </a:r>
          </a:p>
          <a:p>
            <a:pPr marL="0" indent="0">
              <a:buNone/>
            </a:pPr>
            <a:r>
              <a:rPr lang="en-US" altLang="zh-TW" dirty="0"/>
              <a:t>All 1000 scanned ports on 192.168.1.17 are closed</a:t>
            </a:r>
          </a:p>
          <a:p>
            <a:pPr marL="0" indent="0">
              <a:buNone/>
            </a:pPr>
            <a:r>
              <a:rPr lang="en-US" altLang="zh-TW" dirty="0" err="1" smtClean="0"/>
              <a:t>Nmap</a:t>
            </a:r>
            <a:r>
              <a:rPr lang="en-US" altLang="zh-TW" dirty="0" smtClean="0"/>
              <a:t> </a:t>
            </a:r>
            <a:r>
              <a:rPr lang="en-US" altLang="zh-TW" dirty="0"/>
              <a:t>done: 11 IP addresses (5 hosts up) scanned in 2.64 seconds</a:t>
            </a:r>
          </a:p>
          <a:p>
            <a:pPr marL="0" indent="0">
              <a:buNone/>
            </a:pPr>
            <a:r>
              <a:rPr lang="en-US" altLang="zh-TW" dirty="0"/>
              <a:t>bigred@us1804s:~$</a:t>
            </a:r>
            <a:endParaRPr lang="zh-TW" altLang="en-US" dirty="0"/>
          </a:p>
        </p:txBody>
      </p:sp>
    </p:spTree>
    <p:extLst>
      <p:ext uri="{BB962C8B-B14F-4D97-AF65-F5344CB8AC3E}">
        <p14:creationId xmlns:p14="http://schemas.microsoft.com/office/powerpoint/2010/main" val="365451881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 </a:t>
            </a:r>
            <a:r>
              <a:rPr lang="zh-TW" altLang="en-US" dirty="0"/>
              <a:t>只掃描看看 </a:t>
            </a:r>
            <a:r>
              <a:rPr lang="en-US" altLang="zh-TW" dirty="0"/>
              <a:t>80 </a:t>
            </a:r>
            <a:r>
              <a:rPr lang="zh-TW" altLang="en-US" dirty="0"/>
              <a:t>和 </a:t>
            </a:r>
            <a:r>
              <a:rPr lang="en-US" altLang="zh-TW" dirty="0"/>
              <a:t>22 </a:t>
            </a:r>
            <a:r>
              <a:rPr lang="zh-TW" altLang="en-US" dirty="0"/>
              <a:t>通訊埠有沒有</a:t>
            </a:r>
            <a:r>
              <a:rPr lang="zh-TW" altLang="en-US" dirty="0" smtClean="0"/>
              <a:t>開</a:t>
            </a:r>
            <a:endParaRPr lang="zh-TW" altLang="en-US" dirty="0"/>
          </a:p>
        </p:txBody>
      </p:sp>
      <p:sp>
        <p:nvSpPr>
          <p:cNvPr id="3" name="內容版面配置區 2"/>
          <p:cNvSpPr>
            <a:spLocks noGrp="1"/>
          </p:cNvSpPr>
          <p:nvPr>
            <p:ph idx="1"/>
          </p:nvPr>
        </p:nvSpPr>
        <p:spPr/>
        <p:txBody>
          <a:bodyPr>
            <a:normAutofit/>
          </a:bodyPr>
          <a:lstStyle/>
          <a:p>
            <a:pPr marL="0" indent="0">
              <a:buNone/>
            </a:pPr>
            <a:r>
              <a:rPr lang="en-US" altLang="zh-TW" sz="5400" dirty="0" err="1" smtClean="0"/>
              <a:t>nmap</a:t>
            </a:r>
            <a:r>
              <a:rPr lang="en-US" altLang="zh-TW" sz="5400" dirty="0" smtClean="0"/>
              <a:t> </a:t>
            </a:r>
            <a:r>
              <a:rPr lang="en-US" altLang="zh-TW" sz="5400" dirty="0">
                <a:solidFill>
                  <a:srgbClr val="FF00FF"/>
                </a:solidFill>
              </a:rPr>
              <a:t>-p 80,22 </a:t>
            </a:r>
            <a:r>
              <a:rPr lang="en-US" altLang="zh-TW" sz="5400" dirty="0"/>
              <a:t>10.0.3.67</a:t>
            </a:r>
            <a:endParaRPr lang="zh-TW" altLang="en-US" sz="5400" dirty="0"/>
          </a:p>
        </p:txBody>
      </p:sp>
    </p:spTree>
    <p:extLst>
      <p:ext uri="{BB962C8B-B14F-4D97-AF65-F5344CB8AC3E}">
        <p14:creationId xmlns:p14="http://schemas.microsoft.com/office/powerpoint/2010/main" val="367016710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例</a:t>
            </a:r>
            <a:r>
              <a:rPr lang="en-US" altLang="zh-TW" dirty="0" smtClean="0"/>
              <a:t>:nmap192.168.1.12</a:t>
            </a:r>
            <a:r>
              <a:rPr lang="zh-TW" altLang="en-US" dirty="0" smtClean="0"/>
              <a:t>的</a:t>
            </a:r>
            <a:r>
              <a:rPr lang="en-US" altLang="zh-TW" dirty="0"/>
              <a:t/>
            </a:r>
            <a:br>
              <a:rPr lang="en-US" altLang="zh-TW" dirty="0"/>
            </a:br>
            <a:r>
              <a:rPr lang="en-US" altLang="zh-TW" dirty="0" smtClean="0"/>
              <a:t>80 </a:t>
            </a:r>
            <a:r>
              <a:rPr lang="zh-TW" altLang="en-US" dirty="0"/>
              <a:t>和 </a:t>
            </a:r>
            <a:r>
              <a:rPr lang="en-US" altLang="zh-TW" dirty="0"/>
              <a:t>22 </a:t>
            </a:r>
            <a:r>
              <a:rPr lang="zh-TW" altLang="en-US" dirty="0"/>
              <a:t>通訊埠有沒有開</a:t>
            </a:r>
          </a:p>
        </p:txBody>
      </p:sp>
      <p:sp>
        <p:nvSpPr>
          <p:cNvPr id="3" name="內容版面配置區 2"/>
          <p:cNvSpPr>
            <a:spLocks noGrp="1"/>
          </p:cNvSpPr>
          <p:nvPr>
            <p:ph idx="1"/>
          </p:nvPr>
        </p:nvSpPr>
        <p:spPr/>
        <p:txBody>
          <a:bodyPr>
            <a:normAutofit/>
          </a:bodyPr>
          <a:lstStyle/>
          <a:p>
            <a:pPr marL="0" indent="0">
              <a:buNone/>
            </a:pPr>
            <a:r>
              <a:rPr lang="en-US" altLang="zh-TW" dirty="0">
                <a:solidFill>
                  <a:srgbClr val="00B050"/>
                </a:solidFill>
              </a:rPr>
              <a:t>bigred@us1804s:~$ </a:t>
            </a:r>
            <a:r>
              <a:rPr lang="en-US" altLang="zh-TW" dirty="0" err="1"/>
              <a:t>nmap</a:t>
            </a:r>
            <a:r>
              <a:rPr lang="en-US" altLang="zh-TW" dirty="0"/>
              <a:t> </a:t>
            </a:r>
            <a:r>
              <a:rPr lang="en-US" altLang="zh-TW" dirty="0">
                <a:solidFill>
                  <a:srgbClr val="FF00FF"/>
                </a:solidFill>
              </a:rPr>
              <a:t>-p 22,80 </a:t>
            </a:r>
            <a:r>
              <a:rPr lang="en-US" altLang="zh-TW" dirty="0"/>
              <a:t>192.168.1.12</a:t>
            </a:r>
          </a:p>
          <a:p>
            <a:pPr marL="0" indent="0">
              <a:buNone/>
            </a:pPr>
            <a:r>
              <a:rPr lang="en-US" altLang="zh-TW" dirty="0" smtClean="0"/>
              <a:t>Starting </a:t>
            </a:r>
            <a:r>
              <a:rPr lang="en-US" altLang="zh-TW" dirty="0" err="1"/>
              <a:t>Nmap</a:t>
            </a:r>
            <a:r>
              <a:rPr lang="en-US" altLang="zh-TW" dirty="0"/>
              <a:t> 7.60 ( https://nmap.org ) at 2020-05-30 11:52 UTC</a:t>
            </a:r>
          </a:p>
          <a:p>
            <a:pPr marL="0" indent="0">
              <a:buNone/>
            </a:pPr>
            <a:r>
              <a:rPr lang="en-US" altLang="zh-TW" dirty="0" err="1"/>
              <a:t>Nmap</a:t>
            </a:r>
            <a:r>
              <a:rPr lang="en-US" altLang="zh-TW" dirty="0"/>
              <a:t> scan report for 192.168.1.12</a:t>
            </a:r>
          </a:p>
          <a:p>
            <a:pPr marL="0" indent="0">
              <a:buNone/>
            </a:pPr>
            <a:r>
              <a:rPr lang="en-US" altLang="zh-TW" dirty="0"/>
              <a:t>Host is up (0.00024s latency).</a:t>
            </a:r>
          </a:p>
          <a:p>
            <a:pPr marL="0" indent="0">
              <a:buNone/>
            </a:pPr>
            <a:r>
              <a:rPr lang="en-US" altLang="zh-TW" dirty="0" smtClean="0"/>
              <a:t>PORT   </a:t>
            </a:r>
            <a:r>
              <a:rPr lang="en-US" altLang="zh-TW" dirty="0"/>
              <a:t>STATE  SERVICE</a:t>
            </a:r>
          </a:p>
          <a:p>
            <a:pPr marL="0" indent="0">
              <a:buNone/>
            </a:pPr>
            <a:r>
              <a:rPr lang="en-US" altLang="zh-TW" dirty="0"/>
              <a:t>22/</a:t>
            </a:r>
            <a:r>
              <a:rPr lang="en-US" altLang="zh-TW" dirty="0" err="1"/>
              <a:t>tcp</a:t>
            </a:r>
            <a:r>
              <a:rPr lang="en-US" altLang="zh-TW" dirty="0"/>
              <a:t> </a:t>
            </a:r>
            <a:r>
              <a:rPr lang="en-US" altLang="zh-TW" dirty="0">
                <a:solidFill>
                  <a:srgbClr val="FF00FF"/>
                </a:solidFill>
              </a:rPr>
              <a:t>open</a:t>
            </a:r>
            <a:r>
              <a:rPr lang="en-US" altLang="zh-TW" dirty="0"/>
              <a:t>   </a:t>
            </a:r>
            <a:r>
              <a:rPr lang="en-US" altLang="zh-TW" dirty="0" err="1"/>
              <a:t>ssh</a:t>
            </a:r>
            <a:endParaRPr lang="en-US" altLang="zh-TW" dirty="0"/>
          </a:p>
          <a:p>
            <a:pPr marL="0" indent="0">
              <a:buNone/>
            </a:pPr>
            <a:r>
              <a:rPr lang="en-US" altLang="zh-TW" dirty="0"/>
              <a:t>80/</a:t>
            </a:r>
            <a:r>
              <a:rPr lang="en-US" altLang="zh-TW" dirty="0" err="1"/>
              <a:t>tcp</a:t>
            </a:r>
            <a:r>
              <a:rPr lang="en-US" altLang="zh-TW" dirty="0"/>
              <a:t> </a:t>
            </a:r>
            <a:r>
              <a:rPr lang="en-US" altLang="zh-TW" dirty="0">
                <a:solidFill>
                  <a:srgbClr val="FF00FF"/>
                </a:solidFill>
              </a:rPr>
              <a:t>closed</a:t>
            </a:r>
            <a:r>
              <a:rPr lang="en-US" altLang="zh-TW" dirty="0"/>
              <a:t> http</a:t>
            </a:r>
          </a:p>
          <a:p>
            <a:pPr marL="0" indent="0">
              <a:buNone/>
            </a:pPr>
            <a:r>
              <a:rPr lang="en-US" altLang="zh-TW" dirty="0" err="1" smtClean="0"/>
              <a:t>Nmap</a:t>
            </a:r>
            <a:r>
              <a:rPr lang="en-US" altLang="zh-TW" dirty="0" smtClean="0"/>
              <a:t> </a:t>
            </a:r>
            <a:r>
              <a:rPr lang="en-US" altLang="zh-TW" dirty="0"/>
              <a:t>done: 1 IP address (1 host up) scanned in 0.15 seconds</a:t>
            </a:r>
            <a:endParaRPr lang="zh-TW" altLang="en-US" dirty="0"/>
          </a:p>
        </p:txBody>
      </p:sp>
    </p:spTree>
    <p:extLst>
      <p:ext uri="{BB962C8B-B14F-4D97-AF65-F5344CB8AC3E}">
        <p14:creationId xmlns:p14="http://schemas.microsoft.com/office/powerpoint/2010/main" val="158272210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例</a:t>
            </a:r>
            <a:r>
              <a:rPr lang="en-US" altLang="zh-TW" dirty="0" smtClean="0"/>
              <a:t>:nmap192.168.1.12</a:t>
            </a:r>
            <a:r>
              <a:rPr lang="zh-TW" altLang="en-US" dirty="0" smtClean="0"/>
              <a:t>的</a:t>
            </a:r>
            <a:r>
              <a:rPr lang="en-US" altLang="zh-TW" dirty="0" smtClean="0"/>
              <a:t>22 </a:t>
            </a:r>
            <a:r>
              <a:rPr lang="zh-TW" altLang="en-US" dirty="0"/>
              <a:t>通訊埠有沒有開</a:t>
            </a:r>
          </a:p>
        </p:txBody>
      </p:sp>
      <p:sp>
        <p:nvSpPr>
          <p:cNvPr id="3" name="內容版面配置區 2"/>
          <p:cNvSpPr>
            <a:spLocks noGrp="1"/>
          </p:cNvSpPr>
          <p:nvPr>
            <p:ph idx="1"/>
          </p:nvPr>
        </p:nvSpPr>
        <p:spPr/>
        <p:txBody>
          <a:bodyPr>
            <a:normAutofit/>
          </a:bodyPr>
          <a:lstStyle/>
          <a:p>
            <a:pPr marL="0" indent="0">
              <a:buNone/>
            </a:pPr>
            <a:r>
              <a:rPr lang="en-US" altLang="zh-TW" dirty="0">
                <a:solidFill>
                  <a:srgbClr val="00B050"/>
                </a:solidFill>
              </a:rPr>
              <a:t>bigred@us1804s:~$ </a:t>
            </a:r>
            <a:r>
              <a:rPr lang="en-US" altLang="zh-TW" dirty="0" err="1"/>
              <a:t>nmap</a:t>
            </a:r>
            <a:r>
              <a:rPr lang="en-US" altLang="zh-TW" dirty="0"/>
              <a:t> </a:t>
            </a:r>
            <a:r>
              <a:rPr lang="en-US" altLang="zh-TW" dirty="0">
                <a:solidFill>
                  <a:srgbClr val="FF00FF"/>
                </a:solidFill>
              </a:rPr>
              <a:t>-p 22 </a:t>
            </a:r>
            <a:r>
              <a:rPr lang="en-US" altLang="zh-TW" dirty="0"/>
              <a:t>192.168.1.12</a:t>
            </a:r>
          </a:p>
          <a:p>
            <a:pPr marL="0" indent="0">
              <a:buNone/>
            </a:pPr>
            <a:r>
              <a:rPr lang="en-US" altLang="zh-TW" dirty="0" smtClean="0"/>
              <a:t>Starting </a:t>
            </a:r>
            <a:r>
              <a:rPr lang="en-US" altLang="zh-TW" dirty="0" err="1"/>
              <a:t>Nmap</a:t>
            </a:r>
            <a:r>
              <a:rPr lang="en-US" altLang="zh-TW" dirty="0"/>
              <a:t> 7.60 ( https://nmap.org ) at 2020-05-30 11:53 UTC</a:t>
            </a:r>
          </a:p>
          <a:p>
            <a:pPr marL="0" indent="0">
              <a:buNone/>
            </a:pPr>
            <a:r>
              <a:rPr lang="en-US" altLang="zh-TW" dirty="0" err="1"/>
              <a:t>Nmap</a:t>
            </a:r>
            <a:r>
              <a:rPr lang="en-US" altLang="zh-TW" dirty="0"/>
              <a:t> scan report for 192.168.1.12</a:t>
            </a:r>
          </a:p>
          <a:p>
            <a:pPr marL="0" indent="0">
              <a:buNone/>
            </a:pPr>
            <a:r>
              <a:rPr lang="en-US" altLang="zh-TW" dirty="0"/>
              <a:t>Host is up (0.00024s latency).</a:t>
            </a:r>
          </a:p>
          <a:p>
            <a:pPr marL="0" indent="0">
              <a:buNone/>
            </a:pPr>
            <a:r>
              <a:rPr lang="en-US" altLang="zh-TW" dirty="0" smtClean="0"/>
              <a:t>PORT   </a:t>
            </a:r>
            <a:r>
              <a:rPr lang="en-US" altLang="zh-TW" dirty="0"/>
              <a:t>STATE SERVICE</a:t>
            </a:r>
          </a:p>
          <a:p>
            <a:pPr marL="0" indent="0">
              <a:buNone/>
            </a:pPr>
            <a:r>
              <a:rPr lang="en-US" altLang="zh-TW" dirty="0"/>
              <a:t>22/</a:t>
            </a:r>
            <a:r>
              <a:rPr lang="en-US" altLang="zh-TW" dirty="0" err="1"/>
              <a:t>tcp</a:t>
            </a:r>
            <a:r>
              <a:rPr lang="en-US" altLang="zh-TW" dirty="0"/>
              <a:t> </a:t>
            </a:r>
            <a:r>
              <a:rPr lang="en-US" altLang="zh-TW" dirty="0">
                <a:solidFill>
                  <a:srgbClr val="FF00FF"/>
                </a:solidFill>
              </a:rPr>
              <a:t>open</a:t>
            </a:r>
            <a:r>
              <a:rPr lang="en-US" altLang="zh-TW" dirty="0"/>
              <a:t>  </a:t>
            </a:r>
            <a:r>
              <a:rPr lang="en-US" altLang="zh-TW" dirty="0" err="1"/>
              <a:t>ssh</a:t>
            </a:r>
            <a:endParaRPr lang="en-US" altLang="zh-TW" dirty="0"/>
          </a:p>
          <a:p>
            <a:pPr marL="0" indent="0">
              <a:buNone/>
            </a:pPr>
            <a:r>
              <a:rPr lang="en-US" altLang="zh-TW" dirty="0" err="1" smtClean="0"/>
              <a:t>Nmap</a:t>
            </a:r>
            <a:r>
              <a:rPr lang="en-US" altLang="zh-TW" dirty="0" smtClean="0"/>
              <a:t> </a:t>
            </a:r>
            <a:r>
              <a:rPr lang="en-US" altLang="zh-TW" dirty="0"/>
              <a:t>done: 1 IP address (1 host up) scanned in 0.15 seconds</a:t>
            </a:r>
          </a:p>
          <a:p>
            <a:pPr marL="0" indent="0">
              <a:buNone/>
            </a:pPr>
            <a:r>
              <a:rPr lang="en-US" altLang="zh-TW" dirty="0"/>
              <a:t>bigred@us1804s:~$</a:t>
            </a:r>
            <a:endParaRPr lang="zh-TW" altLang="en-US" dirty="0"/>
          </a:p>
        </p:txBody>
      </p:sp>
    </p:spTree>
    <p:extLst>
      <p:ext uri="{BB962C8B-B14F-4D97-AF65-F5344CB8AC3E}">
        <p14:creationId xmlns:p14="http://schemas.microsoft.com/office/powerpoint/2010/main" val="3648624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2</a:t>
            </a:r>
            <a:r>
              <a:rPr lang="zh-TW" altLang="en-US" dirty="0" smtClean="0"/>
              <a:t>進位</a:t>
            </a:r>
            <a:r>
              <a:rPr lang="en-US" altLang="zh-TW" dirty="0" smtClean="0"/>
              <a:t>and</a:t>
            </a:r>
            <a:r>
              <a:rPr lang="zh-TW" altLang="en-US" dirty="0" smtClean="0"/>
              <a:t>運算</a:t>
            </a:r>
            <a:endParaRPr lang="zh-TW" altLang="en-US" dirty="0"/>
          </a:p>
        </p:txBody>
      </p:sp>
      <p:sp>
        <p:nvSpPr>
          <p:cNvPr id="5" name="文字方塊 4"/>
          <p:cNvSpPr txBox="1"/>
          <p:nvPr/>
        </p:nvSpPr>
        <p:spPr>
          <a:xfrm>
            <a:off x="356261" y="2517569"/>
            <a:ext cx="2113807" cy="2308324"/>
          </a:xfrm>
          <a:prstGeom prst="rect">
            <a:avLst/>
          </a:prstGeom>
          <a:noFill/>
        </p:spPr>
        <p:txBody>
          <a:bodyPr wrap="square" rtlCol="0">
            <a:spAutoFit/>
          </a:bodyPr>
          <a:lstStyle/>
          <a:p>
            <a:r>
              <a:rPr lang="zh-TW" altLang="en-US" sz="3600" dirty="0" smtClean="0"/>
              <a:t>          </a:t>
            </a:r>
            <a:r>
              <a:rPr lang="en-US" altLang="zh-TW" sz="3600" dirty="0" smtClean="0"/>
              <a:t>0</a:t>
            </a:r>
          </a:p>
          <a:p>
            <a:r>
              <a:rPr lang="en-US" altLang="zh-TW" sz="3600" dirty="0" smtClean="0"/>
              <a:t>And   </a:t>
            </a:r>
            <a:r>
              <a:rPr lang="en-US" altLang="zh-TW" sz="3600" dirty="0" smtClean="0">
                <a:solidFill>
                  <a:srgbClr val="FF0000"/>
                </a:solidFill>
              </a:rPr>
              <a:t>0</a:t>
            </a:r>
          </a:p>
          <a:p>
            <a:r>
              <a:rPr lang="en-US" altLang="zh-TW" sz="3600" dirty="0"/>
              <a:t> </a:t>
            </a:r>
            <a:r>
              <a:rPr lang="en-US" altLang="zh-TW" sz="3600" dirty="0" smtClean="0"/>
              <a:t>         </a:t>
            </a:r>
            <a:r>
              <a:rPr lang="en-US" altLang="zh-TW" sz="3600" dirty="0" smtClean="0">
                <a:solidFill>
                  <a:srgbClr val="FF0000"/>
                </a:solidFill>
              </a:rPr>
              <a:t>0</a:t>
            </a:r>
          </a:p>
          <a:p>
            <a:endParaRPr lang="zh-TW" altLang="en-US" sz="3600" dirty="0"/>
          </a:p>
        </p:txBody>
      </p:sp>
      <p:sp>
        <p:nvSpPr>
          <p:cNvPr id="6" name="文字方塊 5"/>
          <p:cNvSpPr txBox="1"/>
          <p:nvPr/>
        </p:nvSpPr>
        <p:spPr>
          <a:xfrm>
            <a:off x="2921331" y="2517569"/>
            <a:ext cx="2113807" cy="2308324"/>
          </a:xfrm>
          <a:prstGeom prst="rect">
            <a:avLst/>
          </a:prstGeom>
          <a:noFill/>
        </p:spPr>
        <p:txBody>
          <a:bodyPr wrap="square" rtlCol="0">
            <a:spAutoFit/>
          </a:bodyPr>
          <a:lstStyle/>
          <a:p>
            <a:r>
              <a:rPr lang="zh-TW" altLang="en-US" sz="3600" dirty="0" smtClean="0"/>
              <a:t>          </a:t>
            </a:r>
            <a:r>
              <a:rPr lang="en-US" altLang="zh-TW" sz="3600" dirty="0" smtClean="0"/>
              <a:t>0</a:t>
            </a:r>
          </a:p>
          <a:p>
            <a:r>
              <a:rPr lang="en-US" altLang="zh-TW" sz="3600" dirty="0" smtClean="0"/>
              <a:t>And   </a:t>
            </a:r>
            <a:r>
              <a:rPr lang="en-US" altLang="zh-TW" sz="3600" dirty="0" smtClean="0">
                <a:solidFill>
                  <a:srgbClr val="00B0F0"/>
                </a:solidFill>
              </a:rPr>
              <a:t>1</a:t>
            </a:r>
          </a:p>
          <a:p>
            <a:r>
              <a:rPr lang="en-US" altLang="zh-TW" sz="3600" dirty="0"/>
              <a:t> </a:t>
            </a:r>
            <a:r>
              <a:rPr lang="en-US" altLang="zh-TW" sz="3600" dirty="0" smtClean="0"/>
              <a:t>         0</a:t>
            </a:r>
          </a:p>
          <a:p>
            <a:endParaRPr lang="zh-TW" altLang="en-US" sz="3600" dirty="0"/>
          </a:p>
        </p:txBody>
      </p:sp>
      <p:sp>
        <p:nvSpPr>
          <p:cNvPr id="7" name="文字方塊 6"/>
          <p:cNvSpPr txBox="1"/>
          <p:nvPr/>
        </p:nvSpPr>
        <p:spPr>
          <a:xfrm>
            <a:off x="5593279" y="2517569"/>
            <a:ext cx="2113807" cy="2308324"/>
          </a:xfrm>
          <a:prstGeom prst="rect">
            <a:avLst/>
          </a:prstGeom>
          <a:noFill/>
        </p:spPr>
        <p:txBody>
          <a:bodyPr wrap="square" rtlCol="0">
            <a:spAutoFit/>
          </a:bodyPr>
          <a:lstStyle/>
          <a:p>
            <a:r>
              <a:rPr lang="zh-TW" altLang="en-US" sz="3600" dirty="0" smtClean="0"/>
              <a:t>          </a:t>
            </a:r>
            <a:r>
              <a:rPr lang="en-US" altLang="zh-TW" sz="3600" dirty="0" smtClean="0"/>
              <a:t>1</a:t>
            </a:r>
          </a:p>
          <a:p>
            <a:r>
              <a:rPr lang="en-US" altLang="zh-TW" sz="3600" dirty="0" smtClean="0"/>
              <a:t>And   </a:t>
            </a:r>
            <a:r>
              <a:rPr lang="en-US" altLang="zh-TW" sz="3600" dirty="0" smtClean="0">
                <a:solidFill>
                  <a:srgbClr val="FF0000"/>
                </a:solidFill>
              </a:rPr>
              <a:t>0</a:t>
            </a:r>
          </a:p>
          <a:p>
            <a:r>
              <a:rPr lang="en-US" altLang="zh-TW" sz="3600" dirty="0"/>
              <a:t> </a:t>
            </a:r>
            <a:r>
              <a:rPr lang="en-US" altLang="zh-TW" sz="3600" dirty="0" smtClean="0"/>
              <a:t>         </a:t>
            </a:r>
            <a:r>
              <a:rPr lang="en-US" altLang="zh-TW" sz="3600" dirty="0" smtClean="0">
                <a:solidFill>
                  <a:srgbClr val="FF0000"/>
                </a:solidFill>
              </a:rPr>
              <a:t>0</a:t>
            </a:r>
          </a:p>
          <a:p>
            <a:endParaRPr lang="zh-TW" altLang="en-US" sz="3600" dirty="0"/>
          </a:p>
        </p:txBody>
      </p:sp>
      <p:sp>
        <p:nvSpPr>
          <p:cNvPr id="8" name="文字方塊 7"/>
          <p:cNvSpPr txBox="1"/>
          <p:nvPr/>
        </p:nvSpPr>
        <p:spPr>
          <a:xfrm>
            <a:off x="7707086" y="2517569"/>
            <a:ext cx="2113807" cy="2308324"/>
          </a:xfrm>
          <a:prstGeom prst="rect">
            <a:avLst/>
          </a:prstGeom>
          <a:noFill/>
        </p:spPr>
        <p:txBody>
          <a:bodyPr wrap="square" rtlCol="0">
            <a:spAutoFit/>
          </a:bodyPr>
          <a:lstStyle/>
          <a:p>
            <a:r>
              <a:rPr lang="zh-TW" altLang="en-US" sz="3600" dirty="0" smtClean="0"/>
              <a:t>          </a:t>
            </a:r>
            <a:r>
              <a:rPr lang="en-US" altLang="zh-TW" sz="3600" dirty="0" smtClean="0"/>
              <a:t>1</a:t>
            </a:r>
          </a:p>
          <a:p>
            <a:r>
              <a:rPr lang="en-US" altLang="zh-TW" sz="3600" dirty="0" smtClean="0"/>
              <a:t>And   </a:t>
            </a:r>
            <a:r>
              <a:rPr lang="en-US" altLang="zh-TW" sz="3600" dirty="0" smtClean="0">
                <a:solidFill>
                  <a:srgbClr val="00B0F0"/>
                </a:solidFill>
              </a:rPr>
              <a:t>1</a:t>
            </a:r>
          </a:p>
          <a:p>
            <a:r>
              <a:rPr lang="en-US" altLang="zh-TW" sz="3600" dirty="0"/>
              <a:t> </a:t>
            </a:r>
            <a:r>
              <a:rPr lang="en-US" altLang="zh-TW" sz="3600" dirty="0" smtClean="0"/>
              <a:t>         1</a:t>
            </a:r>
          </a:p>
          <a:p>
            <a:endParaRPr lang="zh-TW" altLang="en-US" sz="3600" dirty="0"/>
          </a:p>
        </p:txBody>
      </p:sp>
      <p:sp>
        <p:nvSpPr>
          <p:cNvPr id="9" name="弧形箭號 (左彎) 8"/>
          <p:cNvSpPr/>
          <p:nvPr/>
        </p:nvSpPr>
        <p:spPr>
          <a:xfrm>
            <a:off x="4512623" y="2802577"/>
            <a:ext cx="926276" cy="121128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0" name="弧形箭號 (左彎) 9"/>
          <p:cNvSpPr/>
          <p:nvPr/>
        </p:nvSpPr>
        <p:spPr>
          <a:xfrm>
            <a:off x="9108374" y="2766951"/>
            <a:ext cx="914400" cy="133003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4017617674"/>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246743"/>
            <a:ext cx="11092543" cy="1578882"/>
          </a:xfrm>
        </p:spPr>
        <p:txBody>
          <a:bodyPr>
            <a:normAutofit/>
          </a:bodyPr>
          <a:lstStyle/>
          <a:p>
            <a:pPr algn="ctr"/>
            <a:r>
              <a:rPr lang="zh-TW" altLang="en-US" dirty="0" smtClean="0"/>
              <a:t>網路</a:t>
            </a:r>
            <a:r>
              <a:rPr lang="zh-TW" altLang="en-US" dirty="0"/>
              <a:t>不通， 請</a:t>
            </a:r>
            <a:r>
              <a:rPr lang="zh-TW" altLang="en-US" dirty="0" smtClean="0"/>
              <a:t>依序判定： </a:t>
            </a:r>
            <a:r>
              <a:rPr lang="en-US" altLang="zh-TW" dirty="0" smtClean="0"/>
              <a:t/>
            </a:r>
            <a:br>
              <a:rPr lang="en-US" altLang="zh-TW" dirty="0" smtClean="0"/>
            </a:br>
            <a:r>
              <a:rPr lang="en-US" altLang="zh-TW" dirty="0" smtClean="0"/>
              <a:t>(</a:t>
            </a:r>
            <a:r>
              <a:rPr lang="zh-TW" altLang="en-US" dirty="0"/>
              <a:t>每一步都用 </a:t>
            </a:r>
            <a:r>
              <a:rPr lang="en-US" altLang="zh-TW" dirty="0"/>
              <a:t>ctrl-c </a:t>
            </a:r>
            <a:r>
              <a:rPr lang="zh-TW" altLang="en-US" dirty="0"/>
              <a:t>中斷</a:t>
            </a:r>
            <a:r>
              <a:rPr lang="en-US" altLang="zh-TW" dirty="0" smtClean="0"/>
              <a:t>)</a:t>
            </a:r>
            <a:endParaRPr lang="zh-TW" altLang="en-US" dirty="0"/>
          </a:p>
        </p:txBody>
      </p:sp>
      <p:sp>
        <p:nvSpPr>
          <p:cNvPr id="3" name="內容版面配置區 2"/>
          <p:cNvSpPr>
            <a:spLocks noGrp="1"/>
          </p:cNvSpPr>
          <p:nvPr>
            <p:ph idx="1"/>
          </p:nvPr>
        </p:nvSpPr>
        <p:spPr/>
        <p:txBody>
          <a:bodyPr>
            <a:normAutofit/>
          </a:bodyPr>
          <a:lstStyle/>
          <a:p>
            <a:pPr marL="0" indent="0">
              <a:buNone/>
            </a:pPr>
            <a:r>
              <a:rPr lang="en-US" altLang="zh-TW" sz="4800" dirty="0" smtClean="0"/>
              <a:t>ping </a:t>
            </a:r>
            <a:r>
              <a:rPr lang="zh-TW" altLang="en-US" sz="4800" dirty="0"/>
              <a:t>自己</a:t>
            </a:r>
          </a:p>
          <a:p>
            <a:pPr marL="0" indent="0">
              <a:buNone/>
            </a:pPr>
            <a:r>
              <a:rPr lang="en-US" altLang="zh-TW" sz="4800" dirty="0"/>
              <a:t>ping </a:t>
            </a:r>
            <a:r>
              <a:rPr lang="zh-TW" altLang="en-US" sz="4800" dirty="0"/>
              <a:t>鄰居</a:t>
            </a:r>
          </a:p>
          <a:p>
            <a:pPr marL="0" indent="0">
              <a:buNone/>
            </a:pPr>
            <a:r>
              <a:rPr lang="en-US" altLang="zh-TW" sz="4800" dirty="0" err="1"/>
              <a:t>nmap</a:t>
            </a:r>
            <a:r>
              <a:rPr lang="en-US" altLang="zh-TW" sz="4800" dirty="0"/>
              <a:t> </a:t>
            </a:r>
            <a:r>
              <a:rPr lang="en-US" altLang="zh-TW" sz="4800" dirty="0" smtClean="0">
                <a:solidFill>
                  <a:srgbClr val="FF00FF"/>
                </a:solidFill>
              </a:rPr>
              <a:t>192.168.1.0/24</a:t>
            </a:r>
            <a:endParaRPr lang="en-US" altLang="zh-TW" sz="4800" dirty="0">
              <a:solidFill>
                <a:srgbClr val="FF00FF"/>
              </a:solidFill>
            </a:endParaRPr>
          </a:p>
          <a:p>
            <a:pPr marL="0" indent="0">
              <a:buNone/>
            </a:pPr>
            <a:r>
              <a:rPr lang="en-US" altLang="zh-TW" sz="4800" dirty="0"/>
              <a:t>ping gateway</a:t>
            </a:r>
          </a:p>
          <a:p>
            <a:pPr marL="0" indent="0">
              <a:buNone/>
            </a:pPr>
            <a:r>
              <a:rPr lang="en-US" altLang="zh-TW" sz="4800" dirty="0"/>
              <a:t>ping 8.8.8.8</a:t>
            </a:r>
            <a:endParaRPr lang="zh-TW" altLang="en-US" sz="4800" dirty="0"/>
          </a:p>
        </p:txBody>
      </p:sp>
    </p:spTree>
    <p:extLst>
      <p:ext uri="{BB962C8B-B14F-4D97-AF65-F5344CB8AC3E}">
        <p14:creationId xmlns:p14="http://schemas.microsoft.com/office/powerpoint/2010/main" val="263730315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練習</a:t>
            </a:r>
            <a:endParaRPr lang="zh-TW" altLang="en-US" dirty="0"/>
          </a:p>
        </p:txBody>
      </p:sp>
      <p:sp>
        <p:nvSpPr>
          <p:cNvPr id="3" name="內容版面配置區 2"/>
          <p:cNvSpPr>
            <a:spLocks noGrp="1"/>
          </p:cNvSpPr>
          <p:nvPr>
            <p:ph idx="1"/>
          </p:nvPr>
        </p:nvSpPr>
        <p:spPr/>
        <p:txBody>
          <a:bodyPr>
            <a:normAutofit/>
          </a:bodyPr>
          <a:lstStyle/>
          <a:p>
            <a:r>
              <a:rPr lang="zh-TW" altLang="en-US" sz="4400" dirty="0" smtClean="0"/>
              <a:t>掃一下同網段</a:t>
            </a:r>
            <a:endParaRPr lang="en-US" altLang="zh-TW" sz="4400" dirty="0" smtClean="0"/>
          </a:p>
          <a:p>
            <a:pPr lvl="1"/>
            <a:r>
              <a:rPr lang="zh-TW" altLang="en-US" sz="4000" dirty="0" smtClean="0"/>
              <a:t>別忘瞭先安裝 </a:t>
            </a:r>
            <a:r>
              <a:rPr lang="en-US" altLang="zh-TW" sz="4000" dirty="0" err="1" smtClean="0"/>
              <a:t>nmap</a:t>
            </a:r>
            <a:endParaRPr lang="zh-TW" altLang="en-US" sz="4000" dirty="0"/>
          </a:p>
        </p:txBody>
      </p:sp>
    </p:spTree>
    <p:extLst>
      <p:ext uri="{BB962C8B-B14F-4D97-AF65-F5344CB8AC3E}">
        <p14:creationId xmlns:p14="http://schemas.microsoft.com/office/powerpoint/2010/main" val="14992907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nchor="t"/>
          <a:lstStyle/>
          <a:p>
            <a:r>
              <a:rPr lang="zh-TW" altLang="en-US" dirty="0" smtClean="0"/>
              <a:t>練習</a:t>
            </a:r>
            <a:r>
              <a:rPr lang="en-US" altLang="zh-TW" dirty="0" smtClean="0"/>
              <a:t/>
            </a:r>
            <a:br>
              <a:rPr lang="en-US" altLang="zh-TW" dirty="0" smtClean="0"/>
            </a:br>
            <a:r>
              <a:rPr lang="en-US" altLang="zh-TW" dirty="0" err="1" smtClean="0"/>
              <a:t>sudo</a:t>
            </a:r>
            <a:r>
              <a:rPr lang="en-US" altLang="zh-TW" dirty="0" smtClean="0"/>
              <a:t> </a:t>
            </a:r>
            <a:r>
              <a:rPr lang="en-US" altLang="zh-TW" dirty="0" err="1" smtClean="0"/>
              <a:t>nano</a:t>
            </a:r>
            <a:r>
              <a:rPr lang="en-US" altLang="zh-TW" dirty="0" smtClean="0"/>
              <a:t> </a:t>
            </a:r>
            <a:r>
              <a:rPr lang="en-US" altLang="zh-TW" dirty="0" smtClean="0">
                <a:solidFill>
                  <a:srgbClr val="FF00FF"/>
                </a:solidFill>
              </a:rPr>
              <a:t>\</a:t>
            </a:r>
            <a:r>
              <a:rPr lang="en-US" altLang="zh-TW" dirty="0" err="1" smtClean="0">
                <a:solidFill>
                  <a:srgbClr val="FF00FF"/>
                </a:solidFill>
              </a:rPr>
              <a:t>etc</a:t>
            </a:r>
            <a:r>
              <a:rPr lang="en-US" altLang="zh-TW" dirty="0" smtClean="0">
                <a:solidFill>
                  <a:srgbClr val="FF00FF"/>
                </a:solidFill>
              </a:rPr>
              <a:t>\</a:t>
            </a:r>
            <a:r>
              <a:rPr lang="en-US" altLang="zh-TW" dirty="0" err="1" smtClean="0">
                <a:solidFill>
                  <a:srgbClr val="FF00FF"/>
                </a:solidFill>
              </a:rPr>
              <a:t>resolv.conf</a:t>
            </a:r>
            <a:endParaRPr lang="zh-TW" altLang="en-US" dirty="0">
              <a:solidFill>
                <a:srgbClr val="FF00FF"/>
              </a:solidFill>
            </a:endParaRPr>
          </a:p>
        </p:txBody>
      </p:sp>
      <p:sp>
        <p:nvSpPr>
          <p:cNvPr id="5" name="副標題 4"/>
          <p:cNvSpPr>
            <a:spLocks noGrp="1"/>
          </p:cNvSpPr>
          <p:nvPr>
            <p:ph type="subTitle" idx="1"/>
          </p:nvPr>
        </p:nvSpPr>
        <p:spPr/>
        <p:txBody>
          <a:bodyPr>
            <a:normAutofit/>
          </a:bodyPr>
          <a:lstStyle/>
          <a:p>
            <a:pPr algn="l"/>
            <a:r>
              <a:rPr lang="zh-TW" altLang="en-US" sz="4800" dirty="0" smtClean="0"/>
              <a:t>內</a:t>
            </a:r>
            <a:r>
              <a:rPr lang="zh-TW" altLang="en-US" sz="4800" dirty="0"/>
              <a:t>容</a:t>
            </a:r>
            <a:endParaRPr lang="en-US" altLang="zh-TW" sz="4800" dirty="0" smtClean="0"/>
          </a:p>
          <a:p>
            <a:pPr algn="l"/>
            <a:r>
              <a:rPr lang="en-US" altLang="zh-TW" sz="4800" dirty="0" err="1" smtClean="0"/>
              <a:t>nameserver</a:t>
            </a:r>
            <a:r>
              <a:rPr lang="en-US" altLang="zh-TW" sz="4800" dirty="0" smtClean="0"/>
              <a:t>   </a:t>
            </a:r>
            <a:r>
              <a:rPr lang="en-US" altLang="zh-TW" sz="4800" dirty="0" smtClean="0">
                <a:solidFill>
                  <a:srgbClr val="FF00FF"/>
                </a:solidFill>
              </a:rPr>
              <a:t>IP</a:t>
            </a:r>
            <a:endParaRPr lang="zh-TW" altLang="en-US" sz="4800" dirty="0">
              <a:solidFill>
                <a:srgbClr val="FF00FF"/>
              </a:solidFill>
            </a:endParaRPr>
          </a:p>
        </p:txBody>
      </p:sp>
    </p:spTree>
    <p:extLst>
      <p:ext uri="{BB962C8B-B14F-4D97-AF65-F5344CB8AC3E}">
        <p14:creationId xmlns:p14="http://schemas.microsoft.com/office/powerpoint/2010/main" val="224500753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smtClean="0"/>
              <a:t>NOPASSWD-</a:t>
            </a:r>
            <a:r>
              <a:rPr lang="en-US" altLang="zh-TW" dirty="0" err="1" smtClean="0"/>
              <a:t>bashrc</a:t>
            </a:r>
            <a:endParaRPr lang="zh-TW" altLang="en-US" dirty="0"/>
          </a:p>
        </p:txBody>
      </p:sp>
      <p:sp>
        <p:nvSpPr>
          <p:cNvPr id="3" name="副標題 2"/>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16141866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smtClean="0"/>
              <a:t>NOPASSWD</a:t>
            </a:r>
            <a:endParaRPr lang="zh-TW" altLang="en-US" dirty="0"/>
          </a:p>
        </p:txBody>
      </p:sp>
      <p:sp>
        <p:nvSpPr>
          <p:cNvPr id="3" name="副標題 2"/>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255469770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a:xfrm>
            <a:off x="1580221" y="557686"/>
            <a:ext cx="9144000" cy="1120965"/>
          </a:xfrm>
        </p:spPr>
        <p:txBody>
          <a:bodyPr anchor="t">
            <a:normAutofit/>
          </a:bodyPr>
          <a:lstStyle/>
          <a:p>
            <a:r>
              <a:rPr lang="en-US" altLang="zh-TW" sz="6600" dirty="0" err="1" smtClean="0"/>
              <a:t>sudo</a:t>
            </a:r>
            <a:r>
              <a:rPr lang="en-US" altLang="zh-TW" sz="6600" dirty="0" smtClean="0"/>
              <a:t> </a:t>
            </a:r>
            <a:r>
              <a:rPr lang="en-US" altLang="zh-TW" sz="6600" dirty="0" err="1" smtClean="0"/>
              <a:t>nano</a:t>
            </a:r>
            <a:r>
              <a:rPr lang="en-US" altLang="zh-TW" sz="6600" dirty="0" smtClean="0"/>
              <a:t> /</a:t>
            </a:r>
            <a:r>
              <a:rPr lang="en-US" altLang="zh-TW" sz="6600" dirty="0" err="1" smtClean="0"/>
              <a:t>etc</a:t>
            </a:r>
            <a:r>
              <a:rPr lang="en-US" altLang="zh-TW" sz="6600" dirty="0" smtClean="0"/>
              <a:t>/</a:t>
            </a:r>
            <a:r>
              <a:rPr lang="en-US" altLang="zh-TW" sz="6600" dirty="0" err="1" smtClean="0"/>
              <a:t>sudo</a:t>
            </a:r>
            <a:r>
              <a:rPr lang="en-US" altLang="zh-TW" sz="7200" dirty="0" err="1" smtClean="0">
                <a:solidFill>
                  <a:srgbClr val="FF0000"/>
                </a:solidFill>
              </a:rPr>
              <a:t>ers</a:t>
            </a:r>
            <a:endParaRPr lang="zh-TW" altLang="en-US" sz="7200" dirty="0">
              <a:solidFill>
                <a:srgbClr val="FF0000"/>
              </a:solidFill>
            </a:endParaRPr>
          </a:p>
        </p:txBody>
      </p:sp>
      <p:sp>
        <p:nvSpPr>
          <p:cNvPr id="3" name="內容版面配置區 2"/>
          <p:cNvSpPr>
            <a:spLocks noGrp="1"/>
          </p:cNvSpPr>
          <p:nvPr>
            <p:ph type="subTitle" idx="1"/>
          </p:nvPr>
        </p:nvSpPr>
        <p:spPr>
          <a:xfrm>
            <a:off x="1580221" y="2577910"/>
            <a:ext cx="9144000" cy="1655762"/>
          </a:xfrm>
        </p:spPr>
        <p:txBody>
          <a:bodyPr>
            <a:normAutofit/>
          </a:bodyPr>
          <a:lstStyle/>
          <a:p>
            <a:r>
              <a:rPr lang="en-US" altLang="zh-TW" sz="4000" dirty="0" smtClean="0"/>
              <a:t>%</a:t>
            </a:r>
            <a:r>
              <a:rPr lang="en-US" altLang="zh-TW" sz="4000" dirty="0" err="1" smtClean="0"/>
              <a:t>sudo</a:t>
            </a:r>
            <a:r>
              <a:rPr lang="en-US" altLang="zh-TW" sz="4000" dirty="0" smtClean="0"/>
              <a:t>   ALL=(ALL:ALL) </a:t>
            </a:r>
            <a:r>
              <a:rPr lang="en-US" altLang="zh-TW" sz="4000" dirty="0" smtClean="0">
                <a:solidFill>
                  <a:srgbClr val="FF0000"/>
                </a:solidFill>
              </a:rPr>
              <a:t>NOPASSWD</a:t>
            </a:r>
            <a:r>
              <a:rPr lang="en-US" altLang="zh-TW" sz="4000" dirty="0" smtClean="0"/>
              <a:t>:ALL</a:t>
            </a:r>
          </a:p>
          <a:p>
            <a:pPr marL="0" indent="0">
              <a:buNone/>
            </a:pPr>
            <a:endParaRPr lang="zh-TW" altLang="en-US" sz="4000" dirty="0"/>
          </a:p>
        </p:txBody>
      </p:sp>
      <p:sp>
        <p:nvSpPr>
          <p:cNvPr id="19" name="文字方塊 18"/>
          <p:cNvSpPr txBox="1"/>
          <p:nvPr/>
        </p:nvSpPr>
        <p:spPr>
          <a:xfrm>
            <a:off x="1458301" y="5296443"/>
            <a:ext cx="10163360" cy="769441"/>
          </a:xfrm>
          <a:prstGeom prst="rect">
            <a:avLst/>
          </a:prstGeom>
          <a:noFill/>
        </p:spPr>
        <p:txBody>
          <a:bodyPr wrap="none" rtlCol="0">
            <a:spAutoFit/>
          </a:bodyPr>
          <a:lstStyle/>
          <a:p>
            <a:r>
              <a:rPr lang="zh-TW" altLang="en-US" sz="3600" dirty="0" smtClean="0">
                <a:solidFill>
                  <a:srgbClr val="FF0000"/>
                </a:solidFill>
              </a:rPr>
              <a:t>寫錯  剛安裝好的帳號沒有</a:t>
            </a:r>
            <a:r>
              <a:rPr lang="en-US" altLang="zh-TW" sz="3600" dirty="0" err="1" smtClean="0">
                <a:solidFill>
                  <a:srgbClr val="FF0000"/>
                </a:solidFill>
              </a:rPr>
              <a:t>sudo</a:t>
            </a:r>
            <a:r>
              <a:rPr lang="zh-TW" altLang="en-US" sz="3600" dirty="0" smtClean="0">
                <a:solidFill>
                  <a:srgbClr val="FF0000"/>
                </a:solidFill>
              </a:rPr>
              <a:t>權限了</a:t>
            </a:r>
            <a:r>
              <a:rPr lang="en-US" altLang="zh-TW" sz="3600" dirty="0" smtClean="0">
                <a:solidFill>
                  <a:srgbClr val="FF0000"/>
                </a:solidFill>
              </a:rPr>
              <a:t>-</a:t>
            </a:r>
            <a:r>
              <a:rPr lang="zh-TW" altLang="en-US" sz="4400" b="1" dirty="0" smtClean="0">
                <a:solidFill>
                  <a:srgbClr val="FF0000"/>
                </a:solidFill>
              </a:rPr>
              <a:t>重新安裝</a:t>
            </a:r>
            <a:endParaRPr lang="zh-TW" altLang="en-US" sz="4400" b="1" dirty="0">
              <a:solidFill>
                <a:srgbClr val="FF0000"/>
              </a:solidFill>
            </a:endParaRPr>
          </a:p>
        </p:txBody>
      </p:sp>
      <p:grpSp>
        <p:nvGrpSpPr>
          <p:cNvPr id="11" name="群組 10"/>
          <p:cNvGrpSpPr/>
          <p:nvPr/>
        </p:nvGrpSpPr>
        <p:grpSpPr>
          <a:xfrm>
            <a:off x="1225177" y="3060192"/>
            <a:ext cx="9686544" cy="1806166"/>
            <a:chOff x="1225177" y="3060192"/>
            <a:chExt cx="9686544" cy="1806166"/>
          </a:xfrm>
        </p:grpSpPr>
        <p:grpSp>
          <p:nvGrpSpPr>
            <p:cNvPr id="18" name="群組 17"/>
            <p:cNvGrpSpPr/>
            <p:nvPr/>
          </p:nvGrpSpPr>
          <p:grpSpPr>
            <a:xfrm>
              <a:off x="1225177" y="3060192"/>
              <a:ext cx="9686544" cy="1806166"/>
              <a:chOff x="1225177" y="3060192"/>
              <a:chExt cx="9686544" cy="1806166"/>
            </a:xfrm>
          </p:grpSpPr>
          <p:grpSp>
            <p:nvGrpSpPr>
              <p:cNvPr id="17" name="群組 16"/>
              <p:cNvGrpSpPr/>
              <p:nvPr/>
            </p:nvGrpSpPr>
            <p:grpSpPr>
              <a:xfrm>
                <a:off x="1225177" y="3060192"/>
                <a:ext cx="8974788" cy="1684899"/>
                <a:chOff x="1168956" y="4084320"/>
                <a:chExt cx="8974788" cy="1684899"/>
              </a:xfrm>
            </p:grpSpPr>
            <p:cxnSp>
              <p:nvCxnSpPr>
                <p:cNvPr id="6" name="直線單箭頭接點 5"/>
                <p:cNvCxnSpPr/>
                <p:nvPr/>
              </p:nvCxnSpPr>
              <p:spPr>
                <a:xfrm flipV="1">
                  <a:off x="1767840" y="4169664"/>
                  <a:ext cx="524256" cy="119481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文字方塊 6"/>
                <p:cNvSpPr txBox="1"/>
                <p:nvPr/>
              </p:nvSpPr>
              <p:spPr>
                <a:xfrm>
                  <a:off x="1168956" y="5122888"/>
                  <a:ext cx="1107996" cy="646331"/>
                </a:xfrm>
                <a:prstGeom prst="rect">
                  <a:avLst/>
                </a:prstGeom>
                <a:noFill/>
              </p:spPr>
              <p:txBody>
                <a:bodyPr wrap="none" rtlCol="0">
                  <a:spAutoFit/>
                </a:bodyPr>
                <a:lstStyle/>
                <a:p>
                  <a:r>
                    <a:rPr lang="zh-TW" altLang="en-US" sz="3600" dirty="0" smtClean="0"/>
                    <a:t>全</a:t>
                  </a:r>
                  <a:r>
                    <a:rPr lang="zh-TW" altLang="en-US" sz="3600" dirty="0"/>
                    <a:t>部</a:t>
                  </a:r>
                </a:p>
              </p:txBody>
            </p:sp>
            <p:cxnSp>
              <p:nvCxnSpPr>
                <p:cNvPr id="9" name="直線單箭頭接點 8"/>
                <p:cNvCxnSpPr/>
                <p:nvPr/>
              </p:nvCxnSpPr>
              <p:spPr>
                <a:xfrm flipH="1" flipV="1">
                  <a:off x="3023616" y="4084320"/>
                  <a:ext cx="463296" cy="91440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2804160" y="4987975"/>
                  <a:ext cx="2031325" cy="646331"/>
                </a:xfrm>
                <a:prstGeom prst="rect">
                  <a:avLst/>
                </a:prstGeom>
                <a:noFill/>
              </p:spPr>
              <p:txBody>
                <a:bodyPr wrap="none" rtlCol="0">
                  <a:spAutoFit/>
                </a:bodyPr>
                <a:lstStyle/>
                <a:p>
                  <a:r>
                    <a:rPr lang="zh-TW" altLang="en-US" sz="3600" dirty="0" smtClean="0"/>
                    <a:t>群組名稱</a:t>
                  </a:r>
                  <a:endParaRPr lang="zh-TW" altLang="en-US" sz="3600" dirty="0"/>
                </a:p>
              </p:txBody>
            </p:sp>
            <p:cxnSp>
              <p:nvCxnSpPr>
                <p:cNvPr id="12" name="直線單箭頭接點 11"/>
                <p:cNvCxnSpPr/>
                <p:nvPr/>
              </p:nvCxnSpPr>
              <p:spPr>
                <a:xfrm flipH="1" flipV="1">
                  <a:off x="8253984" y="4169664"/>
                  <a:ext cx="755904" cy="818311"/>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8436864" y="5036898"/>
                  <a:ext cx="1107996" cy="646331"/>
                </a:xfrm>
                <a:prstGeom prst="rect">
                  <a:avLst/>
                </a:prstGeom>
                <a:noFill/>
              </p:spPr>
              <p:txBody>
                <a:bodyPr wrap="none" rtlCol="0">
                  <a:spAutoFit/>
                </a:bodyPr>
                <a:lstStyle/>
                <a:p>
                  <a:r>
                    <a:rPr lang="zh-TW" altLang="en-US" sz="3600" dirty="0" smtClean="0"/>
                    <a:t>大寫</a:t>
                  </a:r>
                  <a:endParaRPr lang="zh-TW" altLang="en-US" sz="3600" dirty="0"/>
                </a:p>
              </p:txBody>
            </p:sp>
            <p:cxnSp>
              <p:nvCxnSpPr>
                <p:cNvPr id="15" name="直線單箭頭接點 14"/>
                <p:cNvCxnSpPr/>
                <p:nvPr/>
              </p:nvCxnSpPr>
              <p:spPr>
                <a:xfrm flipH="1" flipV="1">
                  <a:off x="9351264" y="4128044"/>
                  <a:ext cx="792480" cy="123643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
            <p:nvSpPr>
              <p:cNvPr id="16" name="文字方塊 15"/>
              <p:cNvSpPr txBox="1"/>
              <p:nvPr/>
            </p:nvSpPr>
            <p:spPr>
              <a:xfrm>
                <a:off x="9803725" y="4220027"/>
                <a:ext cx="1107996" cy="646331"/>
              </a:xfrm>
              <a:prstGeom prst="rect">
                <a:avLst/>
              </a:prstGeom>
              <a:noFill/>
            </p:spPr>
            <p:txBody>
              <a:bodyPr wrap="none" rtlCol="0">
                <a:spAutoFit/>
              </a:bodyPr>
              <a:lstStyle/>
              <a:p>
                <a:r>
                  <a:rPr lang="zh-TW" altLang="en-US" sz="3600" dirty="0" smtClean="0"/>
                  <a:t>冒號</a:t>
                </a:r>
                <a:endParaRPr lang="zh-TW" altLang="en-US" sz="3600" dirty="0"/>
              </a:p>
            </p:txBody>
          </p:sp>
        </p:grpSp>
        <p:cxnSp>
          <p:nvCxnSpPr>
            <p:cNvPr id="5" name="直線單箭頭接點 4"/>
            <p:cNvCxnSpPr/>
            <p:nvPr/>
          </p:nvCxnSpPr>
          <p:spPr>
            <a:xfrm flipV="1">
              <a:off x="6766560" y="3080274"/>
              <a:ext cx="36576" cy="91440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 name="文字方塊 7"/>
            <p:cNvSpPr txBox="1"/>
            <p:nvPr/>
          </p:nvSpPr>
          <p:spPr>
            <a:xfrm>
              <a:off x="6353389" y="4074326"/>
              <a:ext cx="1121664" cy="584775"/>
            </a:xfrm>
            <a:prstGeom prst="rect">
              <a:avLst/>
            </a:prstGeom>
            <a:noFill/>
          </p:spPr>
          <p:txBody>
            <a:bodyPr wrap="square" rtlCol="0">
              <a:spAutoFit/>
            </a:bodyPr>
            <a:lstStyle/>
            <a:p>
              <a:r>
                <a:rPr lang="zh-TW" altLang="en-US" sz="3200" b="1" dirty="0" smtClean="0"/>
                <a:t>空格</a:t>
              </a:r>
              <a:endParaRPr lang="zh-TW" altLang="en-US" sz="3200" b="1" dirty="0"/>
            </a:p>
          </p:txBody>
        </p:sp>
      </p:grpSp>
    </p:spTree>
    <p:extLst>
      <p:ext uri="{BB962C8B-B14F-4D97-AF65-F5344CB8AC3E}">
        <p14:creationId xmlns:p14="http://schemas.microsoft.com/office/powerpoint/2010/main" val="252434977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p:cNvSpPr>
            <a:spLocks noGrp="1"/>
          </p:cNvSpPr>
          <p:nvPr>
            <p:ph type="title"/>
          </p:nvPr>
        </p:nvSpPr>
        <p:spPr/>
        <p:txBody>
          <a:bodyPr/>
          <a:lstStyle/>
          <a:p>
            <a:r>
              <a:rPr lang="en-US" altLang="zh-TW" dirty="0" err="1"/>
              <a:t>sudo</a:t>
            </a:r>
            <a:r>
              <a:rPr lang="en-US" altLang="zh-TW" dirty="0"/>
              <a:t> </a:t>
            </a:r>
            <a:r>
              <a:rPr lang="en-US" altLang="zh-TW" dirty="0" err="1"/>
              <a:t>nano</a:t>
            </a:r>
            <a:r>
              <a:rPr lang="en-US" altLang="zh-TW" dirty="0"/>
              <a:t> /</a:t>
            </a:r>
            <a:r>
              <a:rPr lang="en-US" altLang="zh-TW" dirty="0" err="1"/>
              <a:t>etc</a:t>
            </a:r>
            <a:r>
              <a:rPr lang="en-US" altLang="zh-TW" dirty="0"/>
              <a:t>/</a:t>
            </a:r>
            <a:r>
              <a:rPr lang="en-US" altLang="zh-TW" dirty="0" err="1"/>
              <a:t>sudo</a:t>
            </a:r>
            <a:r>
              <a:rPr lang="en-US" altLang="zh-TW" sz="4800" dirty="0" err="1">
                <a:solidFill>
                  <a:srgbClr val="FF0000"/>
                </a:solidFill>
              </a:rPr>
              <a:t>ers</a:t>
            </a:r>
            <a:endParaRPr lang="zh-TW" altLang="en-US" dirty="0"/>
          </a:p>
        </p:txBody>
      </p:sp>
      <p:sp>
        <p:nvSpPr>
          <p:cNvPr id="11" name="內容版面配置區 10"/>
          <p:cNvSpPr>
            <a:spLocks noGrp="1"/>
          </p:cNvSpPr>
          <p:nvPr>
            <p:ph idx="1"/>
          </p:nvPr>
        </p:nvSpPr>
        <p:spPr/>
        <p:txBody>
          <a:bodyPr>
            <a:normAutofit/>
          </a:bodyPr>
          <a:lstStyle/>
          <a:p>
            <a:pPr marL="0" indent="0">
              <a:buNone/>
            </a:pPr>
            <a:r>
              <a:rPr lang="en-US" altLang="zh-TW" dirty="0"/>
              <a:t># User privilege specification</a:t>
            </a:r>
          </a:p>
          <a:p>
            <a:pPr marL="0" indent="0">
              <a:buNone/>
            </a:pPr>
            <a:r>
              <a:rPr lang="en-US" altLang="zh-TW" dirty="0"/>
              <a:t>root    ALL=(ALL:ALL) ALL</a:t>
            </a:r>
          </a:p>
          <a:p>
            <a:pPr marL="0" indent="0">
              <a:buNone/>
            </a:pPr>
            <a:r>
              <a:rPr lang="en-US" altLang="zh-TW" dirty="0" smtClean="0"/>
              <a:t># </a:t>
            </a:r>
            <a:r>
              <a:rPr lang="en-US" altLang="zh-TW" dirty="0"/>
              <a:t>Members of the admin group may gain root privileges</a:t>
            </a:r>
          </a:p>
          <a:p>
            <a:pPr marL="0" indent="0">
              <a:buNone/>
            </a:pPr>
            <a:r>
              <a:rPr lang="en-US" altLang="zh-TW" dirty="0"/>
              <a:t>%admin ALL=(ALL) ALL</a:t>
            </a:r>
          </a:p>
          <a:p>
            <a:pPr marL="0" indent="0">
              <a:buNone/>
            </a:pPr>
            <a:r>
              <a:rPr lang="en-US" altLang="zh-TW" dirty="0" smtClean="0"/>
              <a:t># </a:t>
            </a:r>
            <a:r>
              <a:rPr lang="en-US" altLang="zh-TW" dirty="0"/>
              <a:t>Allow members of group </a:t>
            </a:r>
            <a:r>
              <a:rPr lang="en-US" altLang="zh-TW" dirty="0" err="1"/>
              <a:t>sudo</a:t>
            </a:r>
            <a:r>
              <a:rPr lang="en-US" altLang="zh-TW" dirty="0"/>
              <a:t> to execute any command</a:t>
            </a:r>
          </a:p>
          <a:p>
            <a:pPr marL="0" indent="0">
              <a:buNone/>
            </a:pPr>
            <a:r>
              <a:rPr lang="en-US" altLang="zh-TW" dirty="0">
                <a:solidFill>
                  <a:srgbClr val="FF0000"/>
                </a:solidFill>
              </a:rPr>
              <a:t>%</a:t>
            </a:r>
            <a:r>
              <a:rPr lang="en-US" altLang="zh-TW" dirty="0" err="1">
                <a:solidFill>
                  <a:srgbClr val="FF0000"/>
                </a:solidFill>
              </a:rPr>
              <a:t>sudo</a:t>
            </a:r>
            <a:r>
              <a:rPr lang="en-US" altLang="zh-TW" dirty="0">
                <a:solidFill>
                  <a:srgbClr val="FF0000"/>
                </a:solidFill>
              </a:rPr>
              <a:t>   ALL=(ALL:ALL) ALL</a:t>
            </a:r>
          </a:p>
          <a:p>
            <a:pPr marL="0" indent="0">
              <a:buNone/>
            </a:pPr>
            <a:r>
              <a:rPr lang="en-US" altLang="zh-TW" dirty="0" smtClean="0"/>
              <a:t># </a:t>
            </a:r>
            <a:r>
              <a:rPr lang="en-US" altLang="zh-TW" dirty="0"/>
              <a:t>See </a:t>
            </a:r>
            <a:r>
              <a:rPr lang="en-US" altLang="zh-TW" dirty="0" err="1"/>
              <a:t>sudoers</a:t>
            </a:r>
            <a:r>
              <a:rPr lang="en-US" altLang="zh-TW" dirty="0"/>
              <a:t>(5) for more information on "#include" directives:</a:t>
            </a:r>
          </a:p>
          <a:p>
            <a:pPr marL="0" indent="0">
              <a:buNone/>
            </a:pPr>
            <a:r>
              <a:rPr lang="en-US" altLang="zh-TW" dirty="0" smtClean="0"/>
              <a:t>#</a:t>
            </a:r>
            <a:r>
              <a:rPr lang="en-US" altLang="zh-TW" dirty="0" err="1"/>
              <a:t>includedir</a:t>
            </a:r>
            <a:r>
              <a:rPr lang="en-US" altLang="zh-TW" dirty="0"/>
              <a:t> /</a:t>
            </a:r>
            <a:r>
              <a:rPr lang="en-US" altLang="zh-TW" dirty="0" err="1"/>
              <a:t>etc</a:t>
            </a:r>
            <a:r>
              <a:rPr lang="en-US" altLang="zh-TW" dirty="0"/>
              <a:t>/</a:t>
            </a:r>
            <a:r>
              <a:rPr lang="en-US" altLang="zh-TW" dirty="0" err="1"/>
              <a:t>sudoers.d</a:t>
            </a:r>
            <a:endParaRPr lang="en-US" altLang="zh-TW" dirty="0"/>
          </a:p>
          <a:p>
            <a:pPr marL="0" indent="0">
              <a:buNone/>
            </a:pPr>
            <a:endParaRPr lang="zh-TW" altLang="en-US" dirty="0"/>
          </a:p>
        </p:txBody>
      </p:sp>
    </p:spTree>
    <p:extLst>
      <p:ext uri="{BB962C8B-B14F-4D97-AF65-F5344CB8AC3E}">
        <p14:creationId xmlns:p14="http://schemas.microsoft.com/office/powerpoint/2010/main" val="30817138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a:t>
            </a:r>
            <a:r>
              <a:rPr lang="en-US" altLang="zh-TW" dirty="0" err="1"/>
              <a:t>sudo</a:t>
            </a:r>
            <a:r>
              <a:rPr lang="en-US" altLang="zh-TW" dirty="0"/>
              <a:t>   ALL=(ALL:ALL) </a:t>
            </a:r>
            <a:r>
              <a:rPr lang="en-US" altLang="zh-TW" dirty="0" smtClean="0"/>
              <a:t>ALL</a:t>
            </a:r>
            <a:br>
              <a:rPr lang="en-US" altLang="zh-TW" dirty="0" smtClean="0"/>
            </a:br>
            <a:r>
              <a:rPr lang="zh-TW" altLang="en-US" dirty="0" smtClean="0"/>
              <a:t>改成</a:t>
            </a:r>
            <a:endParaRPr lang="zh-TW" altLang="en-US" dirty="0"/>
          </a:p>
        </p:txBody>
      </p:sp>
      <p:sp>
        <p:nvSpPr>
          <p:cNvPr id="3" name="內容版面配置區 2"/>
          <p:cNvSpPr>
            <a:spLocks noGrp="1"/>
          </p:cNvSpPr>
          <p:nvPr>
            <p:ph idx="1"/>
          </p:nvPr>
        </p:nvSpPr>
        <p:spPr/>
        <p:txBody>
          <a:bodyPr>
            <a:normAutofit/>
          </a:bodyPr>
          <a:lstStyle/>
          <a:p>
            <a:pPr marL="0" indent="0">
              <a:buNone/>
            </a:pPr>
            <a:r>
              <a:rPr lang="en-US" altLang="zh-TW" sz="3600" dirty="0"/>
              <a:t>%</a:t>
            </a:r>
            <a:r>
              <a:rPr lang="en-US" altLang="zh-TW" sz="3600" dirty="0" err="1"/>
              <a:t>sudo</a:t>
            </a:r>
            <a:r>
              <a:rPr lang="en-US" altLang="zh-TW" sz="3600" dirty="0"/>
              <a:t>   ALL=(ALL:ALL) </a:t>
            </a:r>
            <a:r>
              <a:rPr lang="en-US" altLang="zh-TW" sz="3600" dirty="0">
                <a:solidFill>
                  <a:srgbClr val="FF0000"/>
                </a:solidFill>
              </a:rPr>
              <a:t>NOPASSWD:</a:t>
            </a:r>
            <a:r>
              <a:rPr lang="en-US" altLang="zh-TW" sz="3600" dirty="0"/>
              <a:t>ALL</a:t>
            </a:r>
          </a:p>
          <a:p>
            <a:endParaRPr lang="zh-TW" altLang="en-US" sz="3600" dirty="0"/>
          </a:p>
        </p:txBody>
      </p:sp>
    </p:spTree>
    <p:extLst>
      <p:ext uri="{BB962C8B-B14F-4D97-AF65-F5344CB8AC3E}">
        <p14:creationId xmlns:p14="http://schemas.microsoft.com/office/powerpoint/2010/main" val="255301356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n-US" altLang="zh-TW" dirty="0" smtClean="0"/>
              <a:t>~/.</a:t>
            </a:r>
            <a:r>
              <a:rPr lang="en-US" altLang="zh-TW" dirty="0" err="1" smtClean="0"/>
              <a:t>bashrc</a:t>
            </a:r>
            <a:endParaRPr lang="zh-TW" altLang="en-US" dirty="0"/>
          </a:p>
        </p:txBody>
      </p:sp>
      <p:sp>
        <p:nvSpPr>
          <p:cNvPr id="5" name="副標題 4"/>
          <p:cNvSpPr>
            <a:spLocks noGrp="1"/>
          </p:cNvSpPr>
          <p:nvPr>
            <p:ph type="subTitle" idx="1"/>
          </p:nvPr>
        </p:nvSpPr>
        <p:spPr/>
        <p:txBody>
          <a:bodyPr/>
          <a:lstStyle/>
          <a:p>
            <a:endParaRPr lang="zh-TW" altLang="en-US" dirty="0"/>
          </a:p>
        </p:txBody>
      </p:sp>
    </p:spTree>
    <p:extLst>
      <p:ext uri="{BB962C8B-B14F-4D97-AF65-F5344CB8AC3E}">
        <p14:creationId xmlns:p14="http://schemas.microsoft.com/office/powerpoint/2010/main" val="8785278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255397"/>
            <a:ext cx="10515600" cy="415163"/>
          </a:xfrm>
        </p:spPr>
        <p:txBody>
          <a:bodyPr>
            <a:normAutofit fontScale="90000"/>
          </a:bodyPr>
          <a:lstStyle/>
          <a:p>
            <a:r>
              <a:rPr lang="en-US" altLang="zh-TW" dirty="0"/>
              <a:t>alias : </a:t>
            </a:r>
            <a:r>
              <a:rPr lang="zh-TW" altLang="en-US" dirty="0"/>
              <a:t>設置指令的別名</a:t>
            </a:r>
          </a:p>
        </p:txBody>
      </p:sp>
      <p:sp>
        <p:nvSpPr>
          <p:cNvPr id="3" name="內容版面配置區 2"/>
          <p:cNvSpPr>
            <a:spLocks noGrp="1"/>
          </p:cNvSpPr>
          <p:nvPr>
            <p:ph idx="1"/>
          </p:nvPr>
        </p:nvSpPr>
        <p:spPr>
          <a:xfrm>
            <a:off x="935736" y="1069720"/>
            <a:ext cx="10515600" cy="5788279"/>
          </a:xfrm>
        </p:spPr>
        <p:txBody>
          <a:bodyPr>
            <a:noAutofit/>
          </a:bodyPr>
          <a:lstStyle/>
          <a:p>
            <a:pPr marL="0" indent="0">
              <a:buNone/>
            </a:pPr>
            <a:r>
              <a:rPr lang="en-US" altLang="zh-TW" sz="2400" dirty="0">
                <a:solidFill>
                  <a:srgbClr val="00B050"/>
                </a:solidFill>
              </a:rPr>
              <a:t>bigred@us1804s:~$ </a:t>
            </a:r>
            <a:r>
              <a:rPr lang="en-US" altLang="zh-TW" sz="2400" dirty="0"/>
              <a:t>alias </a:t>
            </a:r>
            <a:r>
              <a:rPr lang="en-US" altLang="zh-TW" sz="2400" dirty="0" err="1"/>
              <a:t>dir</a:t>
            </a:r>
            <a:r>
              <a:rPr lang="en-US" altLang="zh-TW" sz="2400" dirty="0"/>
              <a:t>='ls -</a:t>
            </a:r>
            <a:r>
              <a:rPr lang="en-US" altLang="zh-TW" sz="2400" dirty="0" err="1"/>
              <a:t>lah</a:t>
            </a:r>
            <a:r>
              <a:rPr lang="en-US" altLang="zh-TW" sz="2400" dirty="0"/>
              <a:t> '</a:t>
            </a:r>
          </a:p>
          <a:p>
            <a:pPr marL="0" indent="0">
              <a:buNone/>
            </a:pPr>
            <a:r>
              <a:rPr lang="en-US" altLang="zh-TW" sz="2400" dirty="0">
                <a:solidFill>
                  <a:srgbClr val="00B050"/>
                </a:solidFill>
              </a:rPr>
              <a:t>bigred@us1804s:~$ </a:t>
            </a:r>
            <a:r>
              <a:rPr lang="en-US" altLang="zh-TW" sz="2400" dirty="0" err="1"/>
              <a:t>dir</a:t>
            </a:r>
            <a:endParaRPr lang="en-US" altLang="zh-TW" sz="2400" dirty="0"/>
          </a:p>
          <a:p>
            <a:pPr marL="0" indent="0">
              <a:buNone/>
            </a:pPr>
            <a:r>
              <a:rPr lang="en-US" altLang="zh-TW" sz="2400" dirty="0"/>
              <a:t>total 124K</a:t>
            </a:r>
          </a:p>
          <a:p>
            <a:pPr marL="0" indent="0">
              <a:buNone/>
            </a:pPr>
            <a:r>
              <a:rPr lang="en-US" altLang="zh-TW" sz="2400" dirty="0" err="1"/>
              <a:t>drwxr</a:t>
            </a:r>
            <a:r>
              <a:rPr lang="en-US" altLang="zh-TW" sz="2400" dirty="0"/>
              <a:t>-</a:t>
            </a:r>
            <a:r>
              <a:rPr lang="en-US" altLang="zh-TW" sz="2400" dirty="0" err="1"/>
              <a:t>xr</a:t>
            </a:r>
            <a:r>
              <a:rPr lang="en-US" altLang="zh-TW" sz="2400" dirty="0"/>
              <a:t>-x  7 </a:t>
            </a:r>
            <a:r>
              <a:rPr lang="en-US" altLang="zh-TW" sz="2400" dirty="0" err="1"/>
              <a:t>bigred</a:t>
            </a:r>
            <a:r>
              <a:rPr lang="en-US" altLang="zh-TW" sz="2400" dirty="0"/>
              <a:t> </a:t>
            </a:r>
            <a:r>
              <a:rPr lang="en-US" altLang="zh-TW" sz="2400" dirty="0" err="1"/>
              <a:t>bigred</a:t>
            </a:r>
            <a:r>
              <a:rPr lang="en-US" altLang="zh-TW" sz="2400" dirty="0"/>
              <a:t> 4.0K Jun  6 15:16 .</a:t>
            </a:r>
          </a:p>
          <a:p>
            <a:pPr marL="0" indent="0">
              <a:buNone/>
            </a:pPr>
            <a:r>
              <a:rPr lang="en-US" altLang="zh-TW" sz="2400" dirty="0" err="1"/>
              <a:t>drwxr</a:t>
            </a:r>
            <a:r>
              <a:rPr lang="en-US" altLang="zh-TW" sz="2400" dirty="0"/>
              <a:t>-</a:t>
            </a:r>
            <a:r>
              <a:rPr lang="en-US" altLang="zh-TW" sz="2400" dirty="0" err="1"/>
              <a:t>xr</a:t>
            </a:r>
            <a:r>
              <a:rPr lang="en-US" altLang="zh-TW" sz="2400" dirty="0"/>
              <a:t>-x 14 root   </a:t>
            </a:r>
            <a:r>
              <a:rPr lang="en-US" altLang="zh-TW" sz="2400" dirty="0" err="1"/>
              <a:t>root</a:t>
            </a:r>
            <a:r>
              <a:rPr lang="en-US" altLang="zh-TW" sz="2400" dirty="0"/>
              <a:t>   4.0K Jun  6 06:35 ..</a:t>
            </a:r>
          </a:p>
          <a:p>
            <a:pPr marL="0" indent="0">
              <a:buNone/>
            </a:pPr>
            <a:r>
              <a:rPr lang="en-US" altLang="zh-TW" sz="2400" dirty="0"/>
              <a:t>-</a:t>
            </a:r>
            <a:r>
              <a:rPr lang="en-US" altLang="zh-TW" sz="2400" dirty="0" err="1"/>
              <a:t>rw</a:t>
            </a:r>
            <a:r>
              <a:rPr lang="en-US" altLang="zh-TW" sz="2400" dirty="0"/>
              <a:t>-------  1 </a:t>
            </a:r>
            <a:r>
              <a:rPr lang="en-US" altLang="zh-TW" sz="2400" dirty="0" err="1"/>
              <a:t>bigred</a:t>
            </a:r>
            <a:r>
              <a:rPr lang="en-US" altLang="zh-TW" sz="2400" dirty="0"/>
              <a:t> </a:t>
            </a:r>
            <a:r>
              <a:rPr lang="en-US" altLang="zh-TW" sz="2400" dirty="0" err="1"/>
              <a:t>bigred</a:t>
            </a:r>
            <a:r>
              <a:rPr lang="en-US" altLang="zh-TW" sz="2400" dirty="0"/>
              <a:t> 6.3K Jun  6 10:33 .</a:t>
            </a:r>
            <a:r>
              <a:rPr lang="en-US" altLang="zh-TW" sz="2400" dirty="0" err="1"/>
              <a:t>bash_history</a:t>
            </a:r>
            <a:endParaRPr lang="en-US" altLang="zh-TW" sz="2400" dirty="0"/>
          </a:p>
          <a:p>
            <a:pPr marL="0" indent="0">
              <a:buNone/>
            </a:pPr>
            <a:r>
              <a:rPr lang="en-US" altLang="zh-TW" sz="2400" dirty="0"/>
              <a:t>-</a:t>
            </a:r>
            <a:r>
              <a:rPr lang="en-US" altLang="zh-TW" sz="2400" dirty="0" err="1"/>
              <a:t>rw</a:t>
            </a:r>
            <a:r>
              <a:rPr lang="en-US" altLang="zh-TW" sz="2400" dirty="0"/>
              <a:t>-r--r--  1 </a:t>
            </a:r>
            <a:r>
              <a:rPr lang="en-US" altLang="zh-TW" sz="2400" dirty="0" err="1"/>
              <a:t>bigred</a:t>
            </a:r>
            <a:r>
              <a:rPr lang="en-US" altLang="zh-TW" sz="2400" dirty="0"/>
              <a:t> </a:t>
            </a:r>
            <a:r>
              <a:rPr lang="en-US" altLang="zh-TW" sz="2400" dirty="0" err="1"/>
              <a:t>bigred</a:t>
            </a:r>
            <a:r>
              <a:rPr lang="en-US" altLang="zh-TW" sz="2400" dirty="0"/>
              <a:t>  220 May 27 14:34 .</a:t>
            </a:r>
            <a:r>
              <a:rPr lang="en-US" altLang="zh-TW" sz="2400" dirty="0" err="1"/>
              <a:t>bash_logout</a:t>
            </a:r>
            <a:endParaRPr lang="en-US" altLang="zh-TW" sz="2400" dirty="0"/>
          </a:p>
          <a:p>
            <a:pPr marL="0" indent="0">
              <a:buNone/>
            </a:pPr>
            <a:r>
              <a:rPr lang="en-US" altLang="zh-TW" sz="2400" dirty="0"/>
              <a:t>-</a:t>
            </a:r>
            <a:r>
              <a:rPr lang="en-US" altLang="zh-TW" sz="2400" dirty="0" err="1"/>
              <a:t>rwxr</a:t>
            </a:r>
            <a:r>
              <a:rPr lang="en-US" altLang="zh-TW" sz="2400" dirty="0"/>
              <a:t>-</a:t>
            </a:r>
            <a:r>
              <a:rPr lang="en-US" altLang="zh-TW" sz="2400" dirty="0" err="1"/>
              <a:t>xr</a:t>
            </a:r>
            <a:r>
              <a:rPr lang="en-US" altLang="zh-TW" sz="2400" dirty="0"/>
              <a:t>-x  1 </a:t>
            </a:r>
            <a:r>
              <a:rPr lang="en-US" altLang="zh-TW" sz="2400" dirty="0" err="1"/>
              <a:t>bigred</a:t>
            </a:r>
            <a:r>
              <a:rPr lang="en-US" altLang="zh-TW" sz="2400" dirty="0"/>
              <a:t> </a:t>
            </a:r>
            <a:r>
              <a:rPr lang="en-US" altLang="zh-TW" sz="2400" dirty="0" err="1"/>
              <a:t>bigred</a:t>
            </a:r>
            <a:r>
              <a:rPr lang="en-US" altLang="zh-TW" sz="2400" dirty="0"/>
              <a:t> 3.8K May 30 15:52 .</a:t>
            </a:r>
            <a:r>
              <a:rPr lang="en-US" altLang="zh-TW" sz="2400" dirty="0" err="1"/>
              <a:t>bashrc</a:t>
            </a:r>
            <a:endParaRPr lang="en-US" altLang="zh-TW" sz="2400" dirty="0"/>
          </a:p>
          <a:p>
            <a:pPr marL="0" indent="0">
              <a:buNone/>
            </a:pPr>
            <a:r>
              <a:rPr lang="en-US" altLang="zh-TW" sz="2400" dirty="0" err="1"/>
              <a:t>drwx</a:t>
            </a:r>
            <a:r>
              <a:rPr lang="en-US" altLang="zh-TW" sz="2400" dirty="0"/>
              <a:t>------  2 </a:t>
            </a:r>
            <a:r>
              <a:rPr lang="en-US" altLang="zh-TW" sz="2400" dirty="0" err="1"/>
              <a:t>bigred</a:t>
            </a:r>
            <a:r>
              <a:rPr lang="en-US" altLang="zh-TW" sz="2400" dirty="0"/>
              <a:t> </a:t>
            </a:r>
            <a:r>
              <a:rPr lang="en-US" altLang="zh-TW" sz="2400" dirty="0" err="1"/>
              <a:t>bigred</a:t>
            </a:r>
            <a:r>
              <a:rPr lang="en-US" altLang="zh-TW" sz="2400" dirty="0"/>
              <a:t> 4.0K May 27 14:43 .cache</a:t>
            </a:r>
          </a:p>
          <a:p>
            <a:pPr marL="0" indent="0">
              <a:buNone/>
            </a:pPr>
            <a:r>
              <a:rPr lang="en-US" altLang="zh-TW" sz="2400" dirty="0" err="1"/>
              <a:t>drwx</a:t>
            </a:r>
            <a:r>
              <a:rPr lang="en-US" altLang="zh-TW" sz="2400" dirty="0"/>
              <a:t>------  3 </a:t>
            </a:r>
            <a:r>
              <a:rPr lang="en-US" altLang="zh-TW" sz="2400" dirty="0" err="1"/>
              <a:t>bigred</a:t>
            </a:r>
            <a:r>
              <a:rPr lang="en-US" altLang="zh-TW" sz="2400" dirty="0"/>
              <a:t> </a:t>
            </a:r>
            <a:r>
              <a:rPr lang="en-US" altLang="zh-TW" sz="2400" dirty="0" err="1"/>
              <a:t>bigred</a:t>
            </a:r>
            <a:r>
              <a:rPr lang="en-US" altLang="zh-TW" sz="2400" dirty="0"/>
              <a:t> 4.0K May 27 14:43 .</a:t>
            </a:r>
            <a:r>
              <a:rPr lang="en-US" altLang="zh-TW" sz="2400" dirty="0" err="1"/>
              <a:t>gnupg</a:t>
            </a:r>
            <a:endParaRPr lang="en-US" altLang="zh-TW" sz="2400" dirty="0"/>
          </a:p>
          <a:p>
            <a:pPr marL="0" indent="0">
              <a:buNone/>
            </a:pPr>
            <a:r>
              <a:rPr lang="en-US" altLang="zh-TW" sz="2400" dirty="0" err="1"/>
              <a:t>drwxrwxr</a:t>
            </a:r>
            <a:r>
              <a:rPr lang="en-US" altLang="zh-TW" sz="2400" dirty="0"/>
              <a:t>-x  3 </a:t>
            </a:r>
            <a:r>
              <a:rPr lang="en-US" altLang="zh-TW" sz="2400" dirty="0" err="1"/>
              <a:t>bigred</a:t>
            </a:r>
            <a:r>
              <a:rPr lang="en-US" altLang="zh-TW" sz="2400" dirty="0"/>
              <a:t> </a:t>
            </a:r>
            <a:r>
              <a:rPr lang="en-US" altLang="zh-TW" sz="2400" dirty="0" err="1"/>
              <a:t>bigred</a:t>
            </a:r>
            <a:r>
              <a:rPr lang="en-US" altLang="zh-TW" sz="2400" dirty="0"/>
              <a:t> 4.0K May 27 16:41 .local</a:t>
            </a:r>
          </a:p>
          <a:p>
            <a:pPr marL="0" indent="0">
              <a:buNone/>
            </a:pPr>
            <a:r>
              <a:rPr lang="en-US" altLang="zh-TW" sz="2400" dirty="0"/>
              <a:t>-</a:t>
            </a:r>
            <a:r>
              <a:rPr lang="en-US" altLang="zh-TW" sz="2400" dirty="0" err="1"/>
              <a:t>rw</a:t>
            </a:r>
            <a:r>
              <a:rPr lang="en-US" altLang="zh-TW" sz="2400" dirty="0"/>
              <a:t>-r--r--  1 </a:t>
            </a:r>
            <a:r>
              <a:rPr lang="en-US" altLang="zh-TW" sz="2400" dirty="0" err="1"/>
              <a:t>bigred</a:t>
            </a:r>
            <a:r>
              <a:rPr lang="en-US" altLang="zh-TW" sz="2400" dirty="0"/>
              <a:t> </a:t>
            </a:r>
            <a:r>
              <a:rPr lang="en-US" altLang="zh-TW" sz="2400" dirty="0" err="1"/>
              <a:t>bigred</a:t>
            </a:r>
            <a:r>
              <a:rPr lang="en-US" altLang="zh-TW" sz="2400" dirty="0"/>
              <a:t>  807 May 27 14:34 .profile</a:t>
            </a:r>
          </a:p>
          <a:p>
            <a:pPr marL="0" indent="0">
              <a:buNone/>
            </a:pPr>
            <a:r>
              <a:rPr lang="en-US" altLang="zh-TW" sz="2400" dirty="0"/>
              <a:t>.</a:t>
            </a:r>
            <a:endParaRPr lang="zh-TW" altLang="en-US" sz="2400" dirty="0"/>
          </a:p>
        </p:txBody>
      </p:sp>
    </p:spTree>
    <p:extLst>
      <p:ext uri="{BB962C8B-B14F-4D97-AF65-F5344CB8AC3E}">
        <p14:creationId xmlns:p14="http://schemas.microsoft.com/office/powerpoint/2010/main" val="3882636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99292" y="365126"/>
            <a:ext cx="11758246" cy="912690"/>
          </a:xfrm>
        </p:spPr>
        <p:txBody>
          <a:bodyPr/>
          <a:lstStyle/>
          <a:p>
            <a:r>
              <a:rPr lang="en-US" altLang="zh-TW" dirty="0" err="1" smtClean="0"/>
              <a:t>Ip</a:t>
            </a:r>
            <a:r>
              <a:rPr lang="en-US" altLang="zh-TW" dirty="0" smtClean="0"/>
              <a:t> 192.168.0.50 </a:t>
            </a:r>
            <a:r>
              <a:rPr lang="zh-TW" altLang="en-US" dirty="0" smtClean="0"/>
              <a:t>、</a:t>
            </a:r>
            <a:r>
              <a:rPr lang="en-US" altLang="zh-TW" dirty="0" smtClean="0"/>
              <a:t>192.168.0.199</a:t>
            </a:r>
            <a:r>
              <a:rPr lang="zh-TW" altLang="en-US" dirty="0" smtClean="0"/>
              <a:t>是否在同</a:t>
            </a:r>
            <a:r>
              <a:rPr lang="en-US" altLang="zh-TW" dirty="0" smtClean="0"/>
              <a:t>1</a:t>
            </a:r>
            <a:r>
              <a:rPr lang="zh-TW" altLang="en-US" dirty="0" smtClean="0"/>
              <a:t>網段</a:t>
            </a:r>
            <a:endParaRPr lang="zh-TW" altLang="en-US" dirty="0"/>
          </a:p>
        </p:txBody>
      </p:sp>
      <p:sp>
        <p:nvSpPr>
          <p:cNvPr id="3" name="內容版面配置區 2"/>
          <p:cNvSpPr>
            <a:spLocks noGrp="1"/>
          </p:cNvSpPr>
          <p:nvPr>
            <p:ph idx="1"/>
          </p:nvPr>
        </p:nvSpPr>
        <p:spPr/>
        <p:txBody>
          <a:bodyPr>
            <a:normAutofit lnSpcReduction="10000"/>
          </a:bodyPr>
          <a:lstStyle/>
          <a:p>
            <a:r>
              <a:rPr lang="en-US" altLang="zh-TW" dirty="0" smtClean="0"/>
              <a:t>11000000.10101000.00000000.00110010</a:t>
            </a:r>
          </a:p>
          <a:p>
            <a:pPr marL="0" indent="0">
              <a:buNone/>
            </a:pPr>
            <a:r>
              <a:rPr lang="zh-TW" altLang="en-US" dirty="0" smtClean="0"/>
              <a:t>   </a:t>
            </a:r>
            <a:r>
              <a:rPr lang="en-US" altLang="zh-TW" dirty="0" smtClean="0"/>
              <a:t>11111111.11111111.11111111.00000000</a:t>
            </a:r>
          </a:p>
          <a:p>
            <a:r>
              <a:rPr lang="en-US" altLang="zh-TW" dirty="0" smtClean="0"/>
              <a:t>11000000.10101000.00000000</a:t>
            </a:r>
            <a:r>
              <a:rPr lang="en-US" altLang="zh-TW" dirty="0"/>
              <a:t>.00000000</a:t>
            </a:r>
          </a:p>
          <a:p>
            <a:endParaRPr lang="en-US" altLang="zh-TW" dirty="0" smtClean="0"/>
          </a:p>
          <a:p>
            <a:endParaRPr lang="en-US" altLang="zh-TW" dirty="0"/>
          </a:p>
          <a:p>
            <a:r>
              <a:rPr lang="en-US" altLang="zh-TW" dirty="0" smtClean="0"/>
              <a:t>11000000.10101000.00000000.11000111 11111111.11111111.11111111.00000000</a:t>
            </a:r>
          </a:p>
          <a:p>
            <a:r>
              <a:rPr lang="en-US" altLang="zh-TW" dirty="0" smtClean="0"/>
              <a:t>11000000.10101000.00000000.00000000</a:t>
            </a:r>
            <a:endParaRPr lang="en-US" altLang="zh-TW" dirty="0"/>
          </a:p>
          <a:p>
            <a:r>
              <a:rPr lang="en-US" altLang="zh-TW" dirty="0" smtClean="0"/>
              <a:t>192.168.0.0/</a:t>
            </a:r>
            <a:r>
              <a:rPr lang="en-US" altLang="zh-TW" dirty="0" smtClean="0">
                <a:solidFill>
                  <a:srgbClr val="FF0000"/>
                </a:solidFill>
              </a:rPr>
              <a:t>255.255.255.0</a:t>
            </a:r>
            <a:r>
              <a:rPr lang="en-US" altLang="zh-TW" dirty="0" smtClean="0"/>
              <a:t>(192.168.0.0/</a:t>
            </a:r>
            <a:r>
              <a:rPr lang="en-US" altLang="zh-TW" dirty="0" smtClean="0">
                <a:solidFill>
                  <a:srgbClr val="FF0000"/>
                </a:solidFill>
              </a:rPr>
              <a:t>24</a:t>
            </a:r>
            <a:r>
              <a:rPr lang="en-US" altLang="zh-TW" dirty="0" smtClean="0"/>
              <a:t>)</a:t>
            </a:r>
            <a:endParaRPr lang="en-US" altLang="zh-TW" dirty="0"/>
          </a:p>
          <a:p>
            <a:endParaRPr lang="zh-TW" altLang="en-US" dirty="0"/>
          </a:p>
        </p:txBody>
      </p:sp>
      <p:sp>
        <p:nvSpPr>
          <p:cNvPr id="4" name="弧形箭號 (左彎) 3"/>
          <p:cNvSpPr/>
          <p:nvPr/>
        </p:nvSpPr>
        <p:spPr>
          <a:xfrm>
            <a:off x="7455877" y="1969477"/>
            <a:ext cx="715108" cy="78544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solidFill>
                  <a:srgbClr val="FF0000"/>
                </a:solidFill>
              </a:rPr>
              <a:t>and</a:t>
            </a:r>
            <a:endParaRPr lang="zh-TW" altLang="en-US" sz="2400" dirty="0">
              <a:solidFill>
                <a:srgbClr val="FF0000"/>
              </a:solidFill>
            </a:endParaRPr>
          </a:p>
        </p:txBody>
      </p:sp>
      <p:sp>
        <p:nvSpPr>
          <p:cNvPr id="5" name="弧形箭號 (左彎) 4"/>
          <p:cNvSpPr/>
          <p:nvPr/>
        </p:nvSpPr>
        <p:spPr>
          <a:xfrm>
            <a:off x="7455877" y="4196862"/>
            <a:ext cx="715108" cy="78544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solidFill>
                  <a:srgbClr val="FF0000"/>
                </a:solidFill>
              </a:rPr>
              <a:t>and</a:t>
            </a:r>
            <a:endParaRPr lang="zh-TW" altLang="en-US" sz="2400" dirty="0">
              <a:solidFill>
                <a:srgbClr val="FF0000"/>
              </a:solidFill>
            </a:endParaRPr>
          </a:p>
        </p:txBody>
      </p:sp>
      <p:cxnSp>
        <p:nvCxnSpPr>
          <p:cNvPr id="7" name="直線單箭頭接點 6"/>
          <p:cNvCxnSpPr/>
          <p:nvPr/>
        </p:nvCxnSpPr>
        <p:spPr>
          <a:xfrm>
            <a:off x="2438400" y="984738"/>
            <a:ext cx="269631" cy="98473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p:nvPr/>
        </p:nvCxnSpPr>
        <p:spPr>
          <a:xfrm flipH="1">
            <a:off x="5111262" y="1059351"/>
            <a:ext cx="422030" cy="313751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flipH="1" flipV="1">
            <a:off x="6283569" y="5896708"/>
            <a:ext cx="2039816" cy="28025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字方塊 11"/>
          <p:cNvSpPr txBox="1"/>
          <p:nvPr/>
        </p:nvSpPr>
        <p:spPr>
          <a:xfrm>
            <a:off x="8307308" y="5919605"/>
            <a:ext cx="3650230" cy="584775"/>
          </a:xfrm>
          <a:prstGeom prst="rect">
            <a:avLst/>
          </a:prstGeom>
          <a:noFill/>
        </p:spPr>
        <p:txBody>
          <a:bodyPr wrap="none" rtlCol="0">
            <a:spAutoFit/>
          </a:bodyPr>
          <a:lstStyle/>
          <a:p>
            <a:r>
              <a:rPr lang="en-US" altLang="zh-TW" sz="3200" dirty="0" smtClean="0"/>
              <a:t>Network </a:t>
            </a:r>
            <a:r>
              <a:rPr lang="en-US" altLang="zh-TW" sz="3200" dirty="0" err="1" smtClean="0"/>
              <a:t>iD</a:t>
            </a:r>
            <a:r>
              <a:rPr lang="en-US" altLang="zh-TW" sz="3200" dirty="0" smtClean="0"/>
              <a:t>/</a:t>
            </a:r>
            <a:r>
              <a:rPr lang="en-US" altLang="zh-TW" sz="3200" dirty="0" err="1" smtClean="0"/>
              <a:t>netmask</a:t>
            </a:r>
            <a:endParaRPr lang="zh-TW" altLang="en-US" sz="3200" dirty="0"/>
          </a:p>
        </p:txBody>
      </p:sp>
      <p:sp>
        <p:nvSpPr>
          <p:cNvPr id="13" name="文字方塊 12"/>
          <p:cNvSpPr txBox="1"/>
          <p:nvPr/>
        </p:nvSpPr>
        <p:spPr>
          <a:xfrm>
            <a:off x="5813163" y="3308251"/>
            <a:ext cx="5809026" cy="584775"/>
          </a:xfrm>
          <a:prstGeom prst="rect">
            <a:avLst/>
          </a:prstGeom>
          <a:noFill/>
        </p:spPr>
        <p:txBody>
          <a:bodyPr wrap="none" rtlCol="0">
            <a:spAutoFit/>
          </a:bodyPr>
          <a:lstStyle/>
          <a:p>
            <a:r>
              <a:rPr lang="zh-TW" altLang="en-US" sz="3200" dirty="0" smtClean="0"/>
              <a:t>兩個</a:t>
            </a:r>
            <a:r>
              <a:rPr lang="en-US" altLang="zh-TW" sz="3200" dirty="0" err="1" smtClean="0"/>
              <a:t>Netmask</a:t>
            </a:r>
            <a:r>
              <a:rPr lang="zh-TW" altLang="en-US" sz="3200" dirty="0" smtClean="0"/>
              <a:t>皆為</a:t>
            </a:r>
            <a:r>
              <a:rPr lang="en-US" altLang="zh-TW" sz="3200" dirty="0" smtClean="0"/>
              <a:t>:255.255.255.0</a:t>
            </a:r>
            <a:endParaRPr lang="zh-TW" altLang="en-US" sz="3200" dirty="0"/>
          </a:p>
        </p:txBody>
      </p:sp>
      <p:cxnSp>
        <p:nvCxnSpPr>
          <p:cNvPr id="8" name="直線單箭頭接點 7"/>
          <p:cNvCxnSpPr/>
          <p:nvPr/>
        </p:nvCxnSpPr>
        <p:spPr>
          <a:xfrm flipH="1" flipV="1">
            <a:off x="7267699" y="2612571"/>
            <a:ext cx="188178" cy="878774"/>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p:nvPr/>
        </p:nvCxnSpPr>
        <p:spPr>
          <a:xfrm flipH="1">
            <a:off x="7232073" y="3893026"/>
            <a:ext cx="223804" cy="845229"/>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599972"/>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2104" y="231013"/>
            <a:ext cx="10515600" cy="646811"/>
          </a:xfrm>
        </p:spPr>
        <p:txBody>
          <a:bodyPr>
            <a:normAutofit fontScale="90000"/>
          </a:bodyPr>
          <a:lstStyle/>
          <a:p>
            <a:pPr algn="ctr"/>
            <a:r>
              <a:rPr lang="zh-TW" altLang="en-US" dirty="0" smtClean="0"/>
              <a:t>什麼是</a:t>
            </a:r>
            <a:r>
              <a:rPr lang="en-US" altLang="zh-TW" dirty="0" err="1" smtClean="0"/>
              <a:t>bashrc</a:t>
            </a:r>
            <a:r>
              <a:rPr lang="zh-TW" altLang="en-US" dirty="0" smtClean="0"/>
              <a:t>配置文件？</a:t>
            </a:r>
            <a:endParaRPr lang="zh-TW" altLang="en-US" dirty="0"/>
          </a:p>
        </p:txBody>
      </p:sp>
      <p:sp>
        <p:nvSpPr>
          <p:cNvPr id="3" name="內容版面配置區 2"/>
          <p:cNvSpPr>
            <a:spLocks noGrp="1"/>
          </p:cNvSpPr>
          <p:nvPr>
            <p:ph idx="1"/>
          </p:nvPr>
        </p:nvSpPr>
        <p:spPr>
          <a:xfrm>
            <a:off x="512064" y="1011936"/>
            <a:ext cx="11155680" cy="5687567"/>
          </a:xfrm>
        </p:spPr>
        <p:txBody>
          <a:bodyPr>
            <a:normAutofit/>
          </a:bodyPr>
          <a:lstStyle/>
          <a:p>
            <a:r>
              <a:rPr lang="en-US" altLang="zh-TW" dirty="0" smtClean="0"/>
              <a:t>bash </a:t>
            </a:r>
            <a:r>
              <a:rPr lang="zh-TW" altLang="en-US" dirty="0" smtClean="0"/>
              <a:t>在每次啟動時都會自動載入 </a:t>
            </a:r>
            <a:r>
              <a:rPr lang="en-US" altLang="zh-TW" dirty="0" smtClean="0"/>
              <a:t>.</a:t>
            </a:r>
            <a:r>
              <a:rPr lang="en-US" altLang="zh-TW" dirty="0" err="1" smtClean="0"/>
              <a:t>bashrc</a:t>
            </a:r>
            <a:r>
              <a:rPr lang="en-US" altLang="zh-TW" dirty="0" smtClean="0"/>
              <a:t> </a:t>
            </a:r>
            <a:r>
              <a:rPr lang="zh-TW" altLang="en-US" dirty="0" smtClean="0"/>
              <a:t>配置文件中的內容，</a:t>
            </a:r>
          </a:p>
          <a:p>
            <a:pPr marL="0" indent="0">
              <a:buNone/>
            </a:pPr>
            <a:r>
              <a:rPr lang="zh-TW" altLang="en-US" dirty="0" smtClean="0"/>
              <a:t>這個 </a:t>
            </a:r>
            <a:r>
              <a:rPr lang="en-US" altLang="zh-TW" dirty="0" smtClean="0"/>
              <a:t>.</a:t>
            </a:r>
            <a:r>
              <a:rPr lang="en-US" altLang="zh-TW" dirty="0" err="1" smtClean="0"/>
              <a:t>bashrc</a:t>
            </a:r>
            <a:r>
              <a:rPr lang="en-US" altLang="zh-TW" dirty="0" smtClean="0"/>
              <a:t> </a:t>
            </a:r>
            <a:r>
              <a:rPr lang="zh-TW" altLang="en-US" dirty="0" smtClean="0"/>
              <a:t>隱藏配置文件可以在每個用戶的</a:t>
            </a:r>
            <a:r>
              <a:rPr lang="zh-TW" altLang="en-US" dirty="0" smtClean="0">
                <a:solidFill>
                  <a:srgbClr val="FF0000"/>
                </a:solidFill>
              </a:rPr>
              <a:t>家目錄</a:t>
            </a:r>
            <a:r>
              <a:rPr lang="zh-TW" altLang="en-US" dirty="0" smtClean="0"/>
              <a:t>中找到，</a:t>
            </a:r>
          </a:p>
          <a:p>
            <a:pPr marL="0" indent="0">
              <a:buNone/>
            </a:pPr>
            <a:r>
              <a:rPr lang="zh-TW" altLang="en-US" dirty="0" smtClean="0"/>
              <a:t>它用於保存和加載不同用戶的終端首選項和環境變量。</a:t>
            </a:r>
          </a:p>
          <a:p>
            <a:pPr marL="0" indent="0">
              <a:buNone/>
            </a:pPr>
            <a:endParaRPr lang="zh-TW" altLang="en-US" dirty="0" smtClean="0"/>
          </a:p>
          <a:p>
            <a:r>
              <a:rPr lang="zh-TW" altLang="en-US" dirty="0" smtClean="0"/>
              <a:t>通過 </a:t>
            </a:r>
            <a:r>
              <a:rPr lang="en-US" altLang="zh-TW" dirty="0" smtClean="0"/>
              <a:t>.</a:t>
            </a:r>
            <a:r>
              <a:rPr lang="en-US" altLang="zh-TW" dirty="0" err="1" smtClean="0"/>
              <a:t>bashrc</a:t>
            </a:r>
            <a:r>
              <a:rPr lang="en-US" altLang="zh-TW" dirty="0" smtClean="0"/>
              <a:t> </a:t>
            </a:r>
            <a:r>
              <a:rPr lang="zh-TW" altLang="en-US" dirty="0" smtClean="0"/>
              <a:t>配置文件對</a:t>
            </a:r>
            <a:r>
              <a:rPr lang="zh-TW" altLang="en-US" dirty="0" smtClean="0">
                <a:solidFill>
                  <a:srgbClr val="FF0000"/>
                </a:solidFill>
              </a:rPr>
              <a:t>命令進行自定義</a:t>
            </a:r>
            <a:r>
              <a:rPr lang="zh-TW" altLang="en-US" dirty="0" smtClean="0"/>
              <a:t>，</a:t>
            </a:r>
          </a:p>
          <a:p>
            <a:pPr marL="0" indent="0">
              <a:buNone/>
            </a:pPr>
            <a:r>
              <a:rPr lang="zh-TW" altLang="en-US" dirty="0" smtClean="0"/>
              <a:t>可快速通過用戶自定義的命令</a:t>
            </a:r>
          </a:p>
          <a:p>
            <a:pPr marL="0" indent="0">
              <a:buNone/>
            </a:pPr>
            <a:r>
              <a:rPr lang="zh-TW" altLang="en-US" dirty="0" smtClean="0"/>
              <a:t>寫入命令的別名「</a:t>
            </a:r>
            <a:r>
              <a:rPr lang="en-US" altLang="zh-TW" dirty="0" smtClean="0"/>
              <a:t>Aliases</a:t>
            </a:r>
            <a:r>
              <a:rPr lang="zh-TW" altLang="en-US" dirty="0" smtClean="0"/>
              <a:t>」，</a:t>
            </a:r>
          </a:p>
          <a:p>
            <a:pPr marL="0" indent="0">
              <a:buNone/>
            </a:pPr>
            <a:r>
              <a:rPr lang="zh-TW" altLang="en-US" dirty="0" smtClean="0"/>
              <a:t>以使用更短或替代名稱的引用命令，</a:t>
            </a:r>
          </a:p>
          <a:p>
            <a:pPr marL="0" indent="0">
              <a:buNone/>
            </a:pPr>
            <a:r>
              <a:rPr lang="zh-TW" altLang="en-US" dirty="0" smtClean="0"/>
              <a:t>來執行帶參數的命令甚至腳本。</a:t>
            </a:r>
          </a:p>
          <a:p>
            <a:pPr marL="0" indent="0">
              <a:buNone/>
            </a:pPr>
            <a:r>
              <a:rPr lang="zh-TW" altLang="en-US" dirty="0" smtClean="0"/>
              <a:t>這對經常使用終端來執行特定命令的用戶來說</a:t>
            </a:r>
          </a:p>
          <a:p>
            <a:pPr marL="0" indent="0">
              <a:buNone/>
            </a:pPr>
            <a:r>
              <a:rPr lang="zh-TW" altLang="en-US" dirty="0" smtClean="0"/>
              <a:t>可以大大節省時間並提高效率</a:t>
            </a:r>
          </a:p>
          <a:p>
            <a:pPr marL="0" indent="0">
              <a:buNone/>
            </a:pPr>
            <a:endParaRPr lang="zh-TW" altLang="en-US" dirty="0"/>
          </a:p>
        </p:txBody>
      </p:sp>
    </p:spTree>
    <p:extLst>
      <p:ext uri="{BB962C8B-B14F-4D97-AF65-F5344CB8AC3E}">
        <p14:creationId xmlns:p14="http://schemas.microsoft.com/office/powerpoint/2010/main" val="115981596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如何編輯</a:t>
            </a:r>
            <a:r>
              <a:rPr lang="en-US" altLang="zh-TW" dirty="0" err="1" smtClean="0"/>
              <a:t>bashrc</a:t>
            </a:r>
            <a:r>
              <a:rPr lang="zh-TW" altLang="en-US" dirty="0" smtClean="0"/>
              <a:t>配置文件？</a:t>
            </a:r>
            <a:endParaRPr lang="zh-TW" altLang="en-US" dirty="0"/>
          </a:p>
        </p:txBody>
      </p:sp>
      <p:sp>
        <p:nvSpPr>
          <p:cNvPr id="3" name="內容版面配置區 2"/>
          <p:cNvSpPr>
            <a:spLocks noGrp="1"/>
          </p:cNvSpPr>
          <p:nvPr>
            <p:ph idx="1"/>
          </p:nvPr>
        </p:nvSpPr>
        <p:spPr/>
        <p:txBody>
          <a:bodyPr>
            <a:normAutofit/>
          </a:bodyPr>
          <a:lstStyle/>
          <a:p>
            <a:r>
              <a:rPr lang="en-US" altLang="zh-TW" sz="3600" dirty="0" err="1" smtClean="0"/>
              <a:t>nano</a:t>
            </a:r>
            <a:r>
              <a:rPr lang="en-US" altLang="zh-TW" sz="3600" dirty="0" smtClean="0"/>
              <a:t> ~/.</a:t>
            </a:r>
            <a:r>
              <a:rPr lang="en-US" altLang="zh-TW" sz="3600" dirty="0" err="1" smtClean="0"/>
              <a:t>bashrc</a:t>
            </a:r>
            <a:endParaRPr lang="en-US" altLang="zh-TW" sz="3600" dirty="0" smtClean="0"/>
          </a:p>
          <a:p>
            <a:r>
              <a:rPr lang="zh-TW" altLang="en-US" sz="3600" dirty="0" smtClean="0"/>
              <a:t>如果 </a:t>
            </a:r>
            <a:r>
              <a:rPr lang="en-US" altLang="zh-TW" sz="3600" dirty="0" smtClean="0"/>
              <a:t>.</a:t>
            </a:r>
            <a:r>
              <a:rPr lang="en-US" altLang="zh-TW" sz="3600" dirty="0" err="1" smtClean="0"/>
              <a:t>bashrc</a:t>
            </a:r>
            <a:r>
              <a:rPr lang="en-US" altLang="zh-TW" sz="3600" dirty="0" smtClean="0"/>
              <a:t> </a:t>
            </a:r>
            <a:r>
              <a:rPr lang="zh-TW" altLang="en-US" sz="3600" dirty="0" smtClean="0"/>
              <a:t>文件是空的，</a:t>
            </a:r>
            <a:endParaRPr lang="en-US" altLang="zh-TW" sz="3600" dirty="0" smtClean="0"/>
          </a:p>
          <a:p>
            <a:pPr marL="0" indent="0">
              <a:buNone/>
            </a:pPr>
            <a:r>
              <a:rPr lang="zh-TW" altLang="en-US" sz="3600" dirty="0" smtClean="0"/>
              <a:t>沒關係，你可以自行手動寫入內容。</a:t>
            </a:r>
            <a:endParaRPr lang="zh-TW" altLang="en-US" sz="3600" dirty="0"/>
          </a:p>
        </p:txBody>
      </p:sp>
    </p:spTree>
    <p:extLst>
      <p:ext uri="{BB962C8B-B14F-4D97-AF65-F5344CB8AC3E}">
        <p14:creationId xmlns:p14="http://schemas.microsoft.com/office/powerpoint/2010/main" val="228429192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1024763"/>
          </a:xfrm>
        </p:spPr>
        <p:txBody>
          <a:bodyPr>
            <a:normAutofit/>
          </a:bodyPr>
          <a:lstStyle/>
          <a:p>
            <a:r>
              <a:rPr lang="en-US" altLang="zh-TW" sz="6600" dirty="0" err="1" smtClean="0"/>
              <a:t>nano</a:t>
            </a:r>
            <a:r>
              <a:rPr lang="en-US" altLang="zh-TW" sz="6600" dirty="0" smtClean="0"/>
              <a:t>  ~/.</a:t>
            </a:r>
            <a:r>
              <a:rPr lang="en-US" altLang="zh-TW" sz="6600" dirty="0" err="1" smtClean="0"/>
              <a:t>bashrc</a:t>
            </a:r>
            <a:endParaRPr lang="zh-TW" altLang="en-US" sz="6600" dirty="0"/>
          </a:p>
        </p:txBody>
      </p:sp>
      <p:sp>
        <p:nvSpPr>
          <p:cNvPr id="3" name="內容版面配置區 2"/>
          <p:cNvSpPr>
            <a:spLocks noGrp="1"/>
          </p:cNvSpPr>
          <p:nvPr>
            <p:ph idx="1"/>
          </p:nvPr>
        </p:nvSpPr>
        <p:spPr/>
        <p:txBody>
          <a:bodyPr>
            <a:normAutofit/>
          </a:bodyPr>
          <a:lstStyle/>
          <a:p>
            <a:pPr marL="0" indent="0">
              <a:buNone/>
            </a:pPr>
            <a:r>
              <a:rPr lang="en-US" altLang="zh-TW" sz="4000" dirty="0" smtClean="0"/>
              <a:t>alias  by=‘</a:t>
            </a:r>
            <a:r>
              <a:rPr lang="en-US" altLang="zh-TW" sz="4000" dirty="0" err="1" smtClean="0"/>
              <a:t>poweroff</a:t>
            </a:r>
            <a:r>
              <a:rPr lang="en-US" altLang="zh-TW" sz="4000" dirty="0" smtClean="0"/>
              <a:t>’</a:t>
            </a:r>
          </a:p>
          <a:p>
            <a:pPr marL="0" indent="0">
              <a:buNone/>
            </a:pPr>
            <a:r>
              <a:rPr lang="en-US" altLang="zh-TW" sz="4000" dirty="0"/>
              <a:t>a</a:t>
            </a:r>
            <a:r>
              <a:rPr lang="en-US" altLang="zh-TW" sz="4000" dirty="0" smtClean="0"/>
              <a:t>lias ping=‘ping –c 4 ‘</a:t>
            </a:r>
          </a:p>
          <a:p>
            <a:pPr marL="0" indent="0">
              <a:buNone/>
            </a:pPr>
            <a:r>
              <a:rPr lang="en-US" altLang="zh-TW" sz="4000" dirty="0"/>
              <a:t>a</a:t>
            </a:r>
            <a:r>
              <a:rPr lang="en-US" altLang="zh-TW" sz="4000" dirty="0" smtClean="0"/>
              <a:t>lias </a:t>
            </a:r>
            <a:r>
              <a:rPr lang="en-US" altLang="zh-TW" sz="4000" dirty="0" err="1" smtClean="0"/>
              <a:t>dir</a:t>
            </a:r>
            <a:r>
              <a:rPr lang="en-US" altLang="zh-TW" sz="4000" dirty="0" smtClean="0"/>
              <a:t>=‘ls –</a:t>
            </a:r>
            <a:r>
              <a:rPr lang="en-US" altLang="zh-TW" sz="4000" dirty="0" err="1" smtClean="0"/>
              <a:t>alh</a:t>
            </a:r>
            <a:r>
              <a:rPr lang="en-US" altLang="zh-TW" sz="4000" dirty="0" smtClean="0"/>
              <a:t> ‘</a:t>
            </a:r>
          </a:p>
          <a:p>
            <a:endParaRPr lang="en-US" altLang="zh-TW" sz="4000" dirty="0"/>
          </a:p>
          <a:p>
            <a:pPr marL="0" indent="0">
              <a:buNone/>
            </a:pPr>
            <a:r>
              <a:rPr lang="en-US" altLang="zh-TW" sz="4000" dirty="0" smtClean="0">
                <a:solidFill>
                  <a:srgbClr val="00B050"/>
                </a:solidFill>
              </a:rPr>
              <a:t>$</a:t>
            </a:r>
            <a:r>
              <a:rPr lang="en-US" altLang="zh-TW" sz="4000" dirty="0" err="1" smtClean="0"/>
              <a:t>Logoou</a:t>
            </a:r>
            <a:endParaRPr lang="en-US" altLang="zh-TW" sz="4000" dirty="0" smtClean="0"/>
          </a:p>
          <a:p>
            <a:pPr marL="0" indent="0">
              <a:buNone/>
            </a:pPr>
            <a:r>
              <a:rPr lang="en-US" altLang="zh-TW" sz="4000" dirty="0" smtClean="0">
                <a:solidFill>
                  <a:srgbClr val="00B050"/>
                </a:solidFill>
              </a:rPr>
              <a:t>$</a:t>
            </a:r>
            <a:r>
              <a:rPr lang="en-US" altLang="zh-TW" sz="4000" dirty="0" smtClean="0"/>
              <a:t>login</a:t>
            </a:r>
            <a:endParaRPr lang="zh-TW" altLang="en-US" sz="4000" dirty="0"/>
          </a:p>
        </p:txBody>
      </p:sp>
    </p:spTree>
    <p:extLst>
      <p:ext uri="{BB962C8B-B14F-4D97-AF65-F5344CB8AC3E}">
        <p14:creationId xmlns:p14="http://schemas.microsoft.com/office/powerpoint/2010/main" val="85350177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練習</a:t>
            </a:r>
            <a:r>
              <a:rPr lang="en-US" altLang="zh-TW" dirty="0" smtClean="0"/>
              <a:t>.</a:t>
            </a:r>
            <a:r>
              <a:rPr lang="en-US" altLang="zh-TW" dirty="0" err="1" smtClean="0"/>
              <a:t>bashrc</a:t>
            </a:r>
            <a:r>
              <a:rPr lang="zh-TW" altLang="en-US" dirty="0" smtClean="0"/>
              <a:t>加上以下內容</a:t>
            </a:r>
            <a:endParaRPr lang="zh-TW" altLang="en-US" dirty="0"/>
          </a:p>
        </p:txBody>
      </p:sp>
      <p:sp>
        <p:nvSpPr>
          <p:cNvPr id="3" name="內容版面配置區 2"/>
          <p:cNvSpPr>
            <a:spLocks noGrp="1"/>
          </p:cNvSpPr>
          <p:nvPr>
            <p:ph idx="1"/>
          </p:nvPr>
        </p:nvSpPr>
        <p:spPr/>
        <p:txBody>
          <a:bodyPr/>
          <a:lstStyle/>
          <a:p>
            <a:pPr marL="0" indent="0">
              <a:buNone/>
            </a:pPr>
            <a:r>
              <a:rPr lang="en-US" altLang="zh-TW" dirty="0"/>
              <a:t>alias  </a:t>
            </a:r>
            <a:r>
              <a:rPr lang="en-US" altLang="zh-TW" dirty="0" err="1"/>
              <a:t>dir</a:t>
            </a:r>
            <a:r>
              <a:rPr lang="en-US" altLang="zh-TW" dirty="0"/>
              <a:t>='ls -</a:t>
            </a:r>
            <a:r>
              <a:rPr lang="en-US" altLang="zh-TW" dirty="0" err="1"/>
              <a:t>alh</a:t>
            </a:r>
            <a:r>
              <a:rPr lang="en-US" altLang="zh-TW" dirty="0"/>
              <a:t> '</a:t>
            </a:r>
          </a:p>
          <a:p>
            <a:pPr marL="0" indent="0">
              <a:buNone/>
            </a:pPr>
            <a:r>
              <a:rPr lang="en-US" altLang="zh-TW" dirty="0"/>
              <a:t>alias  ping='ping -c 4 '</a:t>
            </a:r>
          </a:p>
          <a:p>
            <a:pPr marL="0" indent="0">
              <a:buNone/>
            </a:pPr>
            <a:r>
              <a:rPr lang="en-US" altLang="zh-TW" dirty="0"/>
              <a:t>alias  by='</a:t>
            </a:r>
            <a:r>
              <a:rPr lang="en-US" altLang="zh-TW" dirty="0" err="1"/>
              <a:t>poweroff</a:t>
            </a:r>
            <a:r>
              <a:rPr lang="en-US" altLang="zh-TW" dirty="0"/>
              <a:t>'</a:t>
            </a:r>
          </a:p>
          <a:p>
            <a:pPr marL="0" indent="0">
              <a:buNone/>
            </a:pPr>
            <a:endParaRPr lang="zh-TW" altLang="en-US" dirty="0"/>
          </a:p>
        </p:txBody>
      </p:sp>
    </p:spTree>
    <p:extLst>
      <p:ext uri="{BB962C8B-B14F-4D97-AF65-F5344CB8AC3E}">
        <p14:creationId xmlns:p14="http://schemas.microsoft.com/office/powerpoint/2010/main" val="3200019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856639"/>
          </a:xfrm>
        </p:spPr>
        <p:txBody>
          <a:bodyPr/>
          <a:lstStyle/>
          <a:p>
            <a:pPr algn="ctr"/>
            <a:r>
              <a:rPr lang="en-US" altLang="zh-TW" b="1" dirty="0"/>
              <a:t>IP </a:t>
            </a:r>
            <a:r>
              <a:rPr lang="zh-TW" altLang="en-US" b="1" dirty="0"/>
              <a:t>的分級</a:t>
            </a:r>
            <a:endParaRPr lang="zh-TW" altLang="en-US" dirty="0"/>
          </a:p>
        </p:txBody>
      </p:sp>
      <p:sp>
        <p:nvSpPr>
          <p:cNvPr id="3" name="內容版面配置區 2"/>
          <p:cNvSpPr>
            <a:spLocks noGrp="1"/>
          </p:cNvSpPr>
          <p:nvPr>
            <p:ph sz="half" idx="1"/>
          </p:nvPr>
        </p:nvSpPr>
        <p:spPr>
          <a:xfrm>
            <a:off x="416170" y="1462208"/>
            <a:ext cx="6852138" cy="5238263"/>
          </a:xfrm>
        </p:spPr>
        <p:txBody>
          <a:bodyPr>
            <a:noAutofit/>
          </a:bodyPr>
          <a:lstStyle/>
          <a:p>
            <a:pPr marL="0" indent="0">
              <a:buNone/>
            </a:pPr>
            <a:r>
              <a:rPr lang="zh-TW" altLang="en-US" sz="2400" dirty="0" smtClean="0"/>
              <a:t>以</a:t>
            </a:r>
            <a:r>
              <a:rPr lang="zh-TW" altLang="en-US" sz="2400" dirty="0" smtClean="0">
                <a:solidFill>
                  <a:srgbClr val="FF00FF"/>
                </a:solidFill>
              </a:rPr>
              <a:t>二進位</a:t>
            </a:r>
            <a:r>
              <a:rPr lang="zh-TW" altLang="en-US" sz="2400" dirty="0" smtClean="0"/>
              <a:t>說明 </a:t>
            </a:r>
            <a:r>
              <a:rPr lang="en-US" altLang="zh-TW" sz="2400" dirty="0" smtClean="0"/>
              <a:t>Network </a:t>
            </a:r>
            <a:r>
              <a:rPr lang="zh-TW" altLang="en-US" sz="2400" dirty="0" smtClean="0"/>
              <a:t>第一個數字的定義：</a:t>
            </a:r>
          </a:p>
          <a:p>
            <a:pPr marL="0" indent="0">
              <a:buNone/>
            </a:pPr>
            <a:r>
              <a:rPr lang="en-US" altLang="zh-TW" sz="2400" b="1" dirty="0" smtClean="0"/>
              <a:t>A Class </a:t>
            </a:r>
            <a:r>
              <a:rPr lang="en-US" altLang="zh-TW" sz="2400" dirty="0" smtClean="0"/>
              <a:t>: </a:t>
            </a:r>
            <a:r>
              <a:rPr lang="en-US" altLang="zh-TW" sz="2400" dirty="0" smtClean="0">
                <a:solidFill>
                  <a:srgbClr val="FF0000"/>
                </a:solidFill>
              </a:rPr>
              <a:t>0</a:t>
            </a:r>
            <a:r>
              <a:rPr lang="en-US" altLang="zh-TW" sz="2400" dirty="0" smtClean="0"/>
              <a:t>xxxxxxx.xxxxxxxx.xxxxxxxx.xxxxxxxx </a:t>
            </a:r>
          </a:p>
          <a:p>
            <a:pPr marL="0" indent="0">
              <a:buNone/>
            </a:pPr>
            <a:r>
              <a:rPr lang="zh-TW" altLang="en-US" sz="2400" dirty="0" smtClean="0"/>
              <a:t>                </a:t>
            </a:r>
            <a:r>
              <a:rPr lang="en-US" altLang="zh-TW" sz="2400" dirty="0" smtClean="0"/>
              <a:t>|--net---|---------host-------------------|</a:t>
            </a:r>
          </a:p>
          <a:p>
            <a:pPr marL="0" indent="0">
              <a:buNone/>
            </a:pPr>
            <a:r>
              <a:rPr lang="en-US" altLang="zh-TW" sz="2400" dirty="0" smtClean="0">
                <a:sym typeface="Wingdings" panose="05000000000000000000" pitchFamily="2" charset="2"/>
              </a:rPr>
              <a:t></a:t>
            </a:r>
            <a:r>
              <a:rPr lang="en-US" altLang="zh-TW" sz="2400" dirty="0" smtClean="0"/>
              <a:t> </a:t>
            </a:r>
            <a:r>
              <a:rPr lang="en-US" altLang="zh-TW" sz="2400" dirty="0" err="1" smtClean="0"/>
              <a:t>NetI_D</a:t>
            </a:r>
            <a:r>
              <a:rPr lang="en-US" altLang="zh-TW" sz="2400" dirty="0" smtClean="0"/>
              <a:t> </a:t>
            </a:r>
            <a:r>
              <a:rPr lang="zh-TW" altLang="en-US" sz="2400" dirty="0" smtClean="0"/>
              <a:t>的開頭是 </a:t>
            </a:r>
            <a:r>
              <a:rPr lang="en-US" altLang="zh-TW" sz="2400" dirty="0" smtClean="0">
                <a:solidFill>
                  <a:srgbClr val="FF0000"/>
                </a:solidFill>
              </a:rPr>
              <a:t>0</a:t>
            </a:r>
          </a:p>
          <a:p>
            <a:pPr marL="0" indent="0">
              <a:buNone/>
            </a:pPr>
            <a:endParaRPr lang="en-US" altLang="zh-TW" sz="2400" dirty="0" smtClean="0"/>
          </a:p>
          <a:p>
            <a:pPr marL="0" indent="0">
              <a:buNone/>
            </a:pPr>
            <a:r>
              <a:rPr lang="en-US" altLang="zh-TW" sz="2400" b="1" dirty="0" smtClean="0"/>
              <a:t>B Class </a:t>
            </a:r>
            <a:r>
              <a:rPr lang="en-US" altLang="zh-TW" sz="2400" dirty="0" smtClean="0"/>
              <a:t>: </a:t>
            </a:r>
            <a:r>
              <a:rPr lang="en-US" altLang="zh-TW" sz="2400" dirty="0" smtClean="0">
                <a:solidFill>
                  <a:srgbClr val="FF0000"/>
                </a:solidFill>
              </a:rPr>
              <a:t>10</a:t>
            </a:r>
            <a:r>
              <a:rPr lang="en-US" altLang="zh-TW" sz="2400" dirty="0" smtClean="0"/>
              <a:t>xxxxxx.xxxxxxxx.xxxxxxxx.xxxxxxxx </a:t>
            </a:r>
          </a:p>
          <a:p>
            <a:pPr marL="0" indent="0">
              <a:buNone/>
            </a:pPr>
            <a:r>
              <a:rPr lang="en-US" altLang="zh-TW" sz="2400" dirty="0" smtClean="0"/>
              <a:t>               |------net------------|----------host------|</a:t>
            </a:r>
          </a:p>
          <a:p>
            <a:pPr marL="0" indent="0">
              <a:buNone/>
            </a:pPr>
            <a:r>
              <a:rPr lang="en-US" altLang="zh-TW" sz="2400" dirty="0" smtClean="0"/>
              <a:t>==&gt; </a:t>
            </a:r>
            <a:r>
              <a:rPr lang="en-US" altLang="zh-TW" sz="2400" dirty="0" err="1" smtClean="0"/>
              <a:t>NetI_D</a:t>
            </a:r>
            <a:r>
              <a:rPr lang="en-US" altLang="zh-TW" sz="2400" dirty="0" smtClean="0"/>
              <a:t> </a:t>
            </a:r>
            <a:r>
              <a:rPr lang="zh-TW" altLang="en-US" sz="2400" dirty="0" smtClean="0"/>
              <a:t>的開頭是 </a:t>
            </a:r>
            <a:r>
              <a:rPr lang="en-US" altLang="zh-TW" sz="2400" dirty="0" smtClean="0">
                <a:solidFill>
                  <a:srgbClr val="FF0000"/>
                </a:solidFill>
              </a:rPr>
              <a:t>10</a:t>
            </a:r>
            <a:r>
              <a:rPr lang="en-US" altLang="zh-TW" sz="2400" dirty="0" smtClean="0"/>
              <a:t>(</a:t>
            </a:r>
            <a:r>
              <a:rPr lang="zh-TW" altLang="en-US" sz="2400" dirty="0" smtClean="0"/>
              <a:t>十進位</a:t>
            </a:r>
            <a:r>
              <a:rPr lang="en-US" altLang="zh-TW" sz="2400" dirty="0" smtClean="0"/>
              <a:t>128)</a:t>
            </a:r>
          </a:p>
          <a:p>
            <a:pPr marL="0" indent="0">
              <a:buNone/>
            </a:pPr>
            <a:r>
              <a:rPr lang="en-US" altLang="zh-TW" sz="2400" b="1" dirty="0" smtClean="0"/>
              <a:t>C Class </a:t>
            </a:r>
            <a:r>
              <a:rPr lang="en-US" altLang="zh-TW" sz="2400" dirty="0" smtClean="0"/>
              <a:t>: </a:t>
            </a:r>
            <a:r>
              <a:rPr lang="en-US" altLang="zh-TW" sz="2400" dirty="0" smtClean="0">
                <a:solidFill>
                  <a:srgbClr val="FF0000"/>
                </a:solidFill>
              </a:rPr>
              <a:t>110</a:t>
            </a:r>
            <a:r>
              <a:rPr lang="en-US" altLang="zh-TW" sz="2400" dirty="0" smtClean="0"/>
              <a:t>xxxxx.xxxxxxxx.xxxxxxxx.xxxxxxxx </a:t>
            </a:r>
          </a:p>
          <a:p>
            <a:pPr marL="0" indent="0">
              <a:buNone/>
            </a:pPr>
            <a:r>
              <a:rPr lang="en-US" altLang="zh-TW" sz="2400" dirty="0" smtClean="0"/>
              <a:t>               |-----------net-------------------|-host---|</a:t>
            </a:r>
          </a:p>
          <a:p>
            <a:pPr marL="0" indent="0">
              <a:buNone/>
            </a:pPr>
            <a:r>
              <a:rPr lang="en-US" altLang="zh-TW" sz="2400" dirty="0" smtClean="0"/>
              <a:t>==&gt; </a:t>
            </a:r>
            <a:r>
              <a:rPr lang="en-US" altLang="zh-TW" sz="2400" dirty="0" err="1" smtClean="0"/>
              <a:t>NetI_D</a:t>
            </a:r>
            <a:r>
              <a:rPr lang="en-US" altLang="zh-TW" sz="2400" dirty="0" smtClean="0"/>
              <a:t> </a:t>
            </a:r>
            <a:r>
              <a:rPr lang="zh-TW" altLang="en-US" sz="2400" dirty="0" smtClean="0"/>
              <a:t>的開頭是 </a:t>
            </a:r>
            <a:r>
              <a:rPr lang="en-US" altLang="zh-TW" sz="2400" dirty="0" smtClean="0">
                <a:solidFill>
                  <a:srgbClr val="FF0000"/>
                </a:solidFill>
              </a:rPr>
              <a:t>110</a:t>
            </a:r>
            <a:r>
              <a:rPr lang="en-US" altLang="zh-TW" sz="2400" dirty="0" smtClean="0"/>
              <a:t>(</a:t>
            </a:r>
            <a:r>
              <a:rPr lang="zh-TW" altLang="en-US" sz="2400" dirty="0" smtClean="0"/>
              <a:t>十進位</a:t>
            </a:r>
            <a:r>
              <a:rPr lang="en-US" altLang="zh-TW" sz="2400" dirty="0" smtClean="0"/>
              <a:t>196)</a:t>
            </a:r>
          </a:p>
          <a:p>
            <a:pPr marL="0" indent="0">
              <a:buNone/>
            </a:pPr>
            <a:endParaRPr lang="en-US" altLang="zh-TW" sz="2400" dirty="0" smtClean="0"/>
          </a:p>
        </p:txBody>
      </p:sp>
      <p:sp>
        <p:nvSpPr>
          <p:cNvPr id="4" name="內容版面配置區 3"/>
          <p:cNvSpPr>
            <a:spLocks noGrp="1"/>
          </p:cNvSpPr>
          <p:nvPr>
            <p:ph sz="half" idx="2"/>
          </p:nvPr>
        </p:nvSpPr>
        <p:spPr>
          <a:xfrm>
            <a:off x="7268307" y="1690688"/>
            <a:ext cx="4677507" cy="3783989"/>
          </a:xfrm>
        </p:spPr>
        <p:txBody>
          <a:bodyPr>
            <a:normAutofit/>
          </a:bodyPr>
          <a:lstStyle/>
          <a:p>
            <a:pPr marL="0" indent="0">
              <a:buNone/>
            </a:pPr>
            <a:r>
              <a:rPr lang="zh-TW" altLang="en-US" dirty="0"/>
              <a:t>三種分級在</a:t>
            </a:r>
            <a:r>
              <a:rPr lang="zh-TW" altLang="en-US" dirty="0">
                <a:solidFill>
                  <a:srgbClr val="FF00FF"/>
                </a:solidFill>
              </a:rPr>
              <a:t>十進位</a:t>
            </a:r>
            <a:r>
              <a:rPr lang="zh-TW" altLang="en-US" dirty="0"/>
              <a:t>的表示：</a:t>
            </a:r>
          </a:p>
          <a:p>
            <a:pPr marL="0" indent="0">
              <a:buNone/>
            </a:pPr>
            <a:r>
              <a:rPr lang="en-US" altLang="zh-TW" b="1" dirty="0"/>
              <a:t>A Class </a:t>
            </a:r>
            <a:r>
              <a:rPr lang="en-US" altLang="zh-TW" dirty="0"/>
              <a:t>:   </a:t>
            </a:r>
            <a:endParaRPr lang="en-US" altLang="zh-TW" dirty="0" smtClean="0"/>
          </a:p>
          <a:p>
            <a:pPr marL="0" indent="0">
              <a:buNone/>
            </a:pPr>
            <a:r>
              <a:rPr lang="en-US" altLang="zh-TW" dirty="0" smtClean="0"/>
              <a:t>0.xx.xx.xx </a:t>
            </a:r>
            <a:r>
              <a:rPr lang="en-US" altLang="zh-TW" dirty="0"/>
              <a:t>~ </a:t>
            </a:r>
            <a:r>
              <a:rPr lang="en-US" altLang="zh-TW" dirty="0" smtClean="0"/>
              <a:t>126.xx.xx.xx</a:t>
            </a:r>
          </a:p>
          <a:p>
            <a:pPr marL="0" indent="0">
              <a:buNone/>
            </a:pPr>
            <a:r>
              <a:rPr lang="en-US" altLang="zh-TW" b="1" dirty="0" smtClean="0"/>
              <a:t>B </a:t>
            </a:r>
            <a:r>
              <a:rPr lang="en-US" altLang="zh-TW" b="1" dirty="0"/>
              <a:t>Class </a:t>
            </a:r>
            <a:r>
              <a:rPr lang="en-US" altLang="zh-TW" dirty="0"/>
              <a:t>: </a:t>
            </a:r>
            <a:endParaRPr lang="en-US" altLang="zh-TW" dirty="0" smtClean="0"/>
          </a:p>
          <a:p>
            <a:pPr marL="0" indent="0">
              <a:buNone/>
            </a:pPr>
            <a:r>
              <a:rPr lang="en-US" altLang="zh-TW" dirty="0" smtClean="0"/>
              <a:t>128.xx.xx.xx </a:t>
            </a:r>
            <a:r>
              <a:rPr lang="en-US" altLang="zh-TW" dirty="0"/>
              <a:t>~ </a:t>
            </a:r>
            <a:r>
              <a:rPr lang="en-US" altLang="zh-TW" dirty="0" smtClean="0"/>
              <a:t>191.xx.xx.xx</a:t>
            </a:r>
            <a:endParaRPr lang="en-US" altLang="zh-TW" dirty="0"/>
          </a:p>
          <a:p>
            <a:pPr marL="0" indent="0">
              <a:buNone/>
            </a:pPr>
            <a:r>
              <a:rPr lang="en-US" altLang="zh-TW" b="1" dirty="0"/>
              <a:t>C Class </a:t>
            </a:r>
            <a:r>
              <a:rPr lang="en-US" altLang="zh-TW" dirty="0" smtClean="0"/>
              <a:t>:</a:t>
            </a:r>
          </a:p>
          <a:p>
            <a:pPr marL="0" indent="0">
              <a:buNone/>
            </a:pPr>
            <a:r>
              <a:rPr lang="en-US" altLang="zh-TW" dirty="0" smtClean="0"/>
              <a:t> 192.xx.xx.xx </a:t>
            </a:r>
            <a:r>
              <a:rPr lang="en-US" altLang="zh-TW" dirty="0"/>
              <a:t>~ 223.xx.xx.xx</a:t>
            </a:r>
            <a:endParaRPr lang="zh-TW" altLang="en-US" dirty="0"/>
          </a:p>
          <a:p>
            <a:endParaRPr lang="zh-TW" altLang="en-US" dirty="0"/>
          </a:p>
        </p:txBody>
      </p:sp>
      <p:cxnSp>
        <p:nvCxnSpPr>
          <p:cNvPr id="7" name="直線接點 6"/>
          <p:cNvCxnSpPr/>
          <p:nvPr/>
        </p:nvCxnSpPr>
        <p:spPr>
          <a:xfrm>
            <a:off x="5005754" y="5005754"/>
            <a:ext cx="11723" cy="46892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文字方塊 7"/>
          <p:cNvSpPr txBox="1"/>
          <p:nvPr/>
        </p:nvSpPr>
        <p:spPr>
          <a:xfrm>
            <a:off x="7303475" y="5756031"/>
            <a:ext cx="4554417" cy="954107"/>
          </a:xfrm>
          <a:prstGeom prst="rect">
            <a:avLst/>
          </a:prstGeom>
          <a:noFill/>
        </p:spPr>
        <p:txBody>
          <a:bodyPr wrap="square" rtlCol="0">
            <a:spAutoFit/>
          </a:bodyPr>
          <a:lstStyle/>
          <a:p>
            <a:r>
              <a:rPr lang="en-US" altLang="zh-TW" sz="2800" smtClean="0"/>
              <a:t>Ps:</a:t>
            </a:r>
            <a:r>
              <a:rPr lang="en-US" altLang="zh-TW" sz="2800" smtClean="0">
                <a:solidFill>
                  <a:srgbClr val="FF0000"/>
                </a:solidFill>
              </a:rPr>
              <a:t>127</a:t>
            </a:r>
            <a:r>
              <a:rPr lang="en-US" altLang="zh-TW" sz="2800" smtClean="0"/>
              <a:t>.0.0.1 </a:t>
            </a:r>
            <a:r>
              <a:rPr lang="en-US" altLang="zh-TW" sz="2800" dirty="0" err="1"/>
              <a:t>L</a:t>
            </a:r>
            <a:r>
              <a:rPr lang="en-US" altLang="zh-TW" sz="2800" dirty="0" err="1" smtClean="0"/>
              <a:t>ocalHost</a:t>
            </a:r>
            <a:endParaRPr lang="en-US" altLang="zh-TW" sz="2800" dirty="0" smtClean="0"/>
          </a:p>
          <a:p>
            <a:endParaRPr lang="zh-TW" altLang="en-US" sz="2800" dirty="0"/>
          </a:p>
        </p:txBody>
      </p:sp>
      <p:cxnSp>
        <p:nvCxnSpPr>
          <p:cNvPr id="11" name="直線接點 10"/>
          <p:cNvCxnSpPr/>
          <p:nvPr/>
        </p:nvCxnSpPr>
        <p:spPr>
          <a:xfrm>
            <a:off x="3853962" y="3726656"/>
            <a:ext cx="11723" cy="46892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a:off x="2728547" y="1862687"/>
            <a:ext cx="11723" cy="46892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84841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b="1" dirty="0"/>
              <a:t>IP </a:t>
            </a:r>
            <a:r>
              <a:rPr lang="zh-TW" altLang="en-US" b="1" dirty="0"/>
              <a:t>位址的</a:t>
            </a:r>
            <a:r>
              <a:rPr lang="zh-TW" altLang="en-US" b="1" dirty="0" smtClean="0"/>
              <a:t>格式</a:t>
            </a:r>
            <a:r>
              <a:rPr lang="en-US" altLang="zh-TW" b="1" dirty="0" smtClean="0"/>
              <a:t>-</a:t>
            </a:r>
            <a:r>
              <a:rPr lang="en-US" altLang="zh-TW" dirty="0" smtClean="0"/>
              <a:t> </a:t>
            </a:r>
            <a:r>
              <a:rPr lang="en-US" altLang="zh-TW" dirty="0" err="1" smtClean="0"/>
              <a:t>Network_ID</a:t>
            </a:r>
            <a:r>
              <a:rPr lang="en-US" altLang="zh-TW" dirty="0" smtClean="0"/>
              <a:t> </a:t>
            </a:r>
            <a:r>
              <a:rPr lang="zh-TW" altLang="en-US" dirty="0" smtClean="0"/>
              <a:t>與</a:t>
            </a:r>
            <a:r>
              <a:rPr lang="en-US" altLang="zh-TW" dirty="0" smtClean="0"/>
              <a:t>HOST_ID</a:t>
            </a:r>
            <a:br>
              <a:rPr lang="en-US" altLang="zh-TW" dirty="0" smtClean="0"/>
            </a:br>
            <a:r>
              <a:rPr lang="en-US" altLang="zh-TW" dirty="0"/>
              <a:t> IP </a:t>
            </a:r>
            <a:r>
              <a:rPr lang="zh-TW" altLang="en-US" dirty="0"/>
              <a:t>的 </a:t>
            </a:r>
            <a:r>
              <a:rPr lang="en-US" altLang="zh-TW" dirty="0"/>
              <a:t>32 bits </a:t>
            </a:r>
            <a:r>
              <a:rPr lang="zh-TW" altLang="en-US" dirty="0"/>
              <a:t>資料中，主要分為 </a:t>
            </a:r>
            <a:r>
              <a:rPr lang="en-US" altLang="zh-TW" dirty="0" smtClean="0"/>
              <a:t/>
            </a:r>
            <a:br>
              <a:rPr lang="en-US" altLang="zh-TW" dirty="0" smtClean="0"/>
            </a:br>
            <a:r>
              <a:rPr lang="en-US" altLang="zh-TW" dirty="0" err="1" smtClean="0"/>
              <a:t>Network_ID</a:t>
            </a:r>
            <a:r>
              <a:rPr lang="zh-TW" altLang="en-US" dirty="0" smtClean="0"/>
              <a:t>與 </a:t>
            </a:r>
            <a:r>
              <a:rPr lang="en-US" altLang="zh-TW" dirty="0" err="1" smtClean="0"/>
              <a:t>Host_ID</a:t>
            </a:r>
            <a:r>
              <a:rPr lang="zh-TW" altLang="en-US" dirty="0" smtClean="0"/>
              <a:t>兩</a:t>
            </a:r>
            <a:r>
              <a:rPr lang="zh-TW" altLang="en-US" dirty="0"/>
              <a:t>部份</a:t>
            </a:r>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2101704658"/>
              </p:ext>
            </p:extLst>
          </p:nvPr>
        </p:nvGraphicFramePr>
        <p:xfrm>
          <a:off x="1023730" y="2211974"/>
          <a:ext cx="10515600" cy="496956"/>
        </p:xfrm>
        <a:graphic>
          <a:graphicData uri="http://schemas.openxmlformats.org/drawingml/2006/table">
            <a:tbl>
              <a:tblPr/>
              <a:tblGrid>
                <a:gridCol w="5257800">
                  <a:extLst>
                    <a:ext uri="{9D8B030D-6E8A-4147-A177-3AD203B41FA5}">
                      <a16:colId xmlns:a16="http://schemas.microsoft.com/office/drawing/2014/main" val="2159219397"/>
                    </a:ext>
                  </a:extLst>
                </a:gridCol>
                <a:gridCol w="5257800">
                  <a:extLst>
                    <a:ext uri="{9D8B030D-6E8A-4147-A177-3AD203B41FA5}">
                      <a16:colId xmlns:a16="http://schemas.microsoft.com/office/drawing/2014/main" val="1490432329"/>
                    </a:ext>
                  </a:extLst>
                </a:gridCol>
              </a:tblGrid>
              <a:tr h="496956">
                <a:tc>
                  <a:txBody>
                    <a:bodyPr/>
                    <a:lstStyle/>
                    <a:p>
                      <a:r>
                        <a:rPr lang="en-US" dirty="0">
                          <a:effectLst/>
                        </a:rPr>
                        <a:t>Network ID</a:t>
                      </a:r>
                    </a:p>
                  </a:txBody>
                  <a:tcPr marL="16329" marR="16329" marT="16329" marB="16329" anchor="ctr">
                    <a:lnL w="5443" cap="flat" cmpd="sng" algn="ctr">
                      <a:solidFill>
                        <a:srgbClr val="666666"/>
                      </a:solidFill>
                      <a:prstDash val="solid"/>
                      <a:round/>
                      <a:headEnd type="none" w="med" len="med"/>
                      <a:tailEnd type="none" w="med" len="med"/>
                    </a:lnL>
                    <a:lnR w="5443" cap="flat" cmpd="sng" algn="ctr">
                      <a:solidFill>
                        <a:srgbClr val="666666"/>
                      </a:solidFill>
                      <a:prstDash val="solid"/>
                      <a:round/>
                      <a:headEnd type="none" w="med" len="med"/>
                      <a:tailEnd type="none" w="med" len="med"/>
                    </a:lnR>
                    <a:lnT w="5443" cap="flat" cmpd="sng" algn="ctr">
                      <a:solidFill>
                        <a:srgbClr val="666666"/>
                      </a:solidFill>
                      <a:prstDash val="solid"/>
                      <a:round/>
                      <a:headEnd type="none" w="med" len="med"/>
                      <a:tailEnd type="none" w="med" len="med"/>
                    </a:lnT>
                    <a:lnB w="5443" cap="flat" cmpd="sng" algn="ctr">
                      <a:solidFill>
                        <a:srgbClr val="666666"/>
                      </a:solidFill>
                      <a:prstDash val="solid"/>
                      <a:round/>
                      <a:headEnd type="none" w="med" len="med"/>
                      <a:tailEnd type="none" w="med" len="med"/>
                    </a:lnB>
                    <a:solidFill>
                      <a:srgbClr val="FFFFFF"/>
                    </a:solidFill>
                  </a:tcPr>
                </a:tc>
                <a:tc>
                  <a:txBody>
                    <a:bodyPr/>
                    <a:lstStyle/>
                    <a:p>
                      <a:r>
                        <a:rPr lang="en-US" dirty="0">
                          <a:effectLst/>
                        </a:rPr>
                        <a:t>Host ID</a:t>
                      </a:r>
                    </a:p>
                  </a:txBody>
                  <a:tcPr marL="16329" marR="16329" marT="16329" marB="16329" anchor="ctr">
                    <a:lnL w="5443" cap="flat" cmpd="sng" algn="ctr">
                      <a:solidFill>
                        <a:srgbClr val="666666"/>
                      </a:solidFill>
                      <a:prstDash val="solid"/>
                      <a:round/>
                      <a:headEnd type="none" w="med" len="med"/>
                      <a:tailEnd type="none" w="med" len="med"/>
                    </a:lnL>
                    <a:lnR w="5443" cap="flat" cmpd="sng" algn="ctr">
                      <a:solidFill>
                        <a:srgbClr val="666666"/>
                      </a:solidFill>
                      <a:prstDash val="solid"/>
                      <a:round/>
                      <a:headEnd type="none" w="med" len="med"/>
                      <a:tailEnd type="none" w="med" len="med"/>
                    </a:lnR>
                    <a:lnT w="5443" cap="flat" cmpd="sng" algn="ctr">
                      <a:solidFill>
                        <a:srgbClr val="666666"/>
                      </a:solidFill>
                      <a:prstDash val="solid"/>
                      <a:round/>
                      <a:headEnd type="none" w="med" len="med"/>
                      <a:tailEnd type="none" w="med" len="med"/>
                    </a:lnT>
                    <a:lnB w="5443" cap="flat" cmpd="sng" algn="ctr">
                      <a:solidFill>
                        <a:srgbClr val="666666"/>
                      </a:solidFill>
                      <a:prstDash val="solid"/>
                      <a:round/>
                      <a:headEnd type="none" w="med" len="med"/>
                      <a:tailEnd type="none" w="med" len="med"/>
                    </a:lnB>
                    <a:solidFill>
                      <a:srgbClr val="FFFFFF"/>
                    </a:solidFill>
                  </a:tcPr>
                </a:tc>
                <a:extLst>
                  <a:ext uri="{0D108BD9-81ED-4DB2-BD59-A6C34878D82A}">
                    <a16:rowId xmlns:a16="http://schemas.microsoft.com/office/drawing/2014/main" val="2551726481"/>
                  </a:ext>
                </a:extLst>
              </a:tr>
            </a:tbl>
          </a:graphicData>
        </a:graphic>
      </p:graphicFrame>
      <p:sp>
        <p:nvSpPr>
          <p:cNvPr id="5" name="Rectangle 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1" i="0" u="none" strike="noStrike" cap="none" normalizeH="0" baseline="0" smtClean="0">
                <a:ln>
                  <a:noFill/>
                </a:ln>
                <a:solidFill>
                  <a:srgbClr val="000000"/>
                </a:solidFill>
                <a:effectLst/>
                <a:latin typeface="Arial" panose="020B0604020202020204" pitchFamily="34" charset="0"/>
                <a:cs typeface="Arial" panose="020B0604020202020204" pitchFamily="34" charset="0"/>
              </a:rPr>
              <a:t>IP 位址的格式</a:t>
            </a:r>
            <a:r>
              <a:rPr kumimoji="0" lang="zh-TW" altLang="zh-TW" sz="800" b="0" i="0" u="none" strike="noStrike" cap="none" normalizeH="0" baseline="0" smtClean="0">
                <a:ln>
                  <a:noFill/>
                </a:ln>
                <a:solidFill>
                  <a:schemeClr val="tx1"/>
                </a:solidFill>
                <a:effectLst/>
              </a:rPr>
              <a:t/>
            </a:r>
            <a:br>
              <a:rPr kumimoji="0" lang="zh-TW" altLang="zh-TW" sz="800" b="0" i="0" u="none" strike="noStrike" cap="none" normalizeH="0" baseline="0" smtClean="0">
                <a:ln>
                  <a:noFill/>
                </a:ln>
                <a:solidFill>
                  <a:schemeClr val="tx1"/>
                </a:solidFill>
                <a:effectLst/>
              </a:rPr>
            </a:b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
        <p:nvSpPr>
          <p:cNvPr id="9" name="文字方塊 8"/>
          <p:cNvSpPr txBox="1"/>
          <p:nvPr/>
        </p:nvSpPr>
        <p:spPr>
          <a:xfrm>
            <a:off x="1083365" y="3230217"/>
            <a:ext cx="10455965" cy="2862322"/>
          </a:xfrm>
          <a:prstGeom prst="rect">
            <a:avLst/>
          </a:prstGeom>
          <a:noFill/>
        </p:spPr>
        <p:txBody>
          <a:bodyPr wrap="square" rtlCol="0">
            <a:spAutoFit/>
          </a:bodyPr>
          <a:lstStyle/>
          <a:p>
            <a:r>
              <a:rPr lang="zh-TW" altLang="en-US" sz="3600" dirty="0" smtClean="0"/>
              <a:t>例</a:t>
            </a:r>
            <a:r>
              <a:rPr lang="en-US" altLang="zh-TW" sz="3600" dirty="0" smtClean="0"/>
              <a:t>:</a:t>
            </a:r>
          </a:p>
          <a:p>
            <a:r>
              <a:rPr lang="en-US" altLang="zh-TW" sz="3600" dirty="0" smtClean="0"/>
              <a:t>192.168.0.0~192.168.0.255 </a:t>
            </a:r>
            <a:r>
              <a:rPr lang="zh-TW" altLang="en-US" sz="3600" dirty="0" smtClean="0"/>
              <a:t>這個 </a:t>
            </a:r>
            <a:r>
              <a:rPr lang="en-US" altLang="zh-TW" sz="3600" dirty="0" smtClean="0">
                <a:solidFill>
                  <a:srgbClr val="FF0000"/>
                </a:solidFill>
              </a:rPr>
              <a:t>C</a:t>
            </a:r>
            <a:r>
              <a:rPr lang="en-US" altLang="zh-TW" sz="3600" dirty="0" smtClean="0"/>
              <a:t> Class </a:t>
            </a:r>
            <a:r>
              <a:rPr lang="zh-TW" altLang="en-US" sz="3600" dirty="0" smtClean="0"/>
              <a:t>的說明：</a:t>
            </a:r>
          </a:p>
          <a:p>
            <a:r>
              <a:rPr lang="en-US" altLang="zh-TW" sz="3600" dirty="0" smtClean="0"/>
              <a:t>11000000.10101000.00000000.</a:t>
            </a:r>
            <a:r>
              <a:rPr lang="en-US" altLang="zh-TW" sz="3600" dirty="0" smtClean="0">
                <a:solidFill>
                  <a:srgbClr val="FF0000"/>
                </a:solidFill>
              </a:rPr>
              <a:t>00000000</a:t>
            </a:r>
          </a:p>
          <a:p>
            <a:r>
              <a:rPr lang="en-US" altLang="zh-TW" sz="3600" dirty="0" smtClean="0"/>
              <a:t>11000000.10101000.00000000.</a:t>
            </a:r>
            <a:r>
              <a:rPr lang="en-US" altLang="zh-TW" sz="3600" dirty="0" smtClean="0">
                <a:solidFill>
                  <a:srgbClr val="FF0000"/>
                </a:solidFill>
              </a:rPr>
              <a:t>11111111</a:t>
            </a:r>
          </a:p>
          <a:p>
            <a:r>
              <a:rPr lang="en-US" altLang="zh-TW" sz="3600" dirty="0" smtClean="0"/>
              <a:t>|----------</a:t>
            </a:r>
            <a:r>
              <a:rPr lang="en-US" altLang="zh-TW" sz="3600" dirty="0" err="1" smtClean="0"/>
              <a:t>Netword_ID</a:t>
            </a:r>
            <a:r>
              <a:rPr lang="en-US" altLang="zh-TW" sz="3600" dirty="0" smtClean="0"/>
              <a:t>-------------|-host  ID|</a:t>
            </a:r>
            <a:endParaRPr lang="zh-TW" altLang="en-US" sz="3600" dirty="0"/>
          </a:p>
        </p:txBody>
      </p:sp>
      <p:sp>
        <p:nvSpPr>
          <p:cNvPr id="3" name="文字方塊 2"/>
          <p:cNvSpPr txBox="1"/>
          <p:nvPr/>
        </p:nvSpPr>
        <p:spPr>
          <a:xfrm>
            <a:off x="1887414" y="2707964"/>
            <a:ext cx="1735015" cy="523220"/>
          </a:xfrm>
          <a:prstGeom prst="rect">
            <a:avLst/>
          </a:prstGeom>
          <a:noFill/>
        </p:spPr>
        <p:txBody>
          <a:bodyPr wrap="square" rtlCol="0">
            <a:spAutoFit/>
          </a:bodyPr>
          <a:lstStyle/>
          <a:p>
            <a:r>
              <a:rPr lang="zh-TW" altLang="en-US" sz="2800" b="1" dirty="0" smtClean="0"/>
              <a:t>多少單位</a:t>
            </a:r>
            <a:endParaRPr lang="zh-TW" altLang="en-US" sz="2800" b="1" dirty="0"/>
          </a:p>
        </p:txBody>
      </p:sp>
      <p:sp>
        <p:nvSpPr>
          <p:cNvPr id="6" name="文字方塊 5"/>
          <p:cNvSpPr txBox="1"/>
          <p:nvPr/>
        </p:nvSpPr>
        <p:spPr>
          <a:xfrm>
            <a:off x="6506307" y="2760463"/>
            <a:ext cx="2779928" cy="461665"/>
          </a:xfrm>
          <a:prstGeom prst="rect">
            <a:avLst/>
          </a:prstGeom>
          <a:noFill/>
        </p:spPr>
        <p:txBody>
          <a:bodyPr wrap="none" rtlCol="0">
            <a:spAutoFit/>
          </a:bodyPr>
          <a:lstStyle/>
          <a:p>
            <a:r>
              <a:rPr lang="zh-TW" altLang="en-US" sz="2400" b="1" dirty="0" smtClean="0"/>
              <a:t>多少台電腦</a:t>
            </a:r>
            <a:r>
              <a:rPr lang="en-US" altLang="zh-TW" sz="2400" b="1" dirty="0" smtClean="0"/>
              <a:t>/</a:t>
            </a:r>
            <a:r>
              <a:rPr lang="zh-TW" altLang="en-US" sz="2400" b="1" dirty="0" smtClean="0"/>
              <a:t>每單位</a:t>
            </a:r>
            <a:endParaRPr lang="zh-TW" altLang="en-US" sz="2400" b="1" dirty="0"/>
          </a:p>
        </p:txBody>
      </p:sp>
    </p:spTree>
    <p:extLst>
      <p:ext uri="{BB962C8B-B14F-4D97-AF65-F5344CB8AC3E}">
        <p14:creationId xmlns:p14="http://schemas.microsoft.com/office/powerpoint/2010/main" val="41359884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b="1" dirty="0"/>
              <a:t/>
            </a:r>
            <a:br>
              <a:rPr lang="zh-TW" altLang="en-US" b="1" dirty="0"/>
            </a:br>
            <a:r>
              <a:rPr lang="en-US" altLang="zh-TW" dirty="0"/>
              <a:t>IP(Internet Protocol)</a:t>
            </a:r>
            <a:br>
              <a:rPr lang="en-US" altLang="zh-TW" dirty="0"/>
            </a:br>
            <a:endParaRPr lang="zh-TW" altLang="en-US" dirty="0"/>
          </a:p>
        </p:txBody>
      </p:sp>
      <p:sp>
        <p:nvSpPr>
          <p:cNvPr id="3" name="內容版面配置區 2"/>
          <p:cNvSpPr>
            <a:spLocks noGrp="1"/>
          </p:cNvSpPr>
          <p:nvPr>
            <p:ph idx="1"/>
          </p:nvPr>
        </p:nvSpPr>
        <p:spPr/>
        <p:txBody>
          <a:bodyPr/>
          <a:lstStyle/>
          <a:p>
            <a:r>
              <a:rPr lang="zh-TW" altLang="en-US" dirty="0" smtClean="0"/>
              <a:t>每台電腦在</a:t>
            </a:r>
            <a:r>
              <a:rPr lang="zh-TW" altLang="en-US" dirty="0"/>
              <a:t>網路</a:t>
            </a:r>
            <a:r>
              <a:rPr lang="zh-TW" altLang="en-US" dirty="0" smtClean="0"/>
              <a:t>上的</a:t>
            </a:r>
            <a:r>
              <a:rPr lang="zh-TW" altLang="en-US" dirty="0"/>
              <a:t>辨別方法，就像</a:t>
            </a:r>
            <a:r>
              <a:rPr lang="zh-TW" altLang="en-US" dirty="0" smtClean="0"/>
              <a:t>電腦連</a:t>
            </a:r>
            <a:r>
              <a:rPr lang="zh-TW" altLang="en-US" dirty="0"/>
              <a:t>上</a:t>
            </a:r>
            <a:r>
              <a:rPr lang="en-US" altLang="zh-TW" dirty="0"/>
              <a:t>Internet</a:t>
            </a:r>
            <a:r>
              <a:rPr lang="zh-TW" altLang="en-US" dirty="0"/>
              <a:t>後的身份證</a:t>
            </a:r>
            <a:r>
              <a:rPr lang="zh-TW" altLang="en-US" dirty="0" smtClean="0"/>
              <a:t>字號</a:t>
            </a:r>
            <a:r>
              <a:rPr lang="en-US" altLang="zh-TW" dirty="0" smtClean="0"/>
              <a:t>(</a:t>
            </a:r>
            <a:r>
              <a:rPr lang="zh-TW" altLang="en-US" dirty="0" smtClean="0"/>
              <a:t>或是</a:t>
            </a:r>
            <a:r>
              <a:rPr lang="en-US" altLang="zh-TW" dirty="0" smtClean="0"/>
              <a:t>『</a:t>
            </a:r>
            <a:r>
              <a:rPr lang="zh-TW" altLang="en-US" dirty="0"/>
              <a:t>門牌號碼</a:t>
            </a:r>
            <a:r>
              <a:rPr lang="en-US" altLang="zh-TW" dirty="0" smtClean="0"/>
              <a:t>』)</a:t>
            </a:r>
            <a:r>
              <a:rPr lang="zh-TW" altLang="en-US" dirty="0" smtClean="0"/>
              <a:t>，</a:t>
            </a:r>
            <a:r>
              <a:rPr lang="zh-TW" altLang="en-US" dirty="0"/>
              <a:t>每部電腦連上網後都擁有一個絕對是唯一且不重覆的</a:t>
            </a:r>
            <a:r>
              <a:rPr lang="en-US" altLang="zh-TW" dirty="0"/>
              <a:t>IP</a:t>
            </a:r>
            <a:r>
              <a:rPr lang="zh-TW" altLang="en-US" dirty="0" smtClean="0"/>
              <a:t>。</a:t>
            </a:r>
            <a:endParaRPr lang="en-US" altLang="zh-TW" dirty="0" smtClean="0"/>
          </a:p>
          <a:p>
            <a:r>
              <a:rPr lang="en-US" altLang="zh-TW" dirty="0" smtClean="0"/>
              <a:t>32 bits </a:t>
            </a:r>
            <a:r>
              <a:rPr lang="zh-TW" altLang="en-US" dirty="0" smtClean="0"/>
              <a:t>的 </a:t>
            </a:r>
            <a:r>
              <a:rPr lang="en-US" altLang="zh-TW" dirty="0" smtClean="0"/>
              <a:t>IP </a:t>
            </a:r>
            <a:r>
              <a:rPr lang="zh-TW" altLang="en-US" dirty="0" smtClean="0"/>
              <a:t>分成</a:t>
            </a:r>
            <a:r>
              <a:rPr lang="zh-TW" altLang="en-US" dirty="0" smtClean="0">
                <a:solidFill>
                  <a:srgbClr val="FF0000"/>
                </a:solidFill>
              </a:rPr>
              <a:t>四小段</a:t>
            </a:r>
            <a:r>
              <a:rPr lang="zh-TW" altLang="en-US" dirty="0" smtClean="0"/>
              <a:t>，每段含有 </a:t>
            </a:r>
            <a:r>
              <a:rPr lang="en-US" altLang="zh-TW" dirty="0" smtClean="0">
                <a:solidFill>
                  <a:srgbClr val="FF0000"/>
                </a:solidFill>
              </a:rPr>
              <a:t>8 </a:t>
            </a:r>
            <a:r>
              <a:rPr lang="zh-TW" altLang="en-US" dirty="0" smtClean="0">
                <a:solidFill>
                  <a:srgbClr val="FF0000"/>
                </a:solidFill>
              </a:rPr>
              <a:t>個 </a:t>
            </a:r>
            <a:r>
              <a:rPr lang="en-US" altLang="zh-TW" dirty="0" smtClean="0">
                <a:solidFill>
                  <a:srgbClr val="FF0000"/>
                </a:solidFill>
              </a:rPr>
              <a:t>bits </a:t>
            </a:r>
            <a:r>
              <a:rPr lang="zh-TW" altLang="en-US" dirty="0" smtClean="0"/>
              <a:t>，將 </a:t>
            </a:r>
            <a:r>
              <a:rPr lang="en-US" altLang="zh-TW" dirty="0" smtClean="0"/>
              <a:t>8 </a:t>
            </a:r>
            <a:r>
              <a:rPr lang="zh-TW" altLang="en-US" dirty="0" smtClean="0"/>
              <a:t>個 </a:t>
            </a:r>
            <a:r>
              <a:rPr lang="en-US" altLang="zh-TW" dirty="0" smtClean="0"/>
              <a:t>bits </a:t>
            </a:r>
            <a:r>
              <a:rPr lang="zh-TW" altLang="en-US" dirty="0" smtClean="0"/>
              <a:t>計算成為十進位，並且每一段中間以小數點</a:t>
            </a:r>
            <a:endParaRPr lang="en-US" altLang="zh-TW" dirty="0" smtClean="0"/>
          </a:p>
          <a:p>
            <a:r>
              <a:rPr lang="en-US" altLang="zh-TW" dirty="0" smtClean="0"/>
              <a:t>Internet</a:t>
            </a:r>
            <a:r>
              <a:rPr lang="zh-TW" altLang="en-US" dirty="0" smtClean="0"/>
              <a:t>協議版本</a:t>
            </a:r>
            <a:r>
              <a:rPr lang="en-US" altLang="zh-TW" dirty="0" smtClean="0"/>
              <a:t>4</a:t>
            </a:r>
            <a:r>
              <a:rPr lang="zh-TW" altLang="en-US" dirty="0" smtClean="0"/>
              <a:t>（</a:t>
            </a:r>
            <a:r>
              <a:rPr lang="en-US" altLang="zh-TW" dirty="0" smtClean="0"/>
              <a:t>IP</a:t>
            </a:r>
            <a:r>
              <a:rPr lang="en-US" altLang="zh-TW" dirty="0" smtClean="0">
                <a:solidFill>
                  <a:srgbClr val="00B0F0"/>
                </a:solidFill>
              </a:rPr>
              <a:t>v4</a:t>
            </a:r>
            <a:r>
              <a:rPr lang="zh-TW" altLang="en-US" dirty="0" smtClean="0"/>
              <a:t>）將</a:t>
            </a:r>
            <a:r>
              <a:rPr lang="en-US" altLang="zh-TW" dirty="0" smtClean="0"/>
              <a:t>IP</a:t>
            </a:r>
            <a:r>
              <a:rPr lang="zh-TW" altLang="en-US" dirty="0" smtClean="0"/>
              <a:t>地址定義為</a:t>
            </a:r>
            <a:r>
              <a:rPr lang="en-US" altLang="zh-TW" dirty="0" smtClean="0">
                <a:solidFill>
                  <a:srgbClr val="FF0000"/>
                </a:solidFill>
              </a:rPr>
              <a:t>32</a:t>
            </a:r>
            <a:r>
              <a:rPr lang="zh-TW" altLang="en-US" dirty="0" smtClean="0">
                <a:solidFill>
                  <a:srgbClr val="FF0000"/>
                </a:solidFill>
              </a:rPr>
              <a:t>位元</a:t>
            </a:r>
            <a:r>
              <a:rPr lang="en-US" altLang="zh-TW" dirty="0" smtClean="0"/>
              <a:t>(BIT)</a:t>
            </a:r>
          </a:p>
          <a:p>
            <a:r>
              <a:rPr lang="en-US" altLang="zh-TW" dirty="0"/>
              <a:t>IP</a:t>
            </a:r>
            <a:r>
              <a:rPr lang="en-US" altLang="zh-TW" dirty="0">
                <a:solidFill>
                  <a:srgbClr val="00B0F0"/>
                </a:solidFill>
              </a:rPr>
              <a:t>v6</a:t>
            </a:r>
            <a:r>
              <a:rPr lang="zh-TW" altLang="en-US" dirty="0"/>
              <a:t>使用</a:t>
            </a:r>
            <a:r>
              <a:rPr lang="en-US" altLang="zh-TW" dirty="0">
                <a:solidFill>
                  <a:srgbClr val="FF0000"/>
                </a:solidFill>
              </a:rPr>
              <a:t>128</a:t>
            </a:r>
            <a:r>
              <a:rPr lang="zh-TW" altLang="en-US" dirty="0">
                <a:solidFill>
                  <a:srgbClr val="FF0000"/>
                </a:solidFill>
              </a:rPr>
              <a:t>位元</a:t>
            </a:r>
            <a:r>
              <a:rPr lang="en-US" altLang="zh-TW" dirty="0"/>
              <a:t>(BIT)</a:t>
            </a:r>
          </a:p>
          <a:p>
            <a:pPr marL="0" indent="0">
              <a:buNone/>
            </a:pPr>
            <a:endParaRPr lang="zh-TW" altLang="en-US" dirty="0" smtClean="0"/>
          </a:p>
          <a:p>
            <a:pPr lvl="2"/>
            <a:endParaRPr lang="zh-TW" altLang="en-US" dirty="0"/>
          </a:p>
        </p:txBody>
      </p:sp>
    </p:spTree>
    <p:extLst>
      <p:ext uri="{BB962C8B-B14F-4D97-AF65-F5344CB8AC3E}">
        <p14:creationId xmlns:p14="http://schemas.microsoft.com/office/powerpoint/2010/main" val="18509834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08892" y="247894"/>
            <a:ext cx="10515600" cy="701675"/>
          </a:xfrm>
        </p:spPr>
        <p:txBody>
          <a:bodyPr/>
          <a:lstStyle/>
          <a:p>
            <a:pPr algn="ctr"/>
            <a:r>
              <a:rPr lang="en-US" altLang="zh-TW" dirty="0" smtClean="0"/>
              <a:t>IP</a:t>
            </a:r>
            <a:endParaRPr lang="zh-TW" altLang="en-US" dirty="0"/>
          </a:p>
        </p:txBody>
      </p:sp>
      <p:sp>
        <p:nvSpPr>
          <p:cNvPr id="3" name="內容版面配置區 2"/>
          <p:cNvSpPr>
            <a:spLocks noGrp="1"/>
          </p:cNvSpPr>
          <p:nvPr>
            <p:ph idx="1"/>
          </p:nvPr>
        </p:nvSpPr>
        <p:spPr>
          <a:xfrm>
            <a:off x="398585" y="949569"/>
            <a:ext cx="11336215" cy="5462954"/>
          </a:xfrm>
        </p:spPr>
        <p:txBody>
          <a:bodyPr>
            <a:normAutofit fontScale="92500" lnSpcReduction="10000"/>
          </a:bodyPr>
          <a:lstStyle/>
          <a:p>
            <a:r>
              <a:rPr lang="en-US" altLang="zh-TW" sz="3500" dirty="0" smtClean="0">
                <a:solidFill>
                  <a:srgbClr val="00B0F0"/>
                </a:solidFill>
              </a:rPr>
              <a:t>Private IP</a:t>
            </a:r>
            <a:r>
              <a:rPr lang="en-US" altLang="zh-TW" dirty="0" smtClean="0">
                <a:solidFill>
                  <a:srgbClr val="00B0F0"/>
                </a:solidFill>
              </a:rPr>
              <a:t>(</a:t>
            </a:r>
            <a:r>
              <a:rPr lang="zh-TW" altLang="en-US" dirty="0"/>
              <a:t>私有 </a:t>
            </a:r>
            <a:r>
              <a:rPr lang="en-US" altLang="zh-TW" dirty="0"/>
              <a:t>IP </a:t>
            </a:r>
            <a:r>
              <a:rPr lang="zh-TW" altLang="en-US" dirty="0"/>
              <a:t>或保留 </a:t>
            </a:r>
            <a:r>
              <a:rPr lang="en-US" altLang="zh-TW" dirty="0"/>
              <a:t>IP</a:t>
            </a:r>
            <a:r>
              <a:rPr lang="zh-TW" altLang="en-US" dirty="0"/>
              <a:t>，</a:t>
            </a:r>
            <a:r>
              <a:rPr lang="zh-TW" altLang="en-US" dirty="0">
                <a:solidFill>
                  <a:srgbClr val="FF0000"/>
                </a:solidFill>
              </a:rPr>
              <a:t>不能直接連上 </a:t>
            </a:r>
            <a:r>
              <a:rPr lang="en-US" altLang="zh-TW" dirty="0">
                <a:solidFill>
                  <a:srgbClr val="FF0000"/>
                </a:solidFill>
              </a:rPr>
              <a:t>Internet </a:t>
            </a:r>
            <a:r>
              <a:rPr lang="zh-TW" altLang="en-US" dirty="0">
                <a:solidFill>
                  <a:srgbClr val="FF0000"/>
                </a:solidFill>
              </a:rPr>
              <a:t>的 </a:t>
            </a:r>
            <a:r>
              <a:rPr lang="en-US" altLang="zh-TW" dirty="0">
                <a:solidFill>
                  <a:srgbClr val="FF0000"/>
                </a:solidFill>
              </a:rPr>
              <a:t>IP </a:t>
            </a:r>
            <a:r>
              <a:rPr lang="zh-TW" altLang="en-US" dirty="0"/>
              <a:t>， 主要用於區域網路內的主機連線</a:t>
            </a:r>
            <a:r>
              <a:rPr lang="zh-TW" altLang="en-US" dirty="0" smtClean="0"/>
              <a:t>規劃</a:t>
            </a:r>
            <a:r>
              <a:rPr lang="en-US" altLang="zh-TW" dirty="0" smtClean="0"/>
              <a:t>)</a:t>
            </a:r>
            <a:endParaRPr lang="en-US" altLang="zh-TW" dirty="0" smtClean="0">
              <a:solidFill>
                <a:srgbClr val="00B0F0"/>
              </a:solidFill>
            </a:endParaRPr>
          </a:p>
          <a:p>
            <a:pPr marL="0" indent="0">
              <a:buNone/>
            </a:pPr>
            <a:r>
              <a:rPr lang="zh-TW" altLang="en-US" sz="3500" dirty="0" smtClean="0"/>
              <a:t>私有</a:t>
            </a:r>
            <a:r>
              <a:rPr lang="en-US" altLang="zh-TW" sz="3500" dirty="0" smtClean="0"/>
              <a:t>IP</a:t>
            </a:r>
            <a:r>
              <a:rPr lang="zh-TW" altLang="en-US" sz="3500" dirty="0" smtClean="0"/>
              <a:t>無法直接連接網際網路，需要使用網絡地址轉換</a:t>
            </a:r>
          </a:p>
          <a:p>
            <a:pPr marL="0" indent="0">
              <a:buNone/>
            </a:pPr>
            <a:r>
              <a:rPr lang="zh-TW" altLang="en-US" sz="3500" dirty="0" smtClean="0"/>
              <a:t>（</a:t>
            </a:r>
            <a:r>
              <a:rPr lang="en-US" altLang="zh-TW" sz="3500" dirty="0" smtClean="0"/>
              <a:t>Network Address Translator</a:t>
            </a:r>
            <a:r>
              <a:rPr lang="zh-TW" altLang="en-US" sz="3500" dirty="0" smtClean="0"/>
              <a:t>，</a:t>
            </a:r>
            <a:r>
              <a:rPr lang="en-US" altLang="zh-TW" sz="3500" dirty="0" smtClean="0"/>
              <a:t>NAT</a:t>
            </a:r>
            <a:r>
              <a:rPr lang="zh-TW" altLang="en-US" sz="3500" dirty="0" smtClean="0"/>
              <a:t>）或者</a:t>
            </a:r>
          </a:p>
          <a:p>
            <a:pPr marL="0" indent="0">
              <a:buNone/>
            </a:pPr>
            <a:r>
              <a:rPr lang="zh-TW" altLang="en-US" sz="3500" dirty="0" smtClean="0"/>
              <a:t>代理伺服器 （</a:t>
            </a:r>
            <a:r>
              <a:rPr lang="en-US" altLang="zh-TW" sz="3500" dirty="0" smtClean="0"/>
              <a:t>proxy server</a:t>
            </a:r>
            <a:r>
              <a:rPr lang="zh-TW" altLang="en-US" sz="3500" dirty="0" smtClean="0"/>
              <a:t>）來實現。</a:t>
            </a:r>
          </a:p>
          <a:p>
            <a:pPr marL="0" indent="0">
              <a:buNone/>
            </a:pPr>
            <a:r>
              <a:rPr lang="zh-TW" altLang="en-US" sz="3500" dirty="0" smtClean="0"/>
              <a:t>與公網</a:t>
            </a:r>
            <a:r>
              <a:rPr lang="en-US" altLang="zh-TW" sz="3500" dirty="0" smtClean="0"/>
              <a:t>IP</a:t>
            </a:r>
            <a:r>
              <a:rPr lang="zh-TW" altLang="en-US" sz="3500" dirty="0" smtClean="0"/>
              <a:t>相比，私有</a:t>
            </a:r>
            <a:r>
              <a:rPr lang="en-US" altLang="zh-TW" sz="3500" dirty="0" smtClean="0"/>
              <a:t>IP</a:t>
            </a:r>
            <a:r>
              <a:rPr lang="zh-TW" altLang="en-US" sz="3500" dirty="0" smtClean="0"/>
              <a:t>是免費的，</a:t>
            </a:r>
          </a:p>
          <a:p>
            <a:pPr marL="0" indent="0">
              <a:buNone/>
            </a:pPr>
            <a:r>
              <a:rPr lang="zh-TW" altLang="en-US" sz="3500" dirty="0" smtClean="0"/>
              <a:t>同時節省了</a:t>
            </a:r>
            <a:r>
              <a:rPr lang="en-US" altLang="zh-TW" sz="3500" dirty="0" smtClean="0"/>
              <a:t>IP</a:t>
            </a:r>
            <a:r>
              <a:rPr lang="zh-TW" altLang="en-US" sz="3500" dirty="0" smtClean="0"/>
              <a:t>位址資源，適合在區域網使用。</a:t>
            </a:r>
            <a:endParaRPr lang="en-US" altLang="zh-TW" sz="3500" dirty="0" smtClean="0"/>
          </a:p>
          <a:p>
            <a:r>
              <a:rPr lang="en-US" altLang="zh-TW" sz="3500" dirty="0" smtClean="0">
                <a:solidFill>
                  <a:srgbClr val="00B0F0"/>
                </a:solidFill>
              </a:rPr>
              <a:t>Public IP</a:t>
            </a:r>
            <a:r>
              <a:rPr lang="en-US" altLang="zh-TW" dirty="0" smtClean="0">
                <a:solidFill>
                  <a:srgbClr val="00B0F0"/>
                </a:solidFill>
              </a:rPr>
              <a:t>(</a:t>
            </a:r>
            <a:r>
              <a:rPr lang="zh-TW" altLang="en-US" dirty="0"/>
              <a:t>經由 </a:t>
            </a:r>
            <a:r>
              <a:rPr lang="en-US" altLang="zh-TW" dirty="0"/>
              <a:t>INTERNIC </a:t>
            </a:r>
            <a:r>
              <a:rPr lang="zh-TW" altLang="en-US" dirty="0"/>
              <a:t>所統一規劃的 </a:t>
            </a:r>
            <a:r>
              <a:rPr lang="en-US" altLang="zh-TW" dirty="0"/>
              <a:t>IP</a:t>
            </a:r>
            <a:r>
              <a:rPr lang="zh-TW" altLang="en-US" dirty="0"/>
              <a:t>，有這種 </a:t>
            </a:r>
            <a:r>
              <a:rPr lang="en-US" altLang="zh-TW" dirty="0"/>
              <a:t>IP </a:t>
            </a:r>
            <a:r>
              <a:rPr lang="zh-TW" altLang="en-US" dirty="0"/>
              <a:t>才可以連上 </a:t>
            </a:r>
            <a:r>
              <a:rPr lang="en-US" altLang="zh-TW" dirty="0"/>
              <a:t>Internet </a:t>
            </a:r>
            <a:r>
              <a:rPr lang="en-US" altLang="zh-TW" dirty="0" smtClean="0"/>
              <a:t>)</a:t>
            </a:r>
            <a:endParaRPr lang="en-US" altLang="zh-TW" sz="3500" dirty="0" smtClean="0">
              <a:solidFill>
                <a:srgbClr val="00B0F0"/>
              </a:solidFill>
            </a:endParaRPr>
          </a:p>
          <a:p>
            <a:pPr marL="0" indent="0">
              <a:buNone/>
            </a:pPr>
            <a:r>
              <a:rPr lang="zh-TW" altLang="en-US" sz="3500" dirty="0" smtClean="0"/>
              <a:t>申請</a:t>
            </a:r>
            <a:endParaRPr lang="en-US" altLang="zh-TW" sz="3500" dirty="0" smtClean="0"/>
          </a:p>
          <a:p>
            <a:pPr marL="0" indent="0">
              <a:buNone/>
            </a:pPr>
            <a:r>
              <a:rPr lang="zh-TW" altLang="en-US" dirty="0"/>
              <a:t>所有的 </a:t>
            </a:r>
            <a:r>
              <a:rPr lang="en-US" altLang="zh-TW" dirty="0"/>
              <a:t>IP </a:t>
            </a:r>
            <a:r>
              <a:rPr lang="zh-TW" altLang="en-US" dirty="0"/>
              <a:t>位址是由 </a:t>
            </a:r>
            <a:r>
              <a:rPr lang="en-US" altLang="zh-TW" dirty="0"/>
              <a:t>IANA (Internet Assigned Numbers Authority) </a:t>
            </a:r>
            <a:r>
              <a:rPr lang="zh-TW" altLang="en-US" dirty="0"/>
              <a:t>組織授權給各地區的單位分派，在台灣則是由 </a:t>
            </a:r>
            <a:r>
              <a:rPr lang="en-US" altLang="zh-TW" dirty="0"/>
              <a:t>TWNIC (http://www.twnic.net.tw) </a:t>
            </a:r>
            <a:r>
              <a:rPr lang="zh-TW" altLang="en-US" dirty="0"/>
              <a:t>所管理。</a:t>
            </a:r>
          </a:p>
        </p:txBody>
      </p:sp>
    </p:spTree>
    <p:extLst>
      <p:ext uri="{BB962C8B-B14F-4D97-AF65-F5344CB8AC3E}">
        <p14:creationId xmlns:p14="http://schemas.microsoft.com/office/powerpoint/2010/main" val="20390340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a:xfrm>
            <a:off x="931984" y="218708"/>
            <a:ext cx="10515600" cy="1325563"/>
          </a:xfrm>
        </p:spPr>
        <p:txBody>
          <a:bodyPr>
            <a:normAutofit/>
          </a:bodyPr>
          <a:lstStyle/>
          <a:p>
            <a:pPr algn="ctr"/>
            <a:r>
              <a:rPr lang="en-US" altLang="zh-TW" sz="6000" b="1" dirty="0">
                <a:solidFill>
                  <a:srgbClr val="00B0F0"/>
                </a:solidFill>
              </a:rPr>
              <a:t>Private </a:t>
            </a:r>
            <a:r>
              <a:rPr lang="en-US" altLang="zh-TW" sz="6000" b="1" dirty="0" smtClean="0">
                <a:solidFill>
                  <a:srgbClr val="00B0F0"/>
                </a:solidFill>
              </a:rPr>
              <a:t>IP</a:t>
            </a:r>
            <a:endParaRPr lang="zh-TW" altLang="en-US" sz="6000" b="1" dirty="0"/>
          </a:p>
        </p:txBody>
      </p:sp>
      <p:sp>
        <p:nvSpPr>
          <p:cNvPr id="8" name="內容版面配置區 7"/>
          <p:cNvSpPr>
            <a:spLocks noGrp="1"/>
          </p:cNvSpPr>
          <p:nvPr>
            <p:ph idx="1"/>
          </p:nvPr>
        </p:nvSpPr>
        <p:spPr>
          <a:xfrm>
            <a:off x="838200" y="1544271"/>
            <a:ext cx="11119338" cy="4926867"/>
          </a:xfrm>
        </p:spPr>
        <p:txBody>
          <a:bodyPr>
            <a:normAutofit fontScale="92500" lnSpcReduction="10000"/>
          </a:bodyPr>
          <a:lstStyle/>
          <a:p>
            <a:r>
              <a:rPr lang="zh-TW" altLang="en-US" sz="3500" dirty="0"/>
              <a:t> </a:t>
            </a:r>
            <a:r>
              <a:rPr lang="en-US" altLang="zh-TW" sz="3500" dirty="0"/>
              <a:t>A</a:t>
            </a:r>
            <a:r>
              <a:rPr lang="zh-TW" altLang="en-US" sz="3500" dirty="0"/>
              <a:t>、</a:t>
            </a:r>
            <a:r>
              <a:rPr lang="en-US" altLang="zh-TW" sz="3500" dirty="0"/>
              <a:t>B</a:t>
            </a:r>
            <a:r>
              <a:rPr lang="zh-TW" altLang="en-US" sz="3500" dirty="0"/>
              <a:t>、</a:t>
            </a:r>
            <a:r>
              <a:rPr lang="en-US" altLang="zh-TW" sz="3500" dirty="0"/>
              <a:t>C </a:t>
            </a:r>
            <a:r>
              <a:rPr lang="zh-TW" altLang="en-US" sz="3500" dirty="0"/>
              <a:t>這三個層級裡面，各劃出一些位址範圍保留給私有位址所用，它們分別是：</a:t>
            </a:r>
          </a:p>
          <a:p>
            <a:pPr marL="0" indent="0">
              <a:buNone/>
            </a:pPr>
            <a:r>
              <a:rPr lang="en-US" altLang="zh-TW" sz="3500" b="1" dirty="0" smtClean="0">
                <a:solidFill>
                  <a:srgbClr val="FF00FF"/>
                </a:solidFill>
              </a:rPr>
              <a:t>10.</a:t>
            </a:r>
            <a:r>
              <a:rPr lang="en-US" altLang="zh-TW" sz="3500" b="1" dirty="0" smtClean="0">
                <a:solidFill>
                  <a:srgbClr val="FF0000"/>
                </a:solidFill>
              </a:rPr>
              <a:t>0.0.0 </a:t>
            </a:r>
            <a:r>
              <a:rPr lang="en-US" altLang="zh-TW" sz="3500" b="1" dirty="0">
                <a:solidFill>
                  <a:srgbClr val="FF0000"/>
                </a:solidFill>
              </a:rPr>
              <a:t>– </a:t>
            </a:r>
            <a:r>
              <a:rPr lang="en-US" altLang="zh-TW" sz="3500" b="1" dirty="0" smtClean="0">
                <a:solidFill>
                  <a:srgbClr val="FF0000"/>
                </a:solidFill>
              </a:rPr>
              <a:t>10.255.255.255</a:t>
            </a:r>
            <a:endParaRPr lang="zh-TW" altLang="en-US" sz="3500" b="1" dirty="0">
              <a:solidFill>
                <a:srgbClr val="FF0000"/>
              </a:solidFill>
            </a:endParaRPr>
          </a:p>
          <a:p>
            <a:pPr marL="0" indent="0">
              <a:buNone/>
            </a:pPr>
            <a:r>
              <a:rPr lang="en-US" altLang="zh-TW" sz="3500" b="1" dirty="0" smtClean="0">
                <a:solidFill>
                  <a:srgbClr val="FF00FF"/>
                </a:solidFill>
              </a:rPr>
              <a:t>172.16</a:t>
            </a:r>
            <a:r>
              <a:rPr lang="en-US" altLang="zh-TW" sz="3500" b="1" dirty="0" smtClean="0">
                <a:solidFill>
                  <a:srgbClr val="FF0000"/>
                </a:solidFill>
              </a:rPr>
              <a:t>.0.0 </a:t>
            </a:r>
            <a:r>
              <a:rPr lang="en-US" altLang="zh-TW" sz="3500" b="1" dirty="0">
                <a:solidFill>
                  <a:srgbClr val="FF0000"/>
                </a:solidFill>
              </a:rPr>
              <a:t>– </a:t>
            </a:r>
            <a:r>
              <a:rPr lang="en-US" altLang="zh-TW" sz="3500" b="1" dirty="0" smtClean="0">
                <a:solidFill>
                  <a:srgbClr val="FF00FF"/>
                </a:solidFill>
              </a:rPr>
              <a:t>172.31</a:t>
            </a:r>
            <a:r>
              <a:rPr lang="en-US" altLang="zh-TW" sz="3500" b="1" dirty="0" smtClean="0">
                <a:solidFill>
                  <a:srgbClr val="FF0000"/>
                </a:solidFill>
              </a:rPr>
              <a:t>.255.255</a:t>
            </a:r>
            <a:endParaRPr lang="zh-TW" altLang="en-US" sz="3500" b="1" dirty="0">
              <a:solidFill>
                <a:srgbClr val="FF0000"/>
              </a:solidFill>
            </a:endParaRPr>
          </a:p>
          <a:p>
            <a:pPr marL="0" indent="0">
              <a:buNone/>
            </a:pPr>
            <a:r>
              <a:rPr lang="en-US" altLang="zh-TW" sz="3500" b="1" dirty="0" smtClean="0">
                <a:solidFill>
                  <a:srgbClr val="FF00FF"/>
                </a:solidFill>
              </a:rPr>
              <a:t>192.168</a:t>
            </a:r>
            <a:r>
              <a:rPr lang="en-US" altLang="zh-TW" sz="3500" b="1" dirty="0" smtClean="0">
                <a:solidFill>
                  <a:srgbClr val="FF0000"/>
                </a:solidFill>
              </a:rPr>
              <a:t>.0.0 </a:t>
            </a:r>
            <a:r>
              <a:rPr lang="en-US" altLang="zh-TW" sz="3500" b="1" dirty="0">
                <a:solidFill>
                  <a:srgbClr val="FF0000"/>
                </a:solidFill>
              </a:rPr>
              <a:t>– </a:t>
            </a:r>
            <a:r>
              <a:rPr lang="en-US" altLang="zh-TW" sz="3500" b="1" dirty="0" smtClean="0">
                <a:solidFill>
                  <a:srgbClr val="FF00FF"/>
                </a:solidFill>
              </a:rPr>
              <a:t>192.168</a:t>
            </a:r>
            <a:r>
              <a:rPr lang="en-US" altLang="zh-TW" sz="3500" b="1" dirty="0" smtClean="0">
                <a:solidFill>
                  <a:srgbClr val="FF0000"/>
                </a:solidFill>
              </a:rPr>
              <a:t>.255.255</a:t>
            </a:r>
            <a:endParaRPr lang="zh-TW" altLang="en-US" sz="3500" b="1" dirty="0">
              <a:solidFill>
                <a:srgbClr val="FF0000"/>
              </a:solidFill>
            </a:endParaRPr>
          </a:p>
          <a:p>
            <a:r>
              <a:rPr lang="zh-TW" altLang="en-US" sz="3500" dirty="0"/>
              <a:t>當您使用這些位址的時候，當然是有所限制的：</a:t>
            </a:r>
          </a:p>
          <a:p>
            <a:pPr marL="0" indent="0">
              <a:buNone/>
            </a:pPr>
            <a:r>
              <a:rPr lang="zh-TW" altLang="en-US" sz="3500" dirty="0"/>
              <a:t>私有位址的路由資訊不能對外散播</a:t>
            </a:r>
          </a:p>
          <a:p>
            <a:pPr marL="0" indent="0">
              <a:buNone/>
            </a:pPr>
            <a:r>
              <a:rPr lang="zh-TW" altLang="en-US" sz="3500" dirty="0"/>
              <a:t>使用私有位址作為來源或目的位址的封包，不能透過 </a:t>
            </a:r>
            <a:r>
              <a:rPr lang="en-US" altLang="zh-TW" sz="3500" dirty="0"/>
              <a:t>Internet </a:t>
            </a:r>
            <a:r>
              <a:rPr lang="zh-TW" altLang="en-US" sz="3500" dirty="0"/>
              <a:t>來轉送</a:t>
            </a:r>
          </a:p>
          <a:p>
            <a:pPr marL="0" indent="0">
              <a:buNone/>
            </a:pPr>
            <a:r>
              <a:rPr lang="zh-TW" altLang="en-US" sz="3500" dirty="0"/>
              <a:t>關於私有位址的參考紀錄，只能限於內部網路使用</a:t>
            </a:r>
          </a:p>
          <a:p>
            <a:endParaRPr lang="zh-TW" altLang="en-US" dirty="0"/>
          </a:p>
        </p:txBody>
      </p:sp>
    </p:spTree>
    <p:extLst>
      <p:ext uri="{BB962C8B-B14F-4D97-AF65-F5344CB8AC3E}">
        <p14:creationId xmlns:p14="http://schemas.microsoft.com/office/powerpoint/2010/main" val="4331363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7908" y="212725"/>
            <a:ext cx="11781692" cy="2155337"/>
          </a:xfrm>
        </p:spPr>
        <p:txBody>
          <a:bodyPr>
            <a:normAutofit fontScale="90000"/>
          </a:bodyPr>
          <a:lstStyle/>
          <a:p>
            <a:r>
              <a:rPr lang="zh-TW" altLang="en-US" dirty="0"/>
              <a:t>您要組建一個單一的 </a:t>
            </a:r>
            <a:r>
              <a:rPr lang="en-US" altLang="zh-TW" dirty="0"/>
              <a:t>IP </a:t>
            </a:r>
            <a:r>
              <a:rPr lang="zh-TW" altLang="en-US" dirty="0"/>
              <a:t>網路，那麼您得分配相同的 </a:t>
            </a:r>
            <a:r>
              <a:rPr lang="en-US" altLang="zh-TW" dirty="0"/>
              <a:t>Net ID </a:t>
            </a:r>
            <a:r>
              <a:rPr lang="zh-TW" altLang="en-US" dirty="0"/>
              <a:t>給所有主機，而各主機的 </a:t>
            </a:r>
            <a:r>
              <a:rPr lang="en-US" altLang="zh-TW" dirty="0"/>
              <a:t>Host ID </a:t>
            </a:r>
            <a:r>
              <a:rPr lang="zh-TW" altLang="en-US" dirty="0"/>
              <a:t>卻必須是唯一的，也就是說沒有任何兩個 </a:t>
            </a:r>
            <a:r>
              <a:rPr lang="en-US" altLang="zh-TW" dirty="0"/>
              <a:t>Host ID </a:t>
            </a:r>
            <a:r>
              <a:rPr lang="zh-TW" altLang="en-US" dirty="0"/>
              <a:t>會是一樣的。</a:t>
            </a:r>
          </a:p>
        </p:txBody>
      </p:sp>
      <p:pic>
        <p:nvPicPr>
          <p:cNvPr id="3074" name="Picture 2" descr="http://dns-learning.twnic.net.tw/internet/images/image004.gif"/>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42975" y="2625970"/>
            <a:ext cx="10276359" cy="2860430"/>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5862" y="5486400"/>
            <a:ext cx="12121661" cy="1077218"/>
          </a:xfrm>
          <a:prstGeom prst="rect">
            <a:avLst/>
          </a:prstGeom>
          <a:noFill/>
        </p:spPr>
        <p:txBody>
          <a:bodyPr wrap="square" rtlCol="0">
            <a:spAutoFit/>
          </a:bodyPr>
          <a:lstStyle/>
          <a:p>
            <a:r>
              <a:rPr lang="zh-TW" altLang="en-US" sz="3200" dirty="0" smtClean="0"/>
              <a:t>網路</a:t>
            </a:r>
            <a:r>
              <a:rPr lang="zh-TW" altLang="en-US" sz="3200" dirty="0"/>
              <a:t>還要連上 </a:t>
            </a:r>
            <a:r>
              <a:rPr lang="en-US" altLang="zh-TW" sz="3200" dirty="0"/>
              <a:t>internet </a:t>
            </a:r>
            <a:r>
              <a:rPr lang="zh-TW" altLang="en-US" sz="3200" dirty="0"/>
              <a:t>或其它網路的話，那麼您使用的 </a:t>
            </a:r>
            <a:r>
              <a:rPr lang="en-US" altLang="zh-TW" sz="3200" dirty="0"/>
              <a:t>Net ID </a:t>
            </a:r>
            <a:r>
              <a:rPr lang="zh-TW" altLang="en-US" sz="3200" dirty="0"/>
              <a:t>也必須是唯一的</a:t>
            </a:r>
            <a:r>
              <a:rPr lang="zh-TW" altLang="en-US" sz="3200" dirty="0" smtClean="0"/>
              <a:t>，也就是</a:t>
            </a:r>
            <a:r>
              <a:rPr lang="zh-TW" altLang="en-US" sz="3200" dirty="0"/>
              <a:t>必需經過註冊才能獲得否則就會造成衝突了。</a:t>
            </a:r>
          </a:p>
        </p:txBody>
      </p:sp>
    </p:spTree>
    <p:extLst>
      <p:ext uri="{BB962C8B-B14F-4D97-AF65-F5344CB8AC3E}">
        <p14:creationId xmlns:p14="http://schemas.microsoft.com/office/powerpoint/2010/main" val="27427656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19486" y="2239169"/>
            <a:ext cx="6153027" cy="3997508"/>
          </a:xfrm>
        </p:spPr>
      </p:pic>
    </p:spTree>
    <p:extLst>
      <p:ext uri="{BB962C8B-B14F-4D97-AF65-F5344CB8AC3E}">
        <p14:creationId xmlns:p14="http://schemas.microsoft.com/office/powerpoint/2010/main" val="37076956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物理網段</a:t>
            </a:r>
            <a:endParaRPr lang="zh-TW" altLang="en-US" dirty="0"/>
          </a:p>
        </p:txBody>
      </p:sp>
      <p:sp>
        <p:nvSpPr>
          <p:cNvPr id="3" name="內容版面配置區 2"/>
          <p:cNvSpPr>
            <a:spLocks noGrp="1"/>
          </p:cNvSpPr>
          <p:nvPr>
            <p:ph idx="1"/>
          </p:nvPr>
        </p:nvSpPr>
        <p:spPr/>
        <p:txBody>
          <a:bodyPr/>
          <a:lstStyle/>
          <a:p>
            <a:r>
              <a:rPr lang="zh-TW" altLang="en-US" dirty="0"/>
              <a:t>物理網段呢？當所有的主機都是使用同一個網路媒體串在一起， 這個時候這些主機在實體裝置上面其實是連線在一起的，那麼就可以稱為這些主機在同一個物理網段內了！ </a:t>
            </a:r>
            <a:endParaRPr lang="en-US" altLang="zh-TW" dirty="0" smtClean="0"/>
          </a:p>
          <a:p>
            <a:r>
              <a:rPr lang="zh-TW" altLang="en-US" dirty="0" smtClean="0"/>
              <a:t>同時</a:t>
            </a:r>
            <a:r>
              <a:rPr lang="zh-TW" altLang="en-US" dirty="0"/>
              <a:t>並請注意，同一個物理網段之內，可以依據不同的 </a:t>
            </a:r>
            <a:r>
              <a:rPr lang="en-US" altLang="zh-TW" dirty="0"/>
              <a:t>IP </a:t>
            </a:r>
            <a:r>
              <a:rPr lang="zh-TW" altLang="en-US" dirty="0"/>
              <a:t>的設定，而設定成多個</a:t>
            </a:r>
            <a:r>
              <a:rPr lang="en-US" altLang="zh-TW" dirty="0"/>
              <a:t>『IP </a:t>
            </a:r>
            <a:r>
              <a:rPr lang="zh-TW" altLang="en-US" dirty="0"/>
              <a:t>網段</a:t>
            </a:r>
            <a:r>
              <a:rPr lang="en-US" altLang="zh-TW" dirty="0"/>
              <a:t>』</a:t>
            </a:r>
            <a:r>
              <a:rPr lang="zh-TW" altLang="en-US" dirty="0"/>
              <a:t>喔</a:t>
            </a:r>
            <a:r>
              <a:rPr lang="zh-TW" altLang="en-US" dirty="0" smtClean="0"/>
              <a:t>！</a:t>
            </a:r>
            <a:endParaRPr lang="en-US" altLang="zh-TW" dirty="0" smtClean="0"/>
          </a:p>
          <a:p>
            <a:endParaRPr lang="en-US" altLang="zh-TW" dirty="0"/>
          </a:p>
        </p:txBody>
      </p:sp>
    </p:spTree>
    <p:extLst>
      <p:ext uri="{BB962C8B-B14F-4D97-AF65-F5344CB8AC3E}">
        <p14:creationId xmlns:p14="http://schemas.microsoft.com/office/powerpoint/2010/main" val="21967267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Netmask</a:t>
            </a:r>
            <a:r>
              <a:rPr lang="zh-TW" altLang="en-US" dirty="0"/>
              <a:t>或稱為 </a:t>
            </a:r>
            <a:r>
              <a:rPr lang="en-US" altLang="zh-TW" dirty="0"/>
              <a:t>Subnet </a:t>
            </a:r>
            <a:r>
              <a:rPr lang="en-US" altLang="zh-TW" dirty="0" smtClean="0"/>
              <a:t>mask-</a:t>
            </a:r>
            <a:r>
              <a:rPr lang="zh-TW" altLang="en-US" dirty="0"/>
              <a:t>子網路遮罩</a:t>
            </a:r>
          </a:p>
        </p:txBody>
      </p:sp>
      <p:sp>
        <p:nvSpPr>
          <p:cNvPr id="3" name="內容版面配置區 2"/>
          <p:cNvSpPr>
            <a:spLocks noGrp="1"/>
          </p:cNvSpPr>
          <p:nvPr>
            <p:ph idx="1"/>
          </p:nvPr>
        </p:nvSpPr>
        <p:spPr>
          <a:xfrm>
            <a:off x="111369" y="1837348"/>
            <a:ext cx="11969261" cy="4540006"/>
          </a:xfrm>
        </p:spPr>
        <p:txBody>
          <a:bodyPr/>
          <a:lstStyle/>
          <a:p>
            <a:pPr marL="0" indent="0">
              <a:buNone/>
            </a:pPr>
            <a:r>
              <a:rPr lang="en-US" altLang="zh-TW" dirty="0"/>
              <a:t>Class A, B, C </a:t>
            </a:r>
            <a:r>
              <a:rPr lang="zh-TW" altLang="en-US" dirty="0"/>
              <a:t>三個等級的 </a:t>
            </a:r>
            <a:r>
              <a:rPr lang="en-US" altLang="zh-TW" dirty="0" err="1"/>
              <a:t>Netmask</a:t>
            </a:r>
            <a:r>
              <a:rPr lang="en-US" altLang="zh-TW" dirty="0"/>
              <a:t> </a:t>
            </a:r>
            <a:r>
              <a:rPr lang="zh-TW" altLang="en-US" dirty="0"/>
              <a:t>表示方式：</a:t>
            </a:r>
          </a:p>
          <a:p>
            <a:pPr marL="0" indent="0">
              <a:buNone/>
            </a:pPr>
            <a:r>
              <a:rPr lang="en-US" altLang="zh-TW" dirty="0"/>
              <a:t>Class A : 11111111.00000000.00000000.00000000 ==&gt; 255.  0.  0.  </a:t>
            </a:r>
            <a:r>
              <a:rPr lang="en-US" altLang="zh-TW" dirty="0" smtClean="0"/>
              <a:t>0(/8)</a:t>
            </a:r>
            <a:endParaRPr lang="en-US" altLang="zh-TW" dirty="0"/>
          </a:p>
          <a:p>
            <a:pPr marL="0" indent="0">
              <a:buNone/>
            </a:pPr>
            <a:r>
              <a:rPr lang="en-US" altLang="zh-TW" dirty="0"/>
              <a:t>Class B : 11111111.11111111.00000000.00000000 ==&gt; 255.255.  0.  </a:t>
            </a:r>
            <a:r>
              <a:rPr lang="en-US" altLang="zh-TW" dirty="0" smtClean="0"/>
              <a:t>0(/16)</a:t>
            </a:r>
            <a:endParaRPr lang="en-US" altLang="zh-TW" dirty="0"/>
          </a:p>
          <a:p>
            <a:pPr marL="0" indent="0">
              <a:buNone/>
            </a:pPr>
            <a:r>
              <a:rPr lang="en-US" altLang="zh-TW" dirty="0"/>
              <a:t>Class C : 11111111.11111111.11111111.00000000 ==&gt; 255.255.255.  </a:t>
            </a:r>
            <a:r>
              <a:rPr lang="en-US" altLang="zh-TW" smtClean="0"/>
              <a:t>0(/24</a:t>
            </a:r>
            <a:r>
              <a:rPr lang="en-US" altLang="zh-TW" dirty="0" smtClean="0"/>
              <a:t>)</a:t>
            </a:r>
            <a:endParaRPr lang="zh-TW" altLang="en-US" dirty="0"/>
          </a:p>
        </p:txBody>
      </p:sp>
    </p:spTree>
    <p:extLst>
      <p:ext uri="{BB962C8B-B14F-4D97-AF65-F5344CB8AC3E}">
        <p14:creationId xmlns:p14="http://schemas.microsoft.com/office/powerpoint/2010/main" val="28341750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257909"/>
            <a:ext cx="10767646" cy="2098429"/>
          </a:xfrm>
        </p:spPr>
        <p:txBody>
          <a:bodyPr>
            <a:normAutofit/>
          </a:bodyPr>
          <a:lstStyle/>
          <a:p>
            <a:r>
              <a:rPr lang="zh-TW" altLang="en-US" dirty="0" smtClean="0"/>
              <a:t>以</a:t>
            </a:r>
            <a:r>
              <a:rPr lang="en-US" altLang="zh-TW" dirty="0" smtClean="0"/>
              <a:t>class c </a:t>
            </a:r>
            <a:r>
              <a:rPr lang="zh-TW" altLang="en-US" dirty="0" smtClean="0"/>
              <a:t>的</a:t>
            </a:r>
            <a:r>
              <a:rPr lang="en-US" altLang="zh-TW" dirty="0" smtClean="0"/>
              <a:t>private IP</a:t>
            </a:r>
            <a:br>
              <a:rPr lang="en-US" altLang="zh-TW" dirty="0" smtClean="0"/>
            </a:br>
            <a:r>
              <a:rPr lang="en-US" altLang="zh-TW" dirty="0" smtClean="0"/>
              <a:t>-</a:t>
            </a:r>
            <a:r>
              <a:rPr lang="en-US" altLang="zh-TW" b="1" dirty="0">
                <a:solidFill>
                  <a:srgbClr val="FF0000"/>
                </a:solidFill>
              </a:rPr>
              <a:t>192.168.0.0 – </a:t>
            </a:r>
            <a:r>
              <a:rPr lang="en-US" altLang="zh-TW" b="1" dirty="0" smtClean="0">
                <a:solidFill>
                  <a:srgbClr val="FF0000"/>
                </a:solidFill>
              </a:rPr>
              <a:t>192.168.255.255</a:t>
            </a:r>
            <a:br>
              <a:rPr lang="en-US" altLang="zh-TW" b="1" dirty="0" smtClean="0">
                <a:solidFill>
                  <a:srgbClr val="FF0000"/>
                </a:solidFill>
              </a:rPr>
            </a:br>
            <a:r>
              <a:rPr lang="zh-TW" altLang="en-US" b="1" dirty="0" smtClean="0">
                <a:solidFill>
                  <a:srgbClr val="FF0000"/>
                </a:solidFill>
              </a:rPr>
              <a:t>某一網段為例</a:t>
            </a:r>
            <a:endParaRPr lang="zh-TW" altLang="en-US" dirty="0"/>
          </a:p>
        </p:txBody>
      </p:sp>
      <p:sp>
        <p:nvSpPr>
          <p:cNvPr id="3" name="內容版面配置區 2"/>
          <p:cNvSpPr>
            <a:spLocks noGrp="1"/>
          </p:cNvSpPr>
          <p:nvPr>
            <p:ph idx="1"/>
          </p:nvPr>
        </p:nvSpPr>
        <p:spPr>
          <a:xfrm>
            <a:off x="838200" y="2661137"/>
            <a:ext cx="10515600" cy="3515825"/>
          </a:xfrm>
        </p:spPr>
        <p:txBody>
          <a:bodyPr/>
          <a:lstStyle/>
          <a:p>
            <a:pPr marL="0" indent="0">
              <a:buNone/>
            </a:pPr>
            <a:r>
              <a:rPr lang="en-US" altLang="zh-TW" dirty="0" err="1"/>
              <a:t>Netmask</a:t>
            </a:r>
            <a:r>
              <a:rPr lang="en-US" altLang="zh-TW" dirty="0"/>
              <a:t>:   255.255.255.0   &lt;==</a:t>
            </a:r>
            <a:r>
              <a:rPr lang="zh-TW" altLang="en-US" dirty="0"/>
              <a:t>網域定義中，最重要的參數</a:t>
            </a:r>
          </a:p>
          <a:p>
            <a:pPr marL="0" indent="0">
              <a:buNone/>
            </a:pPr>
            <a:r>
              <a:rPr lang="en-US" altLang="zh-TW" dirty="0" smtClean="0"/>
              <a:t>Network </a:t>
            </a:r>
            <a:r>
              <a:rPr lang="zh-TW" altLang="en-US" dirty="0" smtClean="0"/>
              <a:t> </a:t>
            </a:r>
            <a:r>
              <a:rPr lang="en-US" altLang="zh-TW" dirty="0" smtClean="0"/>
              <a:t>:   </a:t>
            </a:r>
            <a:r>
              <a:rPr lang="en-US" altLang="zh-TW" dirty="0"/>
              <a:t>192.168.0.0     </a:t>
            </a:r>
            <a:r>
              <a:rPr lang="en-US" altLang="zh-TW" dirty="0" smtClean="0">
                <a:sym typeface="Wingdings" panose="05000000000000000000" pitchFamily="2" charset="2"/>
              </a:rPr>
              <a:t></a:t>
            </a:r>
            <a:r>
              <a:rPr lang="zh-TW" altLang="en-US" dirty="0" smtClean="0"/>
              <a:t>第</a:t>
            </a:r>
            <a:r>
              <a:rPr lang="zh-TW" altLang="en-US" dirty="0"/>
              <a:t>一個 </a:t>
            </a:r>
            <a:r>
              <a:rPr lang="en-US" altLang="zh-TW" dirty="0"/>
              <a:t>IP</a:t>
            </a:r>
          </a:p>
          <a:p>
            <a:pPr marL="0" indent="0">
              <a:buNone/>
            </a:pPr>
            <a:r>
              <a:rPr lang="en-US" altLang="zh-TW" dirty="0" smtClean="0"/>
              <a:t>Broadcast : </a:t>
            </a:r>
            <a:r>
              <a:rPr lang="en-US" altLang="zh-TW" dirty="0"/>
              <a:t>192.168.0.255   &lt;==</a:t>
            </a:r>
            <a:r>
              <a:rPr lang="zh-TW" altLang="en-US" dirty="0"/>
              <a:t>最後一個 </a:t>
            </a:r>
            <a:r>
              <a:rPr lang="en-US" altLang="zh-TW" dirty="0"/>
              <a:t>IP</a:t>
            </a:r>
          </a:p>
          <a:p>
            <a:pPr marL="0" indent="0">
              <a:buNone/>
            </a:pPr>
            <a:r>
              <a:rPr lang="zh-TW" altLang="en-US" dirty="0"/>
              <a:t>可用以設定成為主機的 </a:t>
            </a:r>
            <a:r>
              <a:rPr lang="en-US" altLang="zh-TW" dirty="0"/>
              <a:t>IP </a:t>
            </a:r>
            <a:r>
              <a:rPr lang="zh-TW" altLang="en-US" dirty="0"/>
              <a:t>數：</a:t>
            </a:r>
          </a:p>
          <a:p>
            <a:pPr marL="0" indent="0">
              <a:buNone/>
            </a:pPr>
            <a:r>
              <a:rPr lang="en-US" altLang="zh-TW" dirty="0"/>
              <a:t>192.168.0.1 ~ 192.168.0.254</a:t>
            </a:r>
            <a:endParaRPr lang="zh-TW" altLang="en-US" dirty="0"/>
          </a:p>
        </p:txBody>
      </p:sp>
    </p:spTree>
    <p:extLst>
      <p:ext uri="{BB962C8B-B14F-4D97-AF65-F5344CB8AC3E}">
        <p14:creationId xmlns:p14="http://schemas.microsoft.com/office/powerpoint/2010/main" val="6057909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Network </a:t>
            </a:r>
            <a:r>
              <a:rPr lang="zh-TW" altLang="en-US" dirty="0" smtClean="0"/>
              <a:t>、</a:t>
            </a:r>
            <a:r>
              <a:rPr lang="en-US" altLang="zh-TW" dirty="0" smtClean="0"/>
              <a:t> Broadcast </a:t>
            </a:r>
            <a:r>
              <a:rPr lang="zh-TW" altLang="en-US" dirty="0" smtClean="0"/>
              <a:t>、</a:t>
            </a:r>
            <a:r>
              <a:rPr lang="en-US" altLang="zh-TW" dirty="0" smtClean="0"/>
              <a:t> </a:t>
            </a:r>
            <a:r>
              <a:rPr lang="en-US" altLang="zh-TW" dirty="0" err="1"/>
              <a:t>Netmask</a:t>
            </a:r>
            <a:endParaRPr lang="zh-TW" altLang="en-US" dirty="0"/>
          </a:p>
        </p:txBody>
      </p:sp>
      <p:sp>
        <p:nvSpPr>
          <p:cNvPr id="3" name="內容版面配置區 2"/>
          <p:cNvSpPr>
            <a:spLocks noGrp="1"/>
          </p:cNvSpPr>
          <p:nvPr>
            <p:ph idx="1"/>
          </p:nvPr>
        </p:nvSpPr>
        <p:spPr>
          <a:xfrm>
            <a:off x="615461" y="2153871"/>
            <a:ext cx="11236569" cy="4351338"/>
          </a:xfrm>
        </p:spPr>
        <p:txBody>
          <a:bodyPr/>
          <a:lstStyle/>
          <a:p>
            <a:pPr marL="0" indent="0">
              <a:buNone/>
            </a:pPr>
            <a:r>
              <a:rPr lang="en-US" altLang="zh-TW" dirty="0"/>
              <a:t>11000000.10101000.00000000.</a:t>
            </a:r>
            <a:r>
              <a:rPr lang="en-US" altLang="zh-TW" dirty="0">
                <a:solidFill>
                  <a:srgbClr val="FF0000"/>
                </a:solidFill>
              </a:rPr>
              <a:t>00000000</a:t>
            </a:r>
            <a:r>
              <a:rPr lang="en-US" altLang="zh-TW" dirty="0"/>
              <a:t>==&gt; Network:   192.168.0.0</a:t>
            </a:r>
          </a:p>
          <a:p>
            <a:pPr marL="0" indent="0">
              <a:buNone/>
            </a:pPr>
            <a:r>
              <a:rPr lang="en-US" altLang="zh-TW" dirty="0"/>
              <a:t>11000000.10101000.00000000.</a:t>
            </a:r>
            <a:r>
              <a:rPr lang="en-US" altLang="zh-TW" dirty="0">
                <a:solidFill>
                  <a:srgbClr val="FF0000"/>
                </a:solidFill>
              </a:rPr>
              <a:t>11111111</a:t>
            </a:r>
            <a:r>
              <a:rPr lang="en-US" altLang="zh-TW" dirty="0"/>
              <a:t>==&gt; Broadcast: 192.168.0.255</a:t>
            </a:r>
          </a:p>
          <a:p>
            <a:pPr marL="0" indent="0">
              <a:buNone/>
            </a:pPr>
            <a:r>
              <a:rPr lang="en-US" altLang="zh-TW" dirty="0"/>
              <a:t>|----------</a:t>
            </a:r>
            <a:r>
              <a:rPr lang="en-US" altLang="zh-TW" dirty="0" err="1"/>
              <a:t>Net_ID</a:t>
            </a:r>
            <a:r>
              <a:rPr lang="en-US" altLang="zh-TW" dirty="0"/>
              <a:t>-</a:t>
            </a:r>
            <a:r>
              <a:rPr lang="en-US" altLang="zh-TW" dirty="0" smtClean="0"/>
              <a:t>-------------------|-host-----|</a:t>
            </a:r>
            <a:endParaRPr lang="en-US" altLang="zh-TW" dirty="0"/>
          </a:p>
          <a:p>
            <a:pPr marL="0" indent="0">
              <a:buNone/>
            </a:pPr>
            <a:r>
              <a:rPr lang="en-US" altLang="zh-TW" dirty="0"/>
              <a:t>11111111.11111111.11111111.</a:t>
            </a:r>
            <a:r>
              <a:rPr lang="en-US" altLang="zh-TW" dirty="0">
                <a:solidFill>
                  <a:srgbClr val="FF0000"/>
                </a:solidFill>
              </a:rPr>
              <a:t>00000000</a:t>
            </a:r>
            <a:r>
              <a:rPr lang="en-US" altLang="zh-TW" dirty="0"/>
              <a:t>==&gt;</a:t>
            </a:r>
            <a:r>
              <a:rPr lang="en-US" altLang="zh-TW" dirty="0" err="1"/>
              <a:t>Netmask</a:t>
            </a:r>
            <a:r>
              <a:rPr lang="en-US" altLang="zh-TW" dirty="0"/>
              <a:t>:    255.255.255.0</a:t>
            </a:r>
            <a:endParaRPr lang="zh-TW" altLang="en-US" dirty="0"/>
          </a:p>
        </p:txBody>
      </p:sp>
    </p:spTree>
    <p:extLst>
      <p:ext uri="{BB962C8B-B14F-4D97-AF65-F5344CB8AC3E}">
        <p14:creationId xmlns:p14="http://schemas.microsoft.com/office/powerpoint/2010/main" val="21493812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Network/</a:t>
            </a:r>
            <a:r>
              <a:rPr lang="en-US" altLang="zh-TW" dirty="0" err="1"/>
              <a:t>Netmask</a:t>
            </a:r>
            <a:endParaRPr lang="en-US" altLang="zh-TW" dirty="0"/>
          </a:p>
        </p:txBody>
      </p:sp>
      <p:sp>
        <p:nvSpPr>
          <p:cNvPr id="6" name="內容版面配置區 5"/>
          <p:cNvSpPr>
            <a:spLocks noGrp="1"/>
          </p:cNvSpPr>
          <p:nvPr>
            <p:ph idx="1"/>
          </p:nvPr>
        </p:nvSpPr>
        <p:spPr/>
        <p:txBody>
          <a:bodyPr/>
          <a:lstStyle/>
          <a:p>
            <a:r>
              <a:rPr lang="en-US" altLang="zh-TW" dirty="0" err="1"/>
              <a:t>Host_ID</a:t>
            </a:r>
            <a:r>
              <a:rPr lang="en-US" altLang="zh-TW" dirty="0"/>
              <a:t> </a:t>
            </a:r>
            <a:r>
              <a:rPr lang="zh-TW" altLang="en-US" dirty="0"/>
              <a:t>全部為 </a:t>
            </a:r>
            <a:r>
              <a:rPr lang="en-US" altLang="zh-TW" dirty="0"/>
              <a:t>0 </a:t>
            </a:r>
            <a:r>
              <a:rPr lang="zh-TW" altLang="en-US" dirty="0"/>
              <a:t>以及全部為 </a:t>
            </a:r>
            <a:r>
              <a:rPr lang="en-US" altLang="zh-TW" dirty="0"/>
              <a:t>1 </a:t>
            </a:r>
            <a:r>
              <a:rPr lang="zh-TW" altLang="en-US" dirty="0"/>
              <a:t>的時後該 </a:t>
            </a:r>
            <a:r>
              <a:rPr lang="en-US" altLang="zh-TW" dirty="0"/>
              <a:t>IP </a:t>
            </a:r>
            <a:r>
              <a:rPr lang="zh-TW" altLang="en-US" dirty="0"/>
              <a:t>是不可以使用的</a:t>
            </a:r>
            <a:endParaRPr lang="en-US" altLang="zh-TW" dirty="0"/>
          </a:p>
          <a:p>
            <a:r>
              <a:rPr lang="en-US" altLang="zh-TW" dirty="0" err="1"/>
              <a:t>Host_ID</a:t>
            </a:r>
            <a:r>
              <a:rPr lang="en-US" altLang="zh-TW" dirty="0"/>
              <a:t> </a:t>
            </a:r>
            <a:r>
              <a:rPr lang="zh-TW" altLang="en-US" dirty="0"/>
              <a:t>全部為 </a:t>
            </a:r>
            <a:r>
              <a:rPr lang="en-US" altLang="zh-TW" dirty="0"/>
              <a:t>0 </a:t>
            </a:r>
            <a:r>
              <a:rPr lang="zh-TW" altLang="en-US" dirty="0"/>
              <a:t>的時後，表示 </a:t>
            </a:r>
            <a:r>
              <a:rPr lang="en-US" altLang="zh-TW" dirty="0"/>
              <a:t>IP </a:t>
            </a:r>
            <a:r>
              <a:rPr lang="zh-TW" altLang="en-US" dirty="0"/>
              <a:t>是該網段的 </a:t>
            </a:r>
            <a:r>
              <a:rPr lang="en-US" altLang="zh-TW" dirty="0"/>
              <a:t>Network </a:t>
            </a:r>
            <a:endParaRPr lang="en-US" altLang="zh-TW" dirty="0" smtClean="0"/>
          </a:p>
          <a:p>
            <a:r>
              <a:rPr lang="en-US" altLang="zh-TW" dirty="0" err="1"/>
              <a:t>Host_ID</a:t>
            </a:r>
            <a:r>
              <a:rPr lang="zh-TW" altLang="en-US" dirty="0" smtClean="0"/>
              <a:t>全部</a:t>
            </a:r>
            <a:r>
              <a:rPr lang="zh-TW" altLang="en-US" dirty="0"/>
              <a:t>為 </a:t>
            </a:r>
            <a:r>
              <a:rPr lang="en-US" altLang="zh-TW" dirty="0"/>
              <a:t>1 </a:t>
            </a:r>
            <a:r>
              <a:rPr lang="zh-TW" altLang="en-US" dirty="0"/>
              <a:t>的時後就表示該網段最後一個 </a:t>
            </a:r>
            <a:r>
              <a:rPr lang="en-US" altLang="zh-TW" dirty="0"/>
              <a:t>IP </a:t>
            </a:r>
            <a:r>
              <a:rPr lang="zh-TW" altLang="en-US" dirty="0"/>
              <a:t>，也稱為 </a:t>
            </a:r>
            <a:r>
              <a:rPr lang="en-US" altLang="zh-TW" dirty="0"/>
              <a:t>Broadcast </a:t>
            </a:r>
            <a:endParaRPr lang="en-US" altLang="zh-TW" dirty="0" smtClean="0"/>
          </a:p>
          <a:p>
            <a:pPr marL="0" indent="0">
              <a:buNone/>
            </a:pPr>
            <a:r>
              <a:rPr lang="en-US" altLang="zh-TW" dirty="0"/>
              <a:t>Network/</a:t>
            </a:r>
            <a:r>
              <a:rPr lang="en-US" altLang="zh-TW" dirty="0" err="1"/>
              <a:t>Netmask</a:t>
            </a:r>
            <a:endParaRPr lang="en-US" altLang="zh-TW" dirty="0"/>
          </a:p>
          <a:p>
            <a:r>
              <a:rPr lang="en-US" altLang="zh-TW" dirty="0"/>
              <a:t>192.168.0.0/255.255.255.0</a:t>
            </a:r>
          </a:p>
          <a:p>
            <a:r>
              <a:rPr lang="en-US" altLang="zh-TW" dirty="0"/>
              <a:t>192.168.0.0/</a:t>
            </a:r>
            <a:r>
              <a:rPr lang="en-US" altLang="zh-TW" dirty="0">
                <a:solidFill>
                  <a:srgbClr val="FF0000"/>
                </a:solidFill>
              </a:rPr>
              <a:t>24</a:t>
            </a:r>
            <a:r>
              <a:rPr lang="en-US" altLang="zh-TW" dirty="0"/>
              <a:t>    &lt;==</a:t>
            </a:r>
            <a:r>
              <a:rPr lang="zh-TW" altLang="en-US" dirty="0"/>
              <a:t>因為 </a:t>
            </a:r>
            <a:r>
              <a:rPr lang="en-US" altLang="zh-TW" dirty="0" err="1"/>
              <a:t>Net_ID</a:t>
            </a:r>
            <a:r>
              <a:rPr lang="en-US" altLang="zh-TW" dirty="0"/>
              <a:t> </a:t>
            </a:r>
            <a:r>
              <a:rPr lang="zh-TW" altLang="en-US" dirty="0"/>
              <a:t>共有 </a:t>
            </a:r>
            <a:r>
              <a:rPr lang="en-US" altLang="zh-TW" dirty="0"/>
              <a:t>24 </a:t>
            </a:r>
            <a:r>
              <a:rPr lang="zh-TW" altLang="en-US" dirty="0"/>
              <a:t>個 </a:t>
            </a:r>
            <a:r>
              <a:rPr lang="en-US" altLang="zh-TW" dirty="0"/>
              <a:t>bits</a:t>
            </a:r>
            <a:endParaRPr lang="zh-TW" altLang="en-US" dirty="0"/>
          </a:p>
          <a:p>
            <a:endParaRPr lang="zh-TW" altLang="en-US" dirty="0"/>
          </a:p>
        </p:txBody>
      </p:sp>
    </p:spTree>
    <p:extLst>
      <p:ext uri="{BB962C8B-B14F-4D97-AF65-F5344CB8AC3E}">
        <p14:creationId xmlns:p14="http://schemas.microsoft.com/office/powerpoint/2010/main" val="38317492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在</a:t>
            </a:r>
            <a:r>
              <a:rPr lang="en-US" altLang="zh-TW" dirty="0" err="1"/>
              <a:t>Ip</a:t>
            </a:r>
            <a:r>
              <a:rPr lang="en-US" altLang="zh-TW" dirty="0"/>
              <a:t> </a:t>
            </a:r>
            <a:r>
              <a:rPr lang="en-US" altLang="zh-TW" dirty="0" smtClean="0"/>
              <a:t>192.168.0.50</a:t>
            </a:r>
            <a:r>
              <a:rPr lang="zh-TW" altLang="en-US" dirty="0" smtClean="0"/>
              <a:t> </a:t>
            </a:r>
            <a:r>
              <a:rPr lang="en-US" altLang="zh-TW" dirty="0" smtClean="0"/>
              <a:t>ping 192.168.0.199</a:t>
            </a:r>
            <a:endParaRPr lang="zh-TW" altLang="en-US" dirty="0"/>
          </a:p>
        </p:txBody>
      </p:sp>
      <p:sp>
        <p:nvSpPr>
          <p:cNvPr id="3" name="內容版面配置區 2"/>
          <p:cNvSpPr>
            <a:spLocks noGrp="1"/>
          </p:cNvSpPr>
          <p:nvPr>
            <p:ph idx="1"/>
          </p:nvPr>
        </p:nvSpPr>
        <p:spPr/>
        <p:txBody>
          <a:bodyPr/>
          <a:lstStyle/>
          <a:p>
            <a:r>
              <a:rPr lang="en-US" altLang="zh-TW" dirty="0" err="1"/>
              <a:t>Ip</a:t>
            </a:r>
            <a:r>
              <a:rPr lang="en-US" altLang="zh-TW" dirty="0"/>
              <a:t> </a:t>
            </a:r>
            <a:r>
              <a:rPr lang="en-US" altLang="zh-TW" dirty="0" smtClean="0"/>
              <a:t>192.168.0.50</a:t>
            </a:r>
          </a:p>
          <a:p>
            <a:r>
              <a:rPr lang="en-US" altLang="zh-TW" dirty="0" err="1"/>
              <a:t>Netmask</a:t>
            </a:r>
            <a:r>
              <a:rPr lang="en-US" altLang="zh-TW" dirty="0"/>
              <a:t>:   </a:t>
            </a:r>
            <a:r>
              <a:rPr lang="en-US" altLang="zh-TW" dirty="0" smtClean="0"/>
              <a:t>255.255.255.0</a:t>
            </a:r>
          </a:p>
          <a:p>
            <a:endParaRPr lang="en-US" altLang="zh-TW" dirty="0"/>
          </a:p>
          <a:p>
            <a:r>
              <a:rPr lang="en-US" altLang="zh-TW" dirty="0" smtClean="0"/>
              <a:t>192.168.0.199</a:t>
            </a:r>
          </a:p>
          <a:p>
            <a:r>
              <a:rPr lang="en-US" altLang="zh-TW" dirty="0" err="1"/>
              <a:t>Netmask</a:t>
            </a:r>
            <a:r>
              <a:rPr lang="en-US" altLang="zh-TW" dirty="0"/>
              <a:t>:   </a:t>
            </a:r>
            <a:r>
              <a:rPr lang="en-US" altLang="zh-TW" dirty="0" smtClean="0"/>
              <a:t>255.255.255.0</a:t>
            </a:r>
            <a:endParaRPr lang="en-US" altLang="zh-TW" dirty="0"/>
          </a:p>
          <a:p>
            <a:endParaRPr lang="zh-TW" altLang="en-US" dirty="0"/>
          </a:p>
        </p:txBody>
      </p:sp>
    </p:spTree>
    <p:extLst>
      <p:ext uri="{BB962C8B-B14F-4D97-AF65-F5344CB8AC3E}">
        <p14:creationId xmlns:p14="http://schemas.microsoft.com/office/powerpoint/2010/main" val="30368806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32</a:t>
            </a:r>
            <a:r>
              <a:rPr lang="zh-TW" altLang="en-US" dirty="0"/>
              <a:t>位元</a:t>
            </a:r>
            <a:r>
              <a:rPr lang="en-US" altLang="zh-TW" dirty="0"/>
              <a:t>(BIT</a:t>
            </a:r>
            <a:r>
              <a:rPr lang="en-US" altLang="zh-TW" dirty="0" smtClean="0"/>
              <a:t>)</a:t>
            </a:r>
            <a:endParaRPr lang="zh-TW" altLang="en-US" dirty="0"/>
          </a:p>
        </p:txBody>
      </p:sp>
      <p:sp>
        <p:nvSpPr>
          <p:cNvPr id="3" name="內容版面配置區 2"/>
          <p:cNvSpPr>
            <a:spLocks noGrp="1"/>
          </p:cNvSpPr>
          <p:nvPr>
            <p:ph idx="1"/>
          </p:nvPr>
        </p:nvSpPr>
        <p:spPr/>
        <p:txBody>
          <a:bodyPr>
            <a:normAutofit/>
          </a:bodyPr>
          <a:lstStyle/>
          <a:p>
            <a:r>
              <a:rPr lang="en-US" altLang="zh-TW" sz="4400" dirty="0" smtClean="0"/>
              <a:t>XXXXXXXX.XXXXXXXX.XXXXXXXX.XXXXXXXX</a:t>
            </a:r>
          </a:p>
          <a:p>
            <a:r>
              <a:rPr lang="en-US" altLang="zh-TW" sz="4400" dirty="0" smtClean="0"/>
              <a:t>0</a:t>
            </a:r>
            <a:r>
              <a:rPr lang="zh-TW" altLang="en-US" sz="4400" dirty="0" smtClean="0"/>
              <a:t>與</a:t>
            </a:r>
            <a:r>
              <a:rPr lang="en-US" altLang="zh-TW" sz="4400" dirty="0" smtClean="0"/>
              <a:t>1</a:t>
            </a:r>
          </a:p>
          <a:p>
            <a:pPr marL="0" indent="0">
              <a:buNone/>
            </a:pPr>
            <a:endParaRPr lang="en-US" altLang="zh-TW" sz="4400" dirty="0">
              <a:solidFill>
                <a:srgbClr val="FF0000"/>
              </a:solidFill>
            </a:endParaRPr>
          </a:p>
          <a:p>
            <a:r>
              <a:rPr lang="en-US" altLang="zh-TW" sz="4400" dirty="0"/>
              <a:t>2^32=4,294,967,296</a:t>
            </a:r>
            <a:r>
              <a:rPr lang="zh-TW" altLang="en-US" sz="4400" dirty="0"/>
              <a:t>約</a:t>
            </a:r>
            <a:r>
              <a:rPr lang="en-US" altLang="zh-TW" sz="4400" dirty="0">
                <a:solidFill>
                  <a:srgbClr val="FF00FF"/>
                </a:solidFill>
              </a:rPr>
              <a:t>42</a:t>
            </a:r>
            <a:r>
              <a:rPr lang="zh-TW" altLang="en-US" sz="4400" dirty="0">
                <a:solidFill>
                  <a:srgbClr val="FF00FF"/>
                </a:solidFill>
              </a:rPr>
              <a:t>億</a:t>
            </a:r>
            <a:r>
              <a:rPr lang="en-US" altLang="zh-TW" sz="4400" dirty="0">
                <a:solidFill>
                  <a:srgbClr val="FF00FF"/>
                </a:solidFill>
              </a:rPr>
              <a:t>9</a:t>
            </a:r>
          </a:p>
          <a:p>
            <a:endParaRPr lang="zh-TW" altLang="en-US" sz="4400" dirty="0"/>
          </a:p>
        </p:txBody>
      </p:sp>
    </p:spTree>
    <p:extLst>
      <p:ext uri="{BB962C8B-B14F-4D97-AF65-F5344CB8AC3E}">
        <p14:creationId xmlns:p14="http://schemas.microsoft.com/office/powerpoint/2010/main" val="36471770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99292" y="365126"/>
            <a:ext cx="11758246" cy="912690"/>
          </a:xfrm>
        </p:spPr>
        <p:txBody>
          <a:bodyPr/>
          <a:lstStyle/>
          <a:p>
            <a:r>
              <a:rPr lang="en-US" altLang="zh-TW" dirty="0" err="1" smtClean="0"/>
              <a:t>Ip</a:t>
            </a:r>
            <a:r>
              <a:rPr lang="en-US" altLang="zh-TW" dirty="0" smtClean="0"/>
              <a:t> 192.168.0.50 </a:t>
            </a:r>
            <a:r>
              <a:rPr lang="zh-TW" altLang="en-US" dirty="0" smtClean="0"/>
              <a:t>、</a:t>
            </a:r>
            <a:r>
              <a:rPr lang="en-US" altLang="zh-TW" dirty="0" smtClean="0"/>
              <a:t>192.168.0.199</a:t>
            </a:r>
            <a:r>
              <a:rPr lang="zh-TW" altLang="en-US" dirty="0" smtClean="0"/>
              <a:t>是否在同</a:t>
            </a:r>
            <a:r>
              <a:rPr lang="en-US" altLang="zh-TW" dirty="0" smtClean="0"/>
              <a:t>1</a:t>
            </a:r>
            <a:r>
              <a:rPr lang="zh-TW" altLang="en-US" dirty="0" smtClean="0"/>
              <a:t>網段</a:t>
            </a:r>
            <a:endParaRPr lang="zh-TW" altLang="en-US" dirty="0"/>
          </a:p>
        </p:txBody>
      </p:sp>
      <p:sp>
        <p:nvSpPr>
          <p:cNvPr id="3" name="內容版面配置區 2"/>
          <p:cNvSpPr>
            <a:spLocks noGrp="1"/>
          </p:cNvSpPr>
          <p:nvPr>
            <p:ph idx="1"/>
          </p:nvPr>
        </p:nvSpPr>
        <p:spPr/>
        <p:txBody>
          <a:bodyPr>
            <a:normAutofit lnSpcReduction="10000"/>
          </a:bodyPr>
          <a:lstStyle/>
          <a:p>
            <a:r>
              <a:rPr lang="en-US" altLang="zh-TW" dirty="0" smtClean="0"/>
              <a:t>11000000.10101000.00000000.00110010</a:t>
            </a:r>
          </a:p>
          <a:p>
            <a:pPr marL="0" indent="0">
              <a:buNone/>
            </a:pPr>
            <a:r>
              <a:rPr lang="zh-TW" altLang="en-US" dirty="0" smtClean="0"/>
              <a:t>   </a:t>
            </a:r>
            <a:r>
              <a:rPr lang="en-US" altLang="zh-TW" dirty="0" smtClean="0"/>
              <a:t>11111111.11111111.11111111.00000000</a:t>
            </a:r>
          </a:p>
          <a:p>
            <a:r>
              <a:rPr lang="en-US" altLang="zh-TW" dirty="0" smtClean="0"/>
              <a:t>11000000.10101000.00000000</a:t>
            </a:r>
            <a:r>
              <a:rPr lang="en-US" altLang="zh-TW" dirty="0"/>
              <a:t>.00000000</a:t>
            </a:r>
          </a:p>
          <a:p>
            <a:endParaRPr lang="en-US" altLang="zh-TW" dirty="0" smtClean="0"/>
          </a:p>
          <a:p>
            <a:endParaRPr lang="en-US" altLang="zh-TW" dirty="0"/>
          </a:p>
          <a:p>
            <a:r>
              <a:rPr lang="en-US" altLang="zh-TW" dirty="0" smtClean="0"/>
              <a:t>11000000.10101000.00000000.11000111 11111111.11111111.11111111.00000000</a:t>
            </a:r>
          </a:p>
          <a:p>
            <a:r>
              <a:rPr lang="en-US" altLang="zh-TW" dirty="0" smtClean="0"/>
              <a:t>11000000.10101000.00000000.00000000</a:t>
            </a:r>
            <a:endParaRPr lang="en-US" altLang="zh-TW" dirty="0"/>
          </a:p>
          <a:p>
            <a:r>
              <a:rPr lang="en-US" altLang="zh-TW" dirty="0" smtClean="0"/>
              <a:t>192.168.0.0/</a:t>
            </a:r>
            <a:r>
              <a:rPr lang="en-US" altLang="zh-TW" dirty="0" smtClean="0">
                <a:solidFill>
                  <a:srgbClr val="FF0000"/>
                </a:solidFill>
              </a:rPr>
              <a:t>255.255.255.0</a:t>
            </a:r>
            <a:r>
              <a:rPr lang="en-US" altLang="zh-TW" dirty="0" smtClean="0"/>
              <a:t>(192.168.0.0/</a:t>
            </a:r>
            <a:r>
              <a:rPr lang="en-US" altLang="zh-TW" dirty="0" smtClean="0">
                <a:solidFill>
                  <a:srgbClr val="FF0000"/>
                </a:solidFill>
              </a:rPr>
              <a:t>24</a:t>
            </a:r>
            <a:r>
              <a:rPr lang="en-US" altLang="zh-TW" dirty="0" smtClean="0"/>
              <a:t>)</a:t>
            </a:r>
            <a:endParaRPr lang="en-US" altLang="zh-TW" dirty="0"/>
          </a:p>
          <a:p>
            <a:endParaRPr lang="zh-TW" altLang="en-US" dirty="0"/>
          </a:p>
        </p:txBody>
      </p:sp>
      <p:sp>
        <p:nvSpPr>
          <p:cNvPr id="4" name="弧形箭號 (左彎) 3"/>
          <p:cNvSpPr/>
          <p:nvPr/>
        </p:nvSpPr>
        <p:spPr>
          <a:xfrm>
            <a:off x="7455877" y="1969477"/>
            <a:ext cx="715108" cy="78544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solidFill>
                  <a:srgbClr val="FF0000"/>
                </a:solidFill>
              </a:rPr>
              <a:t>and</a:t>
            </a:r>
            <a:endParaRPr lang="zh-TW" altLang="en-US" sz="2400" dirty="0">
              <a:solidFill>
                <a:srgbClr val="FF0000"/>
              </a:solidFill>
            </a:endParaRPr>
          </a:p>
        </p:txBody>
      </p:sp>
      <p:sp>
        <p:nvSpPr>
          <p:cNvPr id="5" name="弧形箭號 (左彎) 4"/>
          <p:cNvSpPr/>
          <p:nvPr/>
        </p:nvSpPr>
        <p:spPr>
          <a:xfrm>
            <a:off x="7455877" y="4196862"/>
            <a:ext cx="715108" cy="78544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solidFill>
                  <a:srgbClr val="FF0000"/>
                </a:solidFill>
              </a:rPr>
              <a:t>and</a:t>
            </a:r>
            <a:endParaRPr lang="zh-TW" altLang="en-US" sz="2400" dirty="0">
              <a:solidFill>
                <a:srgbClr val="FF0000"/>
              </a:solidFill>
            </a:endParaRPr>
          </a:p>
        </p:txBody>
      </p:sp>
      <p:cxnSp>
        <p:nvCxnSpPr>
          <p:cNvPr id="7" name="直線單箭頭接點 6"/>
          <p:cNvCxnSpPr/>
          <p:nvPr/>
        </p:nvCxnSpPr>
        <p:spPr>
          <a:xfrm>
            <a:off x="2438400" y="984738"/>
            <a:ext cx="269631" cy="98473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p:nvPr/>
        </p:nvCxnSpPr>
        <p:spPr>
          <a:xfrm flipH="1">
            <a:off x="5111262" y="1059351"/>
            <a:ext cx="422030" cy="313751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flipH="1" flipV="1">
            <a:off x="6283569" y="5896708"/>
            <a:ext cx="2039816" cy="28025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字方塊 11"/>
          <p:cNvSpPr txBox="1"/>
          <p:nvPr/>
        </p:nvSpPr>
        <p:spPr>
          <a:xfrm>
            <a:off x="8307308" y="5919605"/>
            <a:ext cx="3650230" cy="584775"/>
          </a:xfrm>
          <a:prstGeom prst="rect">
            <a:avLst/>
          </a:prstGeom>
          <a:noFill/>
        </p:spPr>
        <p:txBody>
          <a:bodyPr wrap="none" rtlCol="0">
            <a:spAutoFit/>
          </a:bodyPr>
          <a:lstStyle/>
          <a:p>
            <a:r>
              <a:rPr lang="en-US" altLang="zh-TW" sz="3200" dirty="0" smtClean="0"/>
              <a:t>Network </a:t>
            </a:r>
            <a:r>
              <a:rPr lang="en-US" altLang="zh-TW" sz="3200" dirty="0" err="1" smtClean="0"/>
              <a:t>iD</a:t>
            </a:r>
            <a:r>
              <a:rPr lang="en-US" altLang="zh-TW" sz="3200" dirty="0" smtClean="0"/>
              <a:t>/</a:t>
            </a:r>
            <a:r>
              <a:rPr lang="en-US" altLang="zh-TW" sz="3200" dirty="0" err="1" smtClean="0"/>
              <a:t>netmask</a:t>
            </a:r>
            <a:endParaRPr lang="zh-TW" altLang="en-US" sz="3200" dirty="0"/>
          </a:p>
        </p:txBody>
      </p:sp>
      <p:sp>
        <p:nvSpPr>
          <p:cNvPr id="13" name="文字方塊 12"/>
          <p:cNvSpPr txBox="1"/>
          <p:nvPr/>
        </p:nvSpPr>
        <p:spPr>
          <a:xfrm>
            <a:off x="5813163" y="3308251"/>
            <a:ext cx="5809026" cy="584775"/>
          </a:xfrm>
          <a:prstGeom prst="rect">
            <a:avLst/>
          </a:prstGeom>
          <a:noFill/>
        </p:spPr>
        <p:txBody>
          <a:bodyPr wrap="none" rtlCol="0">
            <a:spAutoFit/>
          </a:bodyPr>
          <a:lstStyle/>
          <a:p>
            <a:r>
              <a:rPr lang="zh-TW" altLang="en-US" sz="3200" dirty="0" smtClean="0"/>
              <a:t>兩個</a:t>
            </a:r>
            <a:r>
              <a:rPr lang="en-US" altLang="zh-TW" sz="3200" dirty="0" err="1" smtClean="0"/>
              <a:t>Netmask</a:t>
            </a:r>
            <a:r>
              <a:rPr lang="zh-TW" altLang="en-US" sz="3200" dirty="0" smtClean="0"/>
              <a:t>皆為</a:t>
            </a:r>
            <a:r>
              <a:rPr lang="en-US" altLang="zh-TW" sz="3200" dirty="0" smtClean="0"/>
              <a:t>:255.255.255.0</a:t>
            </a:r>
            <a:endParaRPr lang="zh-TW" altLang="en-US" sz="3200" dirty="0"/>
          </a:p>
        </p:txBody>
      </p:sp>
    </p:spTree>
    <p:extLst>
      <p:ext uri="{BB962C8B-B14F-4D97-AF65-F5344CB8AC3E}">
        <p14:creationId xmlns:p14="http://schemas.microsoft.com/office/powerpoint/2010/main" val="6725291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73369" y="259619"/>
            <a:ext cx="10515600" cy="514106"/>
          </a:xfrm>
        </p:spPr>
        <p:txBody>
          <a:bodyPr>
            <a:normAutofit fontScale="90000"/>
          </a:bodyPr>
          <a:lstStyle/>
          <a:p>
            <a:pPr algn="ctr"/>
            <a:r>
              <a:rPr lang="zh-TW" altLang="en-US" dirty="0"/>
              <a:t>二個子網路</a:t>
            </a:r>
          </a:p>
        </p:txBody>
      </p:sp>
      <p:sp>
        <p:nvSpPr>
          <p:cNvPr id="3" name="內容版面配置區 2"/>
          <p:cNvSpPr>
            <a:spLocks noGrp="1"/>
          </p:cNvSpPr>
          <p:nvPr>
            <p:ph idx="1"/>
          </p:nvPr>
        </p:nvSpPr>
        <p:spPr>
          <a:xfrm>
            <a:off x="410309" y="1031632"/>
            <a:ext cx="11406554" cy="5685692"/>
          </a:xfrm>
        </p:spPr>
        <p:txBody>
          <a:bodyPr>
            <a:normAutofit fontScale="77500" lnSpcReduction="20000"/>
          </a:bodyPr>
          <a:lstStyle/>
          <a:p>
            <a:pPr marL="0" indent="0">
              <a:buNone/>
            </a:pPr>
            <a:r>
              <a:rPr lang="zh-TW" altLang="en-US" dirty="0"/>
              <a:t>第一個子網路</a:t>
            </a:r>
          </a:p>
          <a:p>
            <a:pPr marL="0" indent="0">
              <a:buNone/>
            </a:pPr>
            <a:r>
              <a:rPr lang="en-US" altLang="zh-TW" dirty="0"/>
              <a:t>Network:   11000000.10101000.00000000.</a:t>
            </a:r>
            <a:r>
              <a:rPr lang="en-US" altLang="zh-TW" dirty="0">
                <a:solidFill>
                  <a:srgbClr val="FF0000"/>
                </a:solidFill>
              </a:rPr>
              <a:t>0</a:t>
            </a:r>
            <a:r>
              <a:rPr lang="en-US" altLang="zh-TW" dirty="0"/>
              <a:t>0000000   192.168.0.0</a:t>
            </a:r>
          </a:p>
          <a:p>
            <a:pPr marL="0" indent="0">
              <a:buNone/>
            </a:pPr>
            <a:r>
              <a:rPr lang="en-US" altLang="zh-TW" dirty="0"/>
              <a:t>Broadcast: 11000000.10101000.00000000.</a:t>
            </a:r>
            <a:r>
              <a:rPr lang="en-US" altLang="zh-TW" dirty="0">
                <a:solidFill>
                  <a:srgbClr val="FF0000"/>
                </a:solidFill>
              </a:rPr>
              <a:t>0</a:t>
            </a:r>
            <a:r>
              <a:rPr lang="en-US" altLang="zh-TW" dirty="0"/>
              <a:t>1111111   192.168.0.127</a:t>
            </a:r>
          </a:p>
          <a:p>
            <a:pPr marL="0" indent="0">
              <a:buNone/>
            </a:pPr>
            <a:r>
              <a:rPr lang="en-US" altLang="zh-TW" dirty="0"/>
              <a:t>           |----------</a:t>
            </a:r>
            <a:r>
              <a:rPr lang="en-US" altLang="zh-TW" dirty="0" err="1"/>
              <a:t>Net_ID</a:t>
            </a:r>
            <a:r>
              <a:rPr lang="en-US" altLang="zh-TW" dirty="0"/>
              <a:t>---------|-host--|</a:t>
            </a:r>
          </a:p>
          <a:p>
            <a:pPr marL="0" indent="0">
              <a:buNone/>
            </a:pPr>
            <a:r>
              <a:rPr lang="en-US" altLang="zh-TW" dirty="0" err="1"/>
              <a:t>Netmask</a:t>
            </a:r>
            <a:r>
              <a:rPr lang="en-US" altLang="zh-TW" dirty="0"/>
              <a:t>:   11111111.11111111.11111111.</a:t>
            </a:r>
            <a:r>
              <a:rPr lang="en-US" altLang="zh-TW" dirty="0">
                <a:solidFill>
                  <a:srgbClr val="FF0000"/>
                </a:solidFill>
              </a:rPr>
              <a:t>1</a:t>
            </a:r>
            <a:r>
              <a:rPr lang="en-US" altLang="zh-TW" dirty="0"/>
              <a:t>0000000   255.255.255.128</a:t>
            </a:r>
          </a:p>
          <a:p>
            <a:pPr marL="0" indent="0">
              <a:buNone/>
            </a:pPr>
            <a:r>
              <a:rPr lang="zh-TW" altLang="en-US" dirty="0"/>
              <a:t>所有 </a:t>
            </a:r>
            <a:r>
              <a:rPr lang="en-US" altLang="zh-TW" dirty="0"/>
              <a:t>IP </a:t>
            </a:r>
            <a:r>
              <a:rPr lang="zh-TW" altLang="en-US" dirty="0"/>
              <a:t>與網域表示式：</a:t>
            </a:r>
          </a:p>
          <a:p>
            <a:pPr marL="0" indent="0">
              <a:buNone/>
            </a:pPr>
            <a:r>
              <a:rPr lang="en-US" altLang="zh-TW" dirty="0">
                <a:solidFill>
                  <a:srgbClr val="FF0000"/>
                </a:solidFill>
              </a:rPr>
              <a:t>192.168.0.0/25 </a:t>
            </a:r>
            <a:r>
              <a:rPr lang="zh-TW" altLang="en-US" dirty="0"/>
              <a:t>或 </a:t>
            </a:r>
            <a:r>
              <a:rPr lang="en-US" altLang="zh-TW" dirty="0"/>
              <a:t>192.168.0.0/255.255.255.128</a:t>
            </a:r>
          </a:p>
          <a:p>
            <a:pPr marL="0" indent="0">
              <a:buNone/>
            </a:pPr>
            <a:endParaRPr lang="en-US" altLang="zh-TW" dirty="0"/>
          </a:p>
          <a:p>
            <a:pPr marL="0" indent="0">
              <a:buNone/>
            </a:pPr>
            <a:r>
              <a:rPr lang="zh-TW" altLang="en-US" dirty="0"/>
              <a:t>第二個子網路</a:t>
            </a:r>
          </a:p>
          <a:p>
            <a:pPr marL="0" indent="0">
              <a:buNone/>
            </a:pPr>
            <a:r>
              <a:rPr lang="en-US" altLang="zh-TW" dirty="0"/>
              <a:t>Network:   11000000.10101000.00000000.</a:t>
            </a:r>
            <a:r>
              <a:rPr lang="en-US" altLang="zh-TW" dirty="0">
                <a:solidFill>
                  <a:srgbClr val="FF0000"/>
                </a:solidFill>
              </a:rPr>
              <a:t>1</a:t>
            </a:r>
            <a:r>
              <a:rPr lang="en-US" altLang="zh-TW" dirty="0"/>
              <a:t>0000000   192.168.0.128</a:t>
            </a:r>
          </a:p>
          <a:p>
            <a:pPr marL="0" indent="0">
              <a:buNone/>
            </a:pPr>
            <a:r>
              <a:rPr lang="en-US" altLang="zh-TW" dirty="0"/>
              <a:t>Broadcast: 11000000.10101000.00000000.</a:t>
            </a:r>
            <a:r>
              <a:rPr lang="en-US" altLang="zh-TW" dirty="0">
                <a:solidFill>
                  <a:srgbClr val="FF0000"/>
                </a:solidFill>
              </a:rPr>
              <a:t>1</a:t>
            </a:r>
            <a:r>
              <a:rPr lang="en-US" altLang="zh-TW" dirty="0"/>
              <a:t>1111111   192.168.0.255</a:t>
            </a:r>
          </a:p>
          <a:p>
            <a:pPr marL="0" indent="0">
              <a:buNone/>
            </a:pPr>
            <a:r>
              <a:rPr lang="en-US" altLang="zh-TW" dirty="0"/>
              <a:t>           |----------</a:t>
            </a:r>
            <a:r>
              <a:rPr lang="en-US" altLang="zh-TW" dirty="0" err="1"/>
              <a:t>Net_ID</a:t>
            </a:r>
            <a:r>
              <a:rPr lang="en-US" altLang="zh-TW" dirty="0"/>
              <a:t>----------|-host-|</a:t>
            </a:r>
          </a:p>
          <a:p>
            <a:pPr marL="0" indent="0">
              <a:buNone/>
            </a:pPr>
            <a:r>
              <a:rPr lang="en-US" altLang="zh-TW" dirty="0" err="1"/>
              <a:t>Netmask</a:t>
            </a:r>
            <a:r>
              <a:rPr lang="en-US" altLang="zh-TW" dirty="0"/>
              <a:t>:   11111111.11111111.11111111.</a:t>
            </a:r>
            <a:r>
              <a:rPr lang="en-US" altLang="zh-TW" dirty="0">
                <a:solidFill>
                  <a:srgbClr val="FF0000"/>
                </a:solidFill>
              </a:rPr>
              <a:t>1</a:t>
            </a:r>
            <a:r>
              <a:rPr lang="en-US" altLang="zh-TW" dirty="0"/>
              <a:t>0000000   255.255.255.128</a:t>
            </a:r>
          </a:p>
          <a:p>
            <a:pPr marL="0" indent="0">
              <a:buNone/>
            </a:pPr>
            <a:r>
              <a:rPr lang="zh-TW" altLang="en-US" dirty="0"/>
              <a:t>所有 </a:t>
            </a:r>
            <a:r>
              <a:rPr lang="en-US" altLang="zh-TW" dirty="0"/>
              <a:t>IP </a:t>
            </a:r>
            <a:r>
              <a:rPr lang="zh-TW" altLang="en-US" dirty="0"/>
              <a:t>與網域表示式：</a:t>
            </a:r>
          </a:p>
          <a:p>
            <a:pPr marL="0" indent="0">
              <a:buNone/>
            </a:pPr>
            <a:r>
              <a:rPr lang="en-US" altLang="zh-TW" dirty="0">
                <a:solidFill>
                  <a:srgbClr val="FF0000"/>
                </a:solidFill>
              </a:rPr>
              <a:t>192.168.0.128/25</a:t>
            </a:r>
            <a:r>
              <a:rPr lang="en-US" altLang="zh-TW" dirty="0"/>
              <a:t> </a:t>
            </a:r>
            <a:r>
              <a:rPr lang="zh-TW" altLang="en-US" dirty="0"/>
              <a:t>或 </a:t>
            </a:r>
            <a:r>
              <a:rPr lang="en-US" altLang="zh-TW" dirty="0"/>
              <a:t>192.168.0.128/255.255.255.128</a:t>
            </a:r>
            <a:endParaRPr lang="zh-TW" altLang="en-US" dirty="0"/>
          </a:p>
        </p:txBody>
      </p:sp>
    </p:spTree>
    <p:extLst>
      <p:ext uri="{BB962C8B-B14F-4D97-AF65-F5344CB8AC3E}">
        <p14:creationId xmlns:p14="http://schemas.microsoft.com/office/powerpoint/2010/main" val="10159040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在</a:t>
            </a:r>
            <a:r>
              <a:rPr lang="en-US" altLang="zh-TW" dirty="0" err="1"/>
              <a:t>Ip</a:t>
            </a:r>
            <a:r>
              <a:rPr lang="en-US" altLang="zh-TW" dirty="0"/>
              <a:t> 192.168.0.50</a:t>
            </a:r>
            <a:r>
              <a:rPr lang="zh-TW" altLang="en-US" dirty="0"/>
              <a:t> </a:t>
            </a:r>
            <a:r>
              <a:rPr lang="en-US" altLang="zh-TW" dirty="0"/>
              <a:t>ping 192.168.0.199</a:t>
            </a:r>
            <a:endParaRPr lang="zh-TW" altLang="en-US" dirty="0"/>
          </a:p>
        </p:txBody>
      </p:sp>
      <p:sp>
        <p:nvSpPr>
          <p:cNvPr id="3" name="內容版面配置區 2"/>
          <p:cNvSpPr>
            <a:spLocks noGrp="1"/>
          </p:cNvSpPr>
          <p:nvPr>
            <p:ph idx="1"/>
          </p:nvPr>
        </p:nvSpPr>
        <p:spPr/>
        <p:txBody>
          <a:bodyPr/>
          <a:lstStyle/>
          <a:p>
            <a:r>
              <a:rPr lang="en-US" altLang="zh-TW" dirty="0" err="1"/>
              <a:t>Ip</a:t>
            </a:r>
            <a:r>
              <a:rPr lang="en-US" altLang="zh-TW" dirty="0"/>
              <a:t> </a:t>
            </a:r>
            <a:r>
              <a:rPr lang="en-US" altLang="zh-TW" dirty="0" smtClean="0">
                <a:solidFill>
                  <a:srgbClr val="FF00FF"/>
                </a:solidFill>
              </a:rPr>
              <a:t>192.168.0.50</a:t>
            </a:r>
          </a:p>
          <a:p>
            <a:r>
              <a:rPr lang="en-US" altLang="zh-TW" dirty="0" err="1"/>
              <a:t>Netmask</a:t>
            </a:r>
            <a:r>
              <a:rPr lang="en-US" altLang="zh-TW" dirty="0">
                <a:solidFill>
                  <a:srgbClr val="FF00FF"/>
                </a:solidFill>
              </a:rPr>
              <a:t>:   </a:t>
            </a:r>
            <a:r>
              <a:rPr lang="en-US" altLang="zh-TW" dirty="0" smtClean="0">
                <a:solidFill>
                  <a:srgbClr val="FF00FF"/>
                </a:solidFill>
              </a:rPr>
              <a:t>255.255.255.0</a:t>
            </a:r>
          </a:p>
          <a:p>
            <a:endParaRPr lang="en-US" altLang="zh-TW" dirty="0"/>
          </a:p>
          <a:p>
            <a:r>
              <a:rPr lang="en-US" altLang="zh-TW" dirty="0" smtClean="0"/>
              <a:t>192.168.0.199</a:t>
            </a:r>
          </a:p>
          <a:p>
            <a:r>
              <a:rPr lang="en-US" altLang="zh-TW" dirty="0" err="1"/>
              <a:t>Netmask</a:t>
            </a:r>
            <a:r>
              <a:rPr lang="en-US" altLang="zh-TW" dirty="0"/>
              <a:t>:   </a:t>
            </a:r>
            <a:r>
              <a:rPr lang="en-US" altLang="zh-TW" dirty="0" smtClean="0"/>
              <a:t>255.255.255.128</a:t>
            </a:r>
            <a:endParaRPr lang="en-US" altLang="zh-TW" dirty="0"/>
          </a:p>
          <a:p>
            <a:endParaRPr lang="en-US" altLang="zh-TW" dirty="0"/>
          </a:p>
          <a:p>
            <a:endParaRPr lang="zh-TW" altLang="en-US" dirty="0"/>
          </a:p>
        </p:txBody>
      </p:sp>
    </p:spTree>
    <p:extLst>
      <p:ext uri="{BB962C8B-B14F-4D97-AF65-F5344CB8AC3E}">
        <p14:creationId xmlns:p14="http://schemas.microsoft.com/office/powerpoint/2010/main" val="9412169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99292" y="365126"/>
            <a:ext cx="11758246" cy="912690"/>
          </a:xfrm>
        </p:spPr>
        <p:txBody>
          <a:bodyPr/>
          <a:lstStyle/>
          <a:p>
            <a:r>
              <a:rPr lang="en-US" altLang="zh-TW" dirty="0" err="1" smtClean="0"/>
              <a:t>Ip</a:t>
            </a:r>
            <a:r>
              <a:rPr lang="en-US" altLang="zh-TW" dirty="0" smtClean="0"/>
              <a:t> 192.168.0.50 </a:t>
            </a:r>
            <a:r>
              <a:rPr lang="zh-TW" altLang="en-US" dirty="0" smtClean="0"/>
              <a:t>、</a:t>
            </a:r>
            <a:r>
              <a:rPr lang="en-US" altLang="zh-TW" dirty="0" smtClean="0"/>
              <a:t>192.168.0.199</a:t>
            </a:r>
            <a:r>
              <a:rPr lang="zh-TW" altLang="en-US" dirty="0" smtClean="0"/>
              <a:t>是否在同</a:t>
            </a:r>
            <a:r>
              <a:rPr lang="en-US" altLang="zh-TW" dirty="0" smtClean="0"/>
              <a:t>1</a:t>
            </a:r>
            <a:r>
              <a:rPr lang="zh-TW" altLang="en-US" dirty="0" smtClean="0"/>
              <a:t>網段</a:t>
            </a:r>
            <a:endParaRPr lang="zh-TW" altLang="en-US" dirty="0"/>
          </a:p>
        </p:txBody>
      </p:sp>
      <p:sp>
        <p:nvSpPr>
          <p:cNvPr id="3" name="內容版面配置區 2"/>
          <p:cNvSpPr>
            <a:spLocks noGrp="1"/>
          </p:cNvSpPr>
          <p:nvPr>
            <p:ph idx="1"/>
          </p:nvPr>
        </p:nvSpPr>
        <p:spPr/>
        <p:txBody>
          <a:bodyPr>
            <a:normAutofit lnSpcReduction="10000"/>
          </a:bodyPr>
          <a:lstStyle/>
          <a:p>
            <a:r>
              <a:rPr lang="en-US" altLang="zh-TW" dirty="0" smtClean="0"/>
              <a:t>11000000.10101000.00000000.00110010</a:t>
            </a:r>
          </a:p>
          <a:p>
            <a:pPr marL="0" indent="0">
              <a:buNone/>
            </a:pPr>
            <a:r>
              <a:rPr lang="zh-TW" altLang="en-US" dirty="0" smtClean="0"/>
              <a:t>   </a:t>
            </a:r>
            <a:r>
              <a:rPr lang="en-US" altLang="zh-TW" dirty="0" smtClean="0"/>
              <a:t>11111111.11111111.11111111.00000000</a:t>
            </a:r>
          </a:p>
          <a:p>
            <a:r>
              <a:rPr lang="en-US" altLang="zh-TW" dirty="0" smtClean="0"/>
              <a:t>11000000.10101000.00000000</a:t>
            </a:r>
            <a:r>
              <a:rPr lang="en-US" altLang="zh-TW" dirty="0"/>
              <a:t>.00000000</a:t>
            </a:r>
          </a:p>
          <a:p>
            <a:endParaRPr lang="en-US" altLang="zh-TW" dirty="0" smtClean="0"/>
          </a:p>
          <a:p>
            <a:endParaRPr lang="en-US" altLang="zh-TW" dirty="0"/>
          </a:p>
          <a:p>
            <a:r>
              <a:rPr lang="en-US" altLang="zh-TW" dirty="0" smtClean="0"/>
              <a:t>11000000.10101000.00000000.11000111 11111111.11111111.11111111.00000000</a:t>
            </a:r>
          </a:p>
          <a:p>
            <a:r>
              <a:rPr lang="en-US" altLang="zh-TW" dirty="0" smtClean="0"/>
              <a:t>11000000.10101000.00000000.00000000</a:t>
            </a:r>
            <a:endParaRPr lang="en-US" altLang="zh-TW" dirty="0"/>
          </a:p>
          <a:p>
            <a:r>
              <a:rPr lang="en-US" altLang="zh-TW" dirty="0" smtClean="0"/>
              <a:t>192.168.0.0/</a:t>
            </a:r>
            <a:r>
              <a:rPr lang="en-US" altLang="zh-TW" dirty="0" smtClean="0">
                <a:solidFill>
                  <a:srgbClr val="FF0000"/>
                </a:solidFill>
              </a:rPr>
              <a:t>255.255.255.0</a:t>
            </a:r>
            <a:r>
              <a:rPr lang="en-US" altLang="zh-TW" dirty="0" smtClean="0"/>
              <a:t>(192.168.0.0/</a:t>
            </a:r>
            <a:r>
              <a:rPr lang="en-US" altLang="zh-TW" dirty="0" smtClean="0">
                <a:solidFill>
                  <a:srgbClr val="FF0000"/>
                </a:solidFill>
              </a:rPr>
              <a:t>24</a:t>
            </a:r>
            <a:r>
              <a:rPr lang="en-US" altLang="zh-TW" dirty="0" smtClean="0"/>
              <a:t>)</a:t>
            </a:r>
            <a:endParaRPr lang="en-US" altLang="zh-TW" dirty="0"/>
          </a:p>
          <a:p>
            <a:endParaRPr lang="zh-TW" altLang="en-US" dirty="0"/>
          </a:p>
        </p:txBody>
      </p:sp>
      <p:sp>
        <p:nvSpPr>
          <p:cNvPr id="4" name="弧形箭號 (左彎) 3"/>
          <p:cNvSpPr/>
          <p:nvPr/>
        </p:nvSpPr>
        <p:spPr>
          <a:xfrm>
            <a:off x="7455877" y="1969477"/>
            <a:ext cx="715108" cy="78544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solidFill>
                  <a:srgbClr val="FF0000"/>
                </a:solidFill>
              </a:rPr>
              <a:t>and</a:t>
            </a:r>
            <a:endParaRPr lang="zh-TW" altLang="en-US" sz="2400" dirty="0">
              <a:solidFill>
                <a:srgbClr val="FF0000"/>
              </a:solidFill>
            </a:endParaRPr>
          </a:p>
        </p:txBody>
      </p:sp>
      <p:sp>
        <p:nvSpPr>
          <p:cNvPr id="5" name="弧形箭號 (左彎) 4"/>
          <p:cNvSpPr/>
          <p:nvPr/>
        </p:nvSpPr>
        <p:spPr>
          <a:xfrm>
            <a:off x="7455877" y="4196862"/>
            <a:ext cx="715108" cy="78544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solidFill>
                  <a:srgbClr val="FF0000"/>
                </a:solidFill>
              </a:rPr>
              <a:t>and</a:t>
            </a:r>
            <a:endParaRPr lang="zh-TW" altLang="en-US" sz="2400" dirty="0">
              <a:solidFill>
                <a:srgbClr val="FF0000"/>
              </a:solidFill>
            </a:endParaRPr>
          </a:p>
        </p:txBody>
      </p:sp>
      <p:cxnSp>
        <p:nvCxnSpPr>
          <p:cNvPr id="7" name="直線單箭頭接點 6"/>
          <p:cNvCxnSpPr/>
          <p:nvPr/>
        </p:nvCxnSpPr>
        <p:spPr>
          <a:xfrm>
            <a:off x="2438400" y="984738"/>
            <a:ext cx="269631" cy="98473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p:nvPr/>
        </p:nvCxnSpPr>
        <p:spPr>
          <a:xfrm flipH="1">
            <a:off x="5111262" y="1059351"/>
            <a:ext cx="422030" cy="313751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flipH="1" flipV="1">
            <a:off x="6283569" y="5896708"/>
            <a:ext cx="2039816" cy="28025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字方塊 11"/>
          <p:cNvSpPr txBox="1"/>
          <p:nvPr/>
        </p:nvSpPr>
        <p:spPr>
          <a:xfrm>
            <a:off x="8307308" y="5919605"/>
            <a:ext cx="3650230" cy="584775"/>
          </a:xfrm>
          <a:prstGeom prst="rect">
            <a:avLst/>
          </a:prstGeom>
          <a:noFill/>
        </p:spPr>
        <p:txBody>
          <a:bodyPr wrap="none" rtlCol="0">
            <a:spAutoFit/>
          </a:bodyPr>
          <a:lstStyle/>
          <a:p>
            <a:r>
              <a:rPr lang="en-US" altLang="zh-TW" sz="3200" dirty="0" smtClean="0"/>
              <a:t>Network </a:t>
            </a:r>
            <a:r>
              <a:rPr lang="en-US" altLang="zh-TW" sz="3200" dirty="0" err="1" smtClean="0"/>
              <a:t>iD</a:t>
            </a:r>
            <a:r>
              <a:rPr lang="en-US" altLang="zh-TW" sz="3200" dirty="0" smtClean="0"/>
              <a:t>/</a:t>
            </a:r>
            <a:r>
              <a:rPr lang="en-US" altLang="zh-TW" sz="3200" dirty="0" err="1" smtClean="0"/>
              <a:t>netmask</a:t>
            </a:r>
            <a:endParaRPr lang="zh-TW" altLang="en-US" sz="3200" dirty="0"/>
          </a:p>
        </p:txBody>
      </p:sp>
      <p:sp>
        <p:nvSpPr>
          <p:cNvPr id="13" name="文字方塊 12"/>
          <p:cNvSpPr txBox="1"/>
          <p:nvPr/>
        </p:nvSpPr>
        <p:spPr>
          <a:xfrm>
            <a:off x="5813163" y="3308251"/>
            <a:ext cx="5809026" cy="584775"/>
          </a:xfrm>
          <a:prstGeom prst="rect">
            <a:avLst/>
          </a:prstGeom>
          <a:noFill/>
        </p:spPr>
        <p:txBody>
          <a:bodyPr wrap="none" rtlCol="0">
            <a:spAutoFit/>
          </a:bodyPr>
          <a:lstStyle/>
          <a:p>
            <a:r>
              <a:rPr lang="zh-TW" altLang="en-US" sz="3200" dirty="0" smtClean="0"/>
              <a:t>兩個</a:t>
            </a:r>
            <a:r>
              <a:rPr lang="en-US" altLang="zh-TW" sz="3200" dirty="0" err="1" smtClean="0"/>
              <a:t>Netmask</a:t>
            </a:r>
            <a:r>
              <a:rPr lang="zh-TW" altLang="en-US" sz="3200" dirty="0" smtClean="0"/>
              <a:t>皆為</a:t>
            </a:r>
            <a:r>
              <a:rPr lang="en-US" altLang="zh-TW" sz="3200" dirty="0" smtClean="0"/>
              <a:t>:255.255.255.0</a:t>
            </a:r>
            <a:endParaRPr lang="zh-TW" altLang="en-US" sz="3200" dirty="0"/>
          </a:p>
        </p:txBody>
      </p:sp>
    </p:spTree>
    <p:extLst>
      <p:ext uri="{BB962C8B-B14F-4D97-AF65-F5344CB8AC3E}">
        <p14:creationId xmlns:p14="http://schemas.microsoft.com/office/powerpoint/2010/main" val="232953241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在</a:t>
            </a:r>
            <a:r>
              <a:rPr lang="en-US" altLang="zh-TW" dirty="0" err="1"/>
              <a:t>Ip</a:t>
            </a:r>
            <a:r>
              <a:rPr lang="en-US" altLang="zh-TW" dirty="0"/>
              <a:t> 192.168.0.199 </a:t>
            </a:r>
            <a:r>
              <a:rPr lang="en-US" altLang="zh-TW" dirty="0" smtClean="0"/>
              <a:t>ping 192.168.0.50</a:t>
            </a:r>
            <a:endParaRPr lang="zh-TW" altLang="en-US" dirty="0"/>
          </a:p>
        </p:txBody>
      </p:sp>
      <p:sp>
        <p:nvSpPr>
          <p:cNvPr id="3" name="內容版面配置區 2"/>
          <p:cNvSpPr>
            <a:spLocks noGrp="1"/>
          </p:cNvSpPr>
          <p:nvPr>
            <p:ph idx="1"/>
          </p:nvPr>
        </p:nvSpPr>
        <p:spPr/>
        <p:txBody>
          <a:bodyPr/>
          <a:lstStyle/>
          <a:p>
            <a:r>
              <a:rPr lang="en-US" altLang="zh-TW" dirty="0" err="1"/>
              <a:t>Ip</a:t>
            </a:r>
            <a:r>
              <a:rPr lang="en-US" altLang="zh-TW" dirty="0"/>
              <a:t> </a:t>
            </a:r>
            <a:r>
              <a:rPr lang="en-US" altLang="zh-TW" dirty="0" smtClean="0"/>
              <a:t>192.168.0.50</a:t>
            </a:r>
          </a:p>
          <a:p>
            <a:r>
              <a:rPr lang="en-US" altLang="zh-TW" dirty="0" err="1"/>
              <a:t>Netmask</a:t>
            </a:r>
            <a:r>
              <a:rPr lang="en-US" altLang="zh-TW" dirty="0"/>
              <a:t>:   </a:t>
            </a:r>
            <a:r>
              <a:rPr lang="en-US" altLang="zh-TW" dirty="0" smtClean="0"/>
              <a:t>255.255.255.0</a:t>
            </a:r>
          </a:p>
          <a:p>
            <a:endParaRPr lang="en-US" altLang="zh-TW" dirty="0"/>
          </a:p>
          <a:p>
            <a:r>
              <a:rPr lang="en-US" altLang="zh-TW" dirty="0" smtClean="0">
                <a:solidFill>
                  <a:srgbClr val="FF00FF"/>
                </a:solidFill>
              </a:rPr>
              <a:t>192.168.0.199</a:t>
            </a:r>
          </a:p>
          <a:p>
            <a:r>
              <a:rPr lang="en-US" altLang="zh-TW" dirty="0" err="1"/>
              <a:t>Netmask</a:t>
            </a:r>
            <a:r>
              <a:rPr lang="en-US" altLang="zh-TW" dirty="0"/>
              <a:t>:   </a:t>
            </a:r>
            <a:r>
              <a:rPr lang="en-US" altLang="zh-TW" dirty="0" smtClean="0">
                <a:solidFill>
                  <a:srgbClr val="FF00FF"/>
                </a:solidFill>
              </a:rPr>
              <a:t>255.255.255.128</a:t>
            </a:r>
            <a:endParaRPr lang="en-US" altLang="zh-TW" dirty="0">
              <a:solidFill>
                <a:srgbClr val="FF00FF"/>
              </a:solidFill>
            </a:endParaRPr>
          </a:p>
          <a:p>
            <a:endParaRPr lang="en-US" altLang="zh-TW" dirty="0"/>
          </a:p>
          <a:p>
            <a:endParaRPr lang="zh-TW" altLang="en-US" dirty="0"/>
          </a:p>
        </p:txBody>
      </p:sp>
    </p:spTree>
    <p:extLst>
      <p:ext uri="{BB962C8B-B14F-4D97-AF65-F5344CB8AC3E}">
        <p14:creationId xmlns:p14="http://schemas.microsoft.com/office/powerpoint/2010/main" val="265938657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99292" y="365126"/>
            <a:ext cx="11758246" cy="912690"/>
          </a:xfrm>
        </p:spPr>
        <p:txBody>
          <a:bodyPr/>
          <a:lstStyle/>
          <a:p>
            <a:r>
              <a:rPr lang="en-US" altLang="zh-TW" dirty="0" err="1" smtClean="0"/>
              <a:t>Ip</a:t>
            </a:r>
            <a:r>
              <a:rPr lang="en-US" altLang="zh-TW" dirty="0" smtClean="0"/>
              <a:t> 192.168.0.50 </a:t>
            </a:r>
            <a:r>
              <a:rPr lang="zh-TW" altLang="en-US" dirty="0" smtClean="0"/>
              <a:t>、</a:t>
            </a:r>
            <a:r>
              <a:rPr lang="en-US" altLang="zh-TW" dirty="0" smtClean="0"/>
              <a:t>192.168.0.199</a:t>
            </a:r>
            <a:r>
              <a:rPr lang="zh-TW" altLang="en-US" dirty="0" smtClean="0"/>
              <a:t>是否在同</a:t>
            </a:r>
            <a:r>
              <a:rPr lang="en-US" altLang="zh-TW" dirty="0" smtClean="0"/>
              <a:t>1</a:t>
            </a:r>
            <a:r>
              <a:rPr lang="zh-TW" altLang="en-US" dirty="0" smtClean="0"/>
              <a:t>網段</a:t>
            </a:r>
            <a:endParaRPr lang="zh-TW" altLang="en-US" dirty="0"/>
          </a:p>
        </p:txBody>
      </p:sp>
      <p:sp>
        <p:nvSpPr>
          <p:cNvPr id="3" name="內容版面配置區 2"/>
          <p:cNvSpPr>
            <a:spLocks noGrp="1"/>
          </p:cNvSpPr>
          <p:nvPr>
            <p:ph idx="1"/>
          </p:nvPr>
        </p:nvSpPr>
        <p:spPr/>
        <p:txBody>
          <a:bodyPr>
            <a:normAutofit fontScale="92500" lnSpcReduction="10000"/>
          </a:bodyPr>
          <a:lstStyle/>
          <a:p>
            <a:r>
              <a:rPr lang="en-US" altLang="zh-TW" dirty="0" smtClean="0"/>
              <a:t>11000000.10101000.00000000.00110010</a:t>
            </a:r>
          </a:p>
          <a:p>
            <a:pPr marL="0" indent="0">
              <a:buNone/>
            </a:pPr>
            <a:r>
              <a:rPr lang="zh-TW" altLang="en-US" dirty="0" smtClean="0"/>
              <a:t>   </a:t>
            </a:r>
            <a:r>
              <a:rPr lang="en-US" altLang="zh-TW" dirty="0" smtClean="0"/>
              <a:t>11111111.11111111.11111111.</a:t>
            </a:r>
            <a:r>
              <a:rPr lang="en-US" altLang="zh-TW" dirty="0" smtClean="0">
                <a:solidFill>
                  <a:srgbClr val="FF0000"/>
                </a:solidFill>
              </a:rPr>
              <a:t>1</a:t>
            </a:r>
            <a:r>
              <a:rPr lang="en-US" altLang="zh-TW" dirty="0" smtClean="0"/>
              <a:t>0000000</a:t>
            </a:r>
          </a:p>
          <a:p>
            <a:r>
              <a:rPr lang="en-US" altLang="zh-TW" dirty="0" smtClean="0"/>
              <a:t>11000000.10101000.00000000.00000000</a:t>
            </a:r>
          </a:p>
          <a:p>
            <a:r>
              <a:rPr lang="en-US" altLang="zh-TW" dirty="0" smtClean="0"/>
              <a:t>192.168.0.</a:t>
            </a:r>
            <a:r>
              <a:rPr lang="en-US" altLang="zh-TW" dirty="0" smtClean="0">
                <a:solidFill>
                  <a:srgbClr val="00B0F0"/>
                </a:solidFill>
              </a:rPr>
              <a:t>0</a:t>
            </a:r>
            <a:r>
              <a:rPr lang="en-US" altLang="zh-TW" dirty="0" smtClean="0"/>
              <a:t>/</a:t>
            </a:r>
            <a:r>
              <a:rPr lang="en-US" altLang="zh-TW" dirty="0">
                <a:solidFill>
                  <a:srgbClr val="FF0000"/>
                </a:solidFill>
              </a:rPr>
              <a:t>255.255.255.128</a:t>
            </a:r>
            <a:r>
              <a:rPr lang="en-US" altLang="zh-TW" dirty="0"/>
              <a:t>(192.168.0.128/</a:t>
            </a:r>
            <a:r>
              <a:rPr lang="en-US" altLang="zh-TW" dirty="0">
                <a:solidFill>
                  <a:srgbClr val="FF0000"/>
                </a:solidFill>
              </a:rPr>
              <a:t>25</a:t>
            </a:r>
            <a:endParaRPr lang="en-US" altLang="zh-TW" dirty="0"/>
          </a:p>
          <a:p>
            <a:endParaRPr lang="en-US" altLang="zh-TW" dirty="0" smtClean="0"/>
          </a:p>
          <a:p>
            <a:endParaRPr lang="en-US" altLang="zh-TW" dirty="0"/>
          </a:p>
          <a:p>
            <a:r>
              <a:rPr lang="en-US" altLang="zh-TW" dirty="0" smtClean="0"/>
              <a:t>11000000.10101000.00000000.11000111 11111111.11111111.11111111.10000000</a:t>
            </a:r>
          </a:p>
          <a:p>
            <a:r>
              <a:rPr lang="en-US" altLang="zh-TW" dirty="0" smtClean="0"/>
              <a:t>11000000.10101000.00000000.10000000</a:t>
            </a:r>
            <a:endParaRPr lang="en-US" altLang="zh-TW" dirty="0"/>
          </a:p>
          <a:p>
            <a:r>
              <a:rPr lang="en-US" altLang="zh-TW" dirty="0" smtClean="0"/>
              <a:t>192.168.0.</a:t>
            </a:r>
            <a:r>
              <a:rPr lang="en-US" altLang="zh-TW" dirty="0" smtClean="0">
                <a:solidFill>
                  <a:srgbClr val="00B0F0"/>
                </a:solidFill>
              </a:rPr>
              <a:t>128</a:t>
            </a:r>
            <a:r>
              <a:rPr lang="en-US" altLang="zh-TW" dirty="0" smtClean="0"/>
              <a:t>/</a:t>
            </a:r>
            <a:r>
              <a:rPr lang="en-US" altLang="zh-TW" dirty="0" smtClean="0">
                <a:solidFill>
                  <a:srgbClr val="FF0000"/>
                </a:solidFill>
              </a:rPr>
              <a:t>255.255.255.128</a:t>
            </a:r>
            <a:r>
              <a:rPr lang="en-US" altLang="zh-TW" dirty="0" smtClean="0"/>
              <a:t>(192.168.0.128/</a:t>
            </a:r>
            <a:r>
              <a:rPr lang="en-US" altLang="zh-TW" dirty="0" smtClean="0">
                <a:solidFill>
                  <a:srgbClr val="FF0000"/>
                </a:solidFill>
              </a:rPr>
              <a:t>25</a:t>
            </a:r>
            <a:r>
              <a:rPr lang="en-US" altLang="zh-TW" dirty="0" smtClean="0"/>
              <a:t>)</a:t>
            </a:r>
            <a:endParaRPr lang="en-US" altLang="zh-TW" dirty="0"/>
          </a:p>
          <a:p>
            <a:endParaRPr lang="zh-TW" altLang="en-US" dirty="0"/>
          </a:p>
        </p:txBody>
      </p:sp>
      <p:sp>
        <p:nvSpPr>
          <p:cNvPr id="4" name="弧形箭號 (左彎) 3"/>
          <p:cNvSpPr/>
          <p:nvPr/>
        </p:nvSpPr>
        <p:spPr>
          <a:xfrm>
            <a:off x="7455877" y="1969477"/>
            <a:ext cx="715108" cy="78544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solidFill>
                  <a:srgbClr val="FF0000"/>
                </a:solidFill>
              </a:rPr>
              <a:t>and</a:t>
            </a:r>
            <a:endParaRPr lang="zh-TW" altLang="en-US" sz="2400" dirty="0">
              <a:solidFill>
                <a:srgbClr val="FF0000"/>
              </a:solidFill>
            </a:endParaRPr>
          </a:p>
        </p:txBody>
      </p:sp>
      <p:sp>
        <p:nvSpPr>
          <p:cNvPr id="5" name="弧形箭號 (左彎) 4"/>
          <p:cNvSpPr/>
          <p:nvPr/>
        </p:nvSpPr>
        <p:spPr>
          <a:xfrm>
            <a:off x="7455877" y="4196862"/>
            <a:ext cx="715108" cy="78544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solidFill>
                  <a:srgbClr val="FF0000"/>
                </a:solidFill>
              </a:rPr>
              <a:t>and</a:t>
            </a:r>
            <a:endParaRPr lang="zh-TW" altLang="en-US" sz="2400" dirty="0">
              <a:solidFill>
                <a:srgbClr val="FF0000"/>
              </a:solidFill>
            </a:endParaRPr>
          </a:p>
        </p:txBody>
      </p:sp>
      <p:cxnSp>
        <p:nvCxnSpPr>
          <p:cNvPr id="7" name="直線單箭頭接點 6"/>
          <p:cNvCxnSpPr/>
          <p:nvPr/>
        </p:nvCxnSpPr>
        <p:spPr>
          <a:xfrm>
            <a:off x="2438400" y="984738"/>
            <a:ext cx="269631" cy="98473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p:nvPr/>
        </p:nvCxnSpPr>
        <p:spPr>
          <a:xfrm flipH="1">
            <a:off x="4273062" y="1277816"/>
            <a:ext cx="422030" cy="313751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flipH="1" flipV="1">
            <a:off x="8170985" y="5859742"/>
            <a:ext cx="2039816" cy="28025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字方塊 11"/>
          <p:cNvSpPr txBox="1"/>
          <p:nvPr/>
        </p:nvSpPr>
        <p:spPr>
          <a:xfrm>
            <a:off x="8541770" y="6139997"/>
            <a:ext cx="3650230" cy="584775"/>
          </a:xfrm>
          <a:prstGeom prst="rect">
            <a:avLst/>
          </a:prstGeom>
          <a:noFill/>
        </p:spPr>
        <p:txBody>
          <a:bodyPr wrap="none" rtlCol="0">
            <a:spAutoFit/>
          </a:bodyPr>
          <a:lstStyle/>
          <a:p>
            <a:r>
              <a:rPr lang="en-US" altLang="zh-TW" sz="3200" dirty="0" smtClean="0"/>
              <a:t>Network </a:t>
            </a:r>
            <a:r>
              <a:rPr lang="en-US" altLang="zh-TW" sz="3200" dirty="0" err="1" smtClean="0"/>
              <a:t>iD</a:t>
            </a:r>
            <a:r>
              <a:rPr lang="en-US" altLang="zh-TW" sz="3200" dirty="0" smtClean="0"/>
              <a:t>/</a:t>
            </a:r>
            <a:r>
              <a:rPr lang="en-US" altLang="zh-TW" sz="3200" dirty="0" err="1" smtClean="0"/>
              <a:t>netmask</a:t>
            </a:r>
            <a:endParaRPr lang="zh-TW" altLang="en-US" sz="3200" dirty="0"/>
          </a:p>
        </p:txBody>
      </p:sp>
      <p:sp>
        <p:nvSpPr>
          <p:cNvPr id="13" name="文字方塊 12"/>
          <p:cNvSpPr txBox="1"/>
          <p:nvPr/>
        </p:nvSpPr>
        <p:spPr>
          <a:xfrm>
            <a:off x="5966193" y="3557331"/>
            <a:ext cx="6225807" cy="584775"/>
          </a:xfrm>
          <a:prstGeom prst="rect">
            <a:avLst/>
          </a:prstGeom>
          <a:noFill/>
        </p:spPr>
        <p:txBody>
          <a:bodyPr wrap="none" rtlCol="0">
            <a:spAutoFit/>
          </a:bodyPr>
          <a:lstStyle/>
          <a:p>
            <a:r>
              <a:rPr lang="zh-TW" altLang="en-US" sz="3200" dirty="0" smtClean="0"/>
              <a:t>兩個</a:t>
            </a:r>
            <a:r>
              <a:rPr lang="en-US" altLang="zh-TW" sz="3200" dirty="0" err="1" smtClean="0"/>
              <a:t>Netmask</a:t>
            </a:r>
            <a:r>
              <a:rPr lang="zh-TW" altLang="en-US" sz="3200" dirty="0" smtClean="0"/>
              <a:t>皆</a:t>
            </a:r>
            <a:r>
              <a:rPr lang="zh-TW" altLang="en-US" sz="3200" dirty="0"/>
              <a:t>用</a:t>
            </a:r>
            <a:r>
              <a:rPr lang="en-US" altLang="zh-TW" sz="3200" dirty="0" smtClean="0"/>
              <a:t>:255.255.255.128</a:t>
            </a:r>
            <a:endParaRPr lang="zh-TW" altLang="en-US" sz="3200" dirty="0"/>
          </a:p>
        </p:txBody>
      </p:sp>
    </p:spTree>
    <p:extLst>
      <p:ext uri="{BB962C8B-B14F-4D97-AF65-F5344CB8AC3E}">
        <p14:creationId xmlns:p14="http://schemas.microsoft.com/office/powerpoint/2010/main" val="17862186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4</a:t>
            </a:r>
            <a:r>
              <a:rPr lang="zh-TW" altLang="en-US" dirty="0" smtClean="0"/>
              <a:t>網段</a:t>
            </a:r>
            <a:r>
              <a:rPr lang="en-US" altLang="zh-TW" dirty="0" smtClean="0"/>
              <a:t>10</a:t>
            </a:r>
            <a:r>
              <a:rPr lang="zh-TW" altLang="en-US" dirty="0" smtClean="0"/>
              <a:t>進位</a:t>
            </a:r>
            <a:endParaRPr lang="zh-TW" altLang="en-US" dirty="0"/>
          </a:p>
        </p:txBody>
      </p:sp>
      <p:sp>
        <p:nvSpPr>
          <p:cNvPr id="3" name="內容版面配置區 2"/>
          <p:cNvSpPr>
            <a:spLocks noGrp="1"/>
          </p:cNvSpPr>
          <p:nvPr>
            <p:ph idx="1"/>
          </p:nvPr>
        </p:nvSpPr>
        <p:spPr/>
        <p:txBody>
          <a:bodyPr/>
          <a:lstStyle/>
          <a:p>
            <a:r>
              <a:rPr lang="en-US" altLang="zh-TW" dirty="0" smtClean="0"/>
              <a:t>192.168.0.0-192.168.0.63</a:t>
            </a:r>
          </a:p>
          <a:p>
            <a:r>
              <a:rPr lang="en-US" altLang="zh-TW" dirty="0" smtClean="0"/>
              <a:t>192.168.0.64-192.168.0.127</a:t>
            </a:r>
          </a:p>
          <a:p>
            <a:r>
              <a:rPr lang="en-US" altLang="zh-TW" dirty="0" smtClean="0"/>
              <a:t>192.168.0.128-192.168.0.191</a:t>
            </a:r>
          </a:p>
          <a:p>
            <a:r>
              <a:rPr lang="en-US" altLang="zh-TW" dirty="0" smtClean="0"/>
              <a:t>192.168.0.192-192.168.0.255</a:t>
            </a:r>
            <a:endParaRPr lang="zh-TW" altLang="en-US" dirty="0"/>
          </a:p>
        </p:txBody>
      </p:sp>
    </p:spTree>
    <p:extLst>
      <p:ext uri="{BB962C8B-B14F-4D97-AF65-F5344CB8AC3E}">
        <p14:creationId xmlns:p14="http://schemas.microsoft.com/office/powerpoint/2010/main" val="18502238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4</a:t>
            </a:r>
            <a:r>
              <a:rPr lang="zh-TW" altLang="en-US" dirty="0"/>
              <a:t>網</a:t>
            </a:r>
            <a:r>
              <a:rPr lang="zh-TW" altLang="en-US" dirty="0" smtClean="0"/>
              <a:t>段</a:t>
            </a:r>
            <a:r>
              <a:rPr lang="zh-TW" altLang="en-US" dirty="0"/>
              <a:t> </a:t>
            </a:r>
            <a:r>
              <a:rPr lang="zh-TW" altLang="en-US" dirty="0" smtClean="0"/>
              <a:t>之</a:t>
            </a:r>
            <a:r>
              <a:rPr lang="en-US" altLang="zh-TW" dirty="0" smtClean="0"/>
              <a:t>1-2</a:t>
            </a:r>
            <a:r>
              <a:rPr lang="zh-TW" altLang="en-US" dirty="0" smtClean="0"/>
              <a:t>進位</a:t>
            </a:r>
            <a:endParaRPr lang="zh-TW" altLang="en-US" dirty="0"/>
          </a:p>
        </p:txBody>
      </p:sp>
      <p:sp>
        <p:nvSpPr>
          <p:cNvPr id="3" name="內容版面配置區 2"/>
          <p:cNvSpPr>
            <a:spLocks noGrp="1"/>
          </p:cNvSpPr>
          <p:nvPr>
            <p:ph idx="1"/>
          </p:nvPr>
        </p:nvSpPr>
        <p:spPr/>
        <p:txBody>
          <a:bodyPr>
            <a:normAutofit lnSpcReduction="10000"/>
          </a:bodyPr>
          <a:lstStyle/>
          <a:p>
            <a:r>
              <a:rPr lang="en-US" altLang="zh-TW" dirty="0"/>
              <a:t>192.168.0.0-192.168.0.63</a:t>
            </a:r>
          </a:p>
          <a:p>
            <a:pPr marL="0" indent="0">
              <a:buNone/>
            </a:pPr>
            <a:r>
              <a:rPr lang="en-US" altLang="zh-TW" dirty="0" smtClean="0"/>
              <a:t>Network</a:t>
            </a:r>
            <a:r>
              <a:rPr lang="en-US" altLang="zh-TW" dirty="0"/>
              <a:t>: </a:t>
            </a:r>
            <a:r>
              <a:rPr lang="en-US" altLang="zh-TW" dirty="0" smtClean="0"/>
              <a:t>  192.168.0.0        11000000.10101000.00000000.</a:t>
            </a:r>
            <a:r>
              <a:rPr lang="en-US" altLang="zh-TW" dirty="0" smtClean="0">
                <a:solidFill>
                  <a:srgbClr val="FF0000"/>
                </a:solidFill>
              </a:rPr>
              <a:t>00</a:t>
            </a:r>
            <a:r>
              <a:rPr lang="en-US" altLang="zh-TW" dirty="0" smtClean="0"/>
              <a:t>000000</a:t>
            </a:r>
          </a:p>
          <a:p>
            <a:pPr marL="0" indent="0">
              <a:buNone/>
            </a:pPr>
            <a:r>
              <a:rPr lang="en-US" altLang="zh-TW" dirty="0"/>
              <a:t>Broadcast: </a:t>
            </a:r>
            <a:r>
              <a:rPr lang="en-US" altLang="zh-TW" dirty="0" smtClean="0"/>
              <a:t>192.168.0.63      11000000.10101000.00000000.</a:t>
            </a:r>
            <a:r>
              <a:rPr lang="en-US" altLang="zh-TW" dirty="0" smtClean="0">
                <a:solidFill>
                  <a:srgbClr val="FF0000"/>
                </a:solidFill>
              </a:rPr>
              <a:t>00</a:t>
            </a:r>
            <a:r>
              <a:rPr lang="en-US" altLang="zh-TW" dirty="0" smtClean="0"/>
              <a:t>111111</a:t>
            </a:r>
          </a:p>
          <a:p>
            <a:pPr marL="0" indent="0">
              <a:buNone/>
            </a:pPr>
            <a:r>
              <a:rPr lang="en-US" altLang="zh-TW" dirty="0" err="1"/>
              <a:t>Netmask</a:t>
            </a:r>
            <a:r>
              <a:rPr lang="en-US" altLang="zh-TW" dirty="0"/>
              <a:t>: </a:t>
            </a:r>
            <a:r>
              <a:rPr lang="en-US" altLang="zh-TW" dirty="0" smtClean="0"/>
              <a:t>  192.168.0.192    11111111.11111111.11111111.</a:t>
            </a:r>
            <a:r>
              <a:rPr lang="en-US" altLang="zh-TW" dirty="0" smtClean="0">
                <a:solidFill>
                  <a:srgbClr val="FF00FF"/>
                </a:solidFill>
              </a:rPr>
              <a:t>11</a:t>
            </a:r>
            <a:r>
              <a:rPr lang="en-US" altLang="zh-TW" dirty="0" smtClean="0"/>
              <a:t>000000 </a:t>
            </a:r>
          </a:p>
          <a:p>
            <a:endParaRPr lang="en-US" altLang="zh-TW" dirty="0"/>
          </a:p>
          <a:p>
            <a:r>
              <a:rPr lang="en-US" altLang="zh-TW" dirty="0"/>
              <a:t>192.168.0.64-192.168.0.127</a:t>
            </a:r>
          </a:p>
          <a:p>
            <a:pPr marL="0" indent="0">
              <a:buNone/>
            </a:pPr>
            <a:r>
              <a:rPr lang="en-US" altLang="zh-TW" dirty="0"/>
              <a:t>Network:   </a:t>
            </a:r>
            <a:r>
              <a:rPr lang="en-US" altLang="zh-TW" dirty="0" smtClean="0"/>
              <a:t>192.168.0.64      11000000.10101000.00000000.</a:t>
            </a:r>
            <a:r>
              <a:rPr lang="en-US" altLang="zh-TW" dirty="0" smtClean="0">
                <a:solidFill>
                  <a:srgbClr val="FF0000"/>
                </a:solidFill>
              </a:rPr>
              <a:t>01</a:t>
            </a:r>
            <a:r>
              <a:rPr lang="en-US" altLang="zh-TW" dirty="0" smtClean="0"/>
              <a:t>000000</a:t>
            </a:r>
            <a:endParaRPr lang="en-US" altLang="zh-TW" dirty="0"/>
          </a:p>
          <a:p>
            <a:pPr marL="0" indent="0">
              <a:buNone/>
            </a:pPr>
            <a:r>
              <a:rPr lang="en-US" altLang="zh-TW" dirty="0"/>
              <a:t>Broadcast: </a:t>
            </a:r>
            <a:r>
              <a:rPr lang="en-US" altLang="zh-TW" dirty="0" smtClean="0"/>
              <a:t>192.168.0.127    11000000.10101000.00000000.</a:t>
            </a:r>
            <a:r>
              <a:rPr lang="en-US" altLang="zh-TW" dirty="0" smtClean="0">
                <a:solidFill>
                  <a:srgbClr val="FF0000"/>
                </a:solidFill>
              </a:rPr>
              <a:t>01</a:t>
            </a:r>
            <a:r>
              <a:rPr lang="en-US" altLang="zh-TW" dirty="0" smtClean="0"/>
              <a:t>111111</a:t>
            </a:r>
            <a:endParaRPr lang="en-US" altLang="zh-TW" dirty="0"/>
          </a:p>
          <a:p>
            <a:pPr marL="0" indent="0">
              <a:buNone/>
            </a:pPr>
            <a:r>
              <a:rPr lang="en-US" altLang="zh-TW" dirty="0" err="1"/>
              <a:t>Netmask</a:t>
            </a:r>
            <a:r>
              <a:rPr lang="en-US" altLang="zh-TW" dirty="0"/>
              <a:t>:   </a:t>
            </a:r>
            <a:r>
              <a:rPr lang="en-US" altLang="zh-TW" dirty="0" smtClean="0"/>
              <a:t>192.168.0.192</a:t>
            </a:r>
            <a:r>
              <a:rPr lang="zh-TW" altLang="en-US" dirty="0" smtClean="0"/>
              <a:t> </a:t>
            </a:r>
            <a:r>
              <a:rPr lang="en-US" altLang="zh-TW" dirty="0" smtClean="0"/>
              <a:t>   </a:t>
            </a:r>
            <a:r>
              <a:rPr lang="en-US" altLang="zh-TW" dirty="0"/>
              <a:t>11111111.11111111.11111111.</a:t>
            </a:r>
            <a:r>
              <a:rPr lang="en-US" altLang="zh-TW" dirty="0">
                <a:solidFill>
                  <a:srgbClr val="FF00FF"/>
                </a:solidFill>
              </a:rPr>
              <a:t>11</a:t>
            </a:r>
            <a:r>
              <a:rPr lang="en-US" altLang="zh-TW" dirty="0"/>
              <a:t>000000 </a:t>
            </a:r>
          </a:p>
          <a:p>
            <a:endParaRPr lang="en-US" altLang="zh-TW" dirty="0" smtClean="0"/>
          </a:p>
          <a:p>
            <a:endParaRPr lang="zh-TW" altLang="en-US" dirty="0"/>
          </a:p>
        </p:txBody>
      </p:sp>
    </p:spTree>
    <p:extLst>
      <p:ext uri="{BB962C8B-B14F-4D97-AF65-F5344CB8AC3E}">
        <p14:creationId xmlns:p14="http://schemas.microsoft.com/office/powerpoint/2010/main" val="17913434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4</a:t>
            </a:r>
            <a:r>
              <a:rPr lang="zh-TW" altLang="en-US" dirty="0"/>
              <a:t>網</a:t>
            </a:r>
            <a:r>
              <a:rPr lang="zh-TW" altLang="en-US" dirty="0" smtClean="0"/>
              <a:t>段之</a:t>
            </a:r>
            <a:r>
              <a:rPr lang="en-US" altLang="zh-TW" dirty="0" smtClean="0"/>
              <a:t>2-2</a:t>
            </a:r>
            <a:r>
              <a:rPr lang="zh-TW" altLang="en-US" dirty="0" smtClean="0"/>
              <a:t>進位</a:t>
            </a:r>
            <a:endParaRPr lang="zh-TW" altLang="en-US" dirty="0"/>
          </a:p>
        </p:txBody>
      </p:sp>
      <p:sp>
        <p:nvSpPr>
          <p:cNvPr id="3" name="內容版面配置區 2"/>
          <p:cNvSpPr>
            <a:spLocks noGrp="1"/>
          </p:cNvSpPr>
          <p:nvPr>
            <p:ph idx="1"/>
          </p:nvPr>
        </p:nvSpPr>
        <p:spPr/>
        <p:txBody>
          <a:bodyPr>
            <a:normAutofit lnSpcReduction="10000"/>
          </a:bodyPr>
          <a:lstStyle/>
          <a:p>
            <a:r>
              <a:rPr lang="en-US" altLang="zh-TW" dirty="0"/>
              <a:t>192.168.0.128-192.168.0.191</a:t>
            </a:r>
          </a:p>
          <a:p>
            <a:pPr marL="0" indent="0">
              <a:buNone/>
            </a:pPr>
            <a:r>
              <a:rPr lang="en-US" altLang="zh-TW" dirty="0" smtClean="0"/>
              <a:t>Network</a:t>
            </a:r>
            <a:r>
              <a:rPr lang="en-US" altLang="zh-TW" dirty="0"/>
              <a:t>: </a:t>
            </a:r>
            <a:r>
              <a:rPr lang="en-US" altLang="zh-TW" dirty="0" smtClean="0"/>
              <a:t>  192.168.0.128      11000000.10101000.00000000.</a:t>
            </a:r>
            <a:r>
              <a:rPr lang="en-US" altLang="zh-TW" dirty="0" smtClean="0">
                <a:solidFill>
                  <a:srgbClr val="FF0000"/>
                </a:solidFill>
              </a:rPr>
              <a:t>10</a:t>
            </a:r>
            <a:r>
              <a:rPr lang="en-US" altLang="zh-TW" dirty="0" smtClean="0"/>
              <a:t>000000</a:t>
            </a:r>
          </a:p>
          <a:p>
            <a:pPr marL="0" indent="0">
              <a:buNone/>
            </a:pPr>
            <a:r>
              <a:rPr lang="en-US" altLang="zh-TW" dirty="0"/>
              <a:t>Broadcast: </a:t>
            </a:r>
            <a:r>
              <a:rPr lang="en-US" altLang="zh-TW" dirty="0" smtClean="0"/>
              <a:t>192.168.0.191      11000000.10101000.00000000.</a:t>
            </a:r>
            <a:r>
              <a:rPr lang="en-US" altLang="zh-TW" dirty="0" smtClean="0">
                <a:solidFill>
                  <a:srgbClr val="FF0000"/>
                </a:solidFill>
              </a:rPr>
              <a:t>10</a:t>
            </a:r>
            <a:r>
              <a:rPr lang="en-US" altLang="zh-TW" dirty="0" smtClean="0"/>
              <a:t>111111</a:t>
            </a:r>
          </a:p>
          <a:p>
            <a:pPr marL="0" indent="0">
              <a:buNone/>
            </a:pPr>
            <a:r>
              <a:rPr lang="en-US" altLang="zh-TW" dirty="0" err="1"/>
              <a:t>Netmask</a:t>
            </a:r>
            <a:r>
              <a:rPr lang="en-US" altLang="zh-TW" dirty="0"/>
              <a:t>: </a:t>
            </a:r>
            <a:r>
              <a:rPr lang="en-US" altLang="zh-TW" dirty="0" smtClean="0"/>
              <a:t>  192.168.0.192   </a:t>
            </a:r>
            <a:r>
              <a:rPr lang="zh-TW" altLang="en-US" dirty="0" smtClean="0"/>
              <a:t>  </a:t>
            </a:r>
            <a:r>
              <a:rPr lang="en-US" altLang="zh-TW" dirty="0" smtClean="0"/>
              <a:t> 11111111.11111111.11111111.</a:t>
            </a:r>
            <a:r>
              <a:rPr lang="en-US" altLang="zh-TW" dirty="0" smtClean="0">
                <a:solidFill>
                  <a:srgbClr val="FF00FF"/>
                </a:solidFill>
              </a:rPr>
              <a:t>11</a:t>
            </a:r>
            <a:r>
              <a:rPr lang="en-US" altLang="zh-TW" dirty="0" smtClean="0"/>
              <a:t>000000 </a:t>
            </a:r>
          </a:p>
          <a:p>
            <a:endParaRPr lang="en-US" altLang="zh-TW" dirty="0"/>
          </a:p>
          <a:p>
            <a:r>
              <a:rPr lang="en-US" altLang="zh-TW" dirty="0"/>
              <a:t>192.168.0.192-192.168.0.255</a:t>
            </a:r>
            <a:endParaRPr lang="zh-TW" altLang="en-US" dirty="0"/>
          </a:p>
          <a:p>
            <a:pPr marL="0" indent="0">
              <a:buNone/>
            </a:pPr>
            <a:r>
              <a:rPr lang="en-US" altLang="zh-TW" dirty="0" smtClean="0"/>
              <a:t>Network</a:t>
            </a:r>
            <a:r>
              <a:rPr lang="en-US" altLang="zh-TW" dirty="0"/>
              <a:t>:   </a:t>
            </a:r>
            <a:r>
              <a:rPr lang="en-US" altLang="zh-TW" dirty="0" smtClean="0"/>
              <a:t>192.168.0.192    11000000.10101000.00000000.</a:t>
            </a:r>
            <a:r>
              <a:rPr lang="en-US" altLang="zh-TW" dirty="0" smtClean="0">
                <a:solidFill>
                  <a:srgbClr val="FF0000"/>
                </a:solidFill>
              </a:rPr>
              <a:t>11</a:t>
            </a:r>
            <a:r>
              <a:rPr lang="en-US" altLang="zh-TW" dirty="0" smtClean="0"/>
              <a:t>000000</a:t>
            </a:r>
            <a:endParaRPr lang="en-US" altLang="zh-TW" dirty="0"/>
          </a:p>
          <a:p>
            <a:pPr marL="0" indent="0">
              <a:buNone/>
            </a:pPr>
            <a:r>
              <a:rPr lang="en-US" altLang="zh-TW" dirty="0"/>
              <a:t>Broadcast: </a:t>
            </a:r>
            <a:r>
              <a:rPr lang="en-US" altLang="zh-TW" dirty="0" smtClean="0"/>
              <a:t>192.168.0.255    11000000.10101000.00000000.</a:t>
            </a:r>
            <a:r>
              <a:rPr lang="en-US" altLang="zh-TW" dirty="0" smtClean="0">
                <a:solidFill>
                  <a:srgbClr val="FF0000"/>
                </a:solidFill>
              </a:rPr>
              <a:t>11</a:t>
            </a:r>
            <a:r>
              <a:rPr lang="en-US" altLang="zh-TW" dirty="0" smtClean="0"/>
              <a:t>111111</a:t>
            </a:r>
            <a:endParaRPr lang="en-US" altLang="zh-TW" dirty="0"/>
          </a:p>
          <a:p>
            <a:pPr marL="0" indent="0">
              <a:buNone/>
            </a:pPr>
            <a:r>
              <a:rPr lang="en-US" altLang="zh-TW" dirty="0" err="1"/>
              <a:t>Netmask</a:t>
            </a:r>
            <a:r>
              <a:rPr lang="en-US" altLang="zh-TW" dirty="0"/>
              <a:t>:   </a:t>
            </a:r>
            <a:r>
              <a:rPr lang="en-US" altLang="zh-TW" dirty="0" smtClean="0"/>
              <a:t>192.168.0.192</a:t>
            </a:r>
            <a:r>
              <a:rPr lang="zh-TW" altLang="en-US" dirty="0" smtClean="0"/>
              <a:t> </a:t>
            </a:r>
            <a:r>
              <a:rPr lang="en-US" altLang="zh-TW" dirty="0" smtClean="0"/>
              <a:t>   </a:t>
            </a:r>
            <a:r>
              <a:rPr lang="en-US" altLang="zh-TW" dirty="0"/>
              <a:t>11111111.11111111.11111111.</a:t>
            </a:r>
            <a:r>
              <a:rPr lang="en-US" altLang="zh-TW" dirty="0">
                <a:solidFill>
                  <a:srgbClr val="FF00FF"/>
                </a:solidFill>
              </a:rPr>
              <a:t>11</a:t>
            </a:r>
            <a:r>
              <a:rPr lang="en-US" altLang="zh-TW" dirty="0"/>
              <a:t>000000 </a:t>
            </a:r>
          </a:p>
          <a:p>
            <a:endParaRPr lang="en-US" altLang="zh-TW" dirty="0" smtClean="0"/>
          </a:p>
          <a:p>
            <a:endParaRPr lang="zh-TW" altLang="en-US" dirty="0"/>
          </a:p>
        </p:txBody>
      </p:sp>
    </p:spTree>
    <p:extLst>
      <p:ext uri="{BB962C8B-B14F-4D97-AF65-F5344CB8AC3E}">
        <p14:creationId xmlns:p14="http://schemas.microsoft.com/office/powerpoint/2010/main" val="12055623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在</a:t>
            </a:r>
            <a:r>
              <a:rPr lang="en-US" altLang="zh-TW" dirty="0" err="1">
                <a:solidFill>
                  <a:srgbClr val="FF00FF"/>
                </a:solidFill>
              </a:rPr>
              <a:t>Ip</a:t>
            </a:r>
            <a:r>
              <a:rPr lang="en-US" altLang="zh-TW" dirty="0">
                <a:solidFill>
                  <a:srgbClr val="FF00FF"/>
                </a:solidFill>
              </a:rPr>
              <a:t> 192.168.0.50</a:t>
            </a:r>
            <a:r>
              <a:rPr lang="zh-TW" altLang="en-US" dirty="0">
                <a:solidFill>
                  <a:srgbClr val="FF00FF"/>
                </a:solidFill>
              </a:rPr>
              <a:t> </a:t>
            </a:r>
            <a:r>
              <a:rPr lang="en-US" altLang="zh-TW" dirty="0"/>
              <a:t>ping 192.168.0.199</a:t>
            </a:r>
            <a:endParaRPr lang="zh-TW" altLang="en-US" dirty="0"/>
          </a:p>
        </p:txBody>
      </p:sp>
      <p:sp>
        <p:nvSpPr>
          <p:cNvPr id="3" name="內容版面配置區 2"/>
          <p:cNvSpPr>
            <a:spLocks noGrp="1"/>
          </p:cNvSpPr>
          <p:nvPr>
            <p:ph idx="1"/>
          </p:nvPr>
        </p:nvSpPr>
        <p:spPr/>
        <p:txBody>
          <a:bodyPr/>
          <a:lstStyle/>
          <a:p>
            <a:r>
              <a:rPr lang="en-US" altLang="zh-TW" dirty="0" err="1"/>
              <a:t>Ip</a:t>
            </a:r>
            <a:r>
              <a:rPr lang="en-US" altLang="zh-TW" dirty="0"/>
              <a:t> </a:t>
            </a:r>
            <a:r>
              <a:rPr lang="en-US" altLang="zh-TW" dirty="0" smtClean="0"/>
              <a:t>192.168.0.50</a:t>
            </a:r>
          </a:p>
          <a:p>
            <a:r>
              <a:rPr lang="en-US" altLang="zh-TW" dirty="0" err="1"/>
              <a:t>Netmask</a:t>
            </a:r>
            <a:r>
              <a:rPr lang="en-US" altLang="zh-TW" dirty="0"/>
              <a:t>:   </a:t>
            </a:r>
            <a:r>
              <a:rPr lang="en-US" altLang="zh-TW" dirty="0" smtClean="0">
                <a:solidFill>
                  <a:srgbClr val="FF00FF"/>
                </a:solidFill>
              </a:rPr>
              <a:t>255.255.255.0</a:t>
            </a:r>
          </a:p>
          <a:p>
            <a:endParaRPr lang="en-US" altLang="zh-TW" dirty="0"/>
          </a:p>
          <a:p>
            <a:r>
              <a:rPr lang="en-US" altLang="zh-TW" dirty="0" smtClean="0"/>
              <a:t>192.168.0.199</a:t>
            </a:r>
          </a:p>
          <a:p>
            <a:r>
              <a:rPr lang="en-US" altLang="zh-TW" dirty="0" err="1"/>
              <a:t>Netmask</a:t>
            </a:r>
            <a:r>
              <a:rPr lang="en-US" altLang="zh-TW" dirty="0"/>
              <a:t>:   </a:t>
            </a:r>
            <a:r>
              <a:rPr lang="en-US" altLang="zh-TW" dirty="0" smtClean="0"/>
              <a:t>255.255.255.196</a:t>
            </a:r>
            <a:endParaRPr lang="en-US" altLang="zh-TW" dirty="0"/>
          </a:p>
          <a:p>
            <a:endParaRPr lang="en-US" altLang="zh-TW" dirty="0"/>
          </a:p>
          <a:p>
            <a:endParaRPr lang="zh-TW" altLang="en-US" dirty="0"/>
          </a:p>
        </p:txBody>
      </p:sp>
    </p:spTree>
    <p:extLst>
      <p:ext uri="{BB962C8B-B14F-4D97-AF65-F5344CB8AC3E}">
        <p14:creationId xmlns:p14="http://schemas.microsoft.com/office/powerpoint/2010/main" val="1666352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nchor="t">
            <a:normAutofit/>
          </a:bodyPr>
          <a:lstStyle/>
          <a:p>
            <a:r>
              <a:rPr lang="en-US" altLang="zh-TW" sz="9600" dirty="0" smtClean="0"/>
              <a:t>IP</a:t>
            </a:r>
            <a:r>
              <a:rPr lang="zh-TW" altLang="en-US" sz="9600" dirty="0" smtClean="0"/>
              <a:t> 分級</a:t>
            </a:r>
            <a:endParaRPr lang="zh-TW" altLang="en-US" sz="9600" dirty="0"/>
          </a:p>
        </p:txBody>
      </p:sp>
      <p:sp>
        <p:nvSpPr>
          <p:cNvPr id="5" name="副標題 4"/>
          <p:cNvSpPr>
            <a:spLocks noGrp="1"/>
          </p:cNvSpPr>
          <p:nvPr>
            <p:ph type="subTitle" idx="1"/>
          </p:nvPr>
        </p:nvSpPr>
        <p:spPr/>
        <p:txBody>
          <a:bodyPr/>
          <a:lstStyle/>
          <a:p>
            <a:r>
              <a:rPr lang="en-US" altLang="zh-TW" sz="4800" dirty="0" smtClean="0"/>
              <a:t>10</a:t>
            </a:r>
            <a:r>
              <a:rPr lang="zh-TW" altLang="en-US" sz="4800" dirty="0" smtClean="0"/>
              <a:t>進位表示</a:t>
            </a:r>
            <a:endParaRPr lang="en-US" altLang="zh-TW" sz="4800" dirty="0" smtClean="0"/>
          </a:p>
          <a:p>
            <a:r>
              <a:rPr lang="en-US" altLang="zh-TW" sz="4800" dirty="0" smtClean="0"/>
              <a:t>2</a:t>
            </a:r>
            <a:r>
              <a:rPr lang="zh-TW" altLang="en-US" sz="4800" dirty="0"/>
              <a:t>進位表示</a:t>
            </a:r>
            <a:endParaRPr lang="en-US" altLang="zh-TW" sz="4800" dirty="0"/>
          </a:p>
          <a:p>
            <a:endParaRPr lang="zh-TW" altLang="en-US" dirty="0"/>
          </a:p>
        </p:txBody>
      </p:sp>
    </p:spTree>
    <p:extLst>
      <p:ext uri="{BB962C8B-B14F-4D97-AF65-F5344CB8AC3E}">
        <p14:creationId xmlns:p14="http://schemas.microsoft.com/office/powerpoint/2010/main" val="428940691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99292" y="365126"/>
            <a:ext cx="11758246" cy="912690"/>
          </a:xfrm>
        </p:spPr>
        <p:txBody>
          <a:bodyPr/>
          <a:lstStyle/>
          <a:p>
            <a:r>
              <a:rPr lang="en-US" altLang="zh-TW" dirty="0" err="1" smtClean="0"/>
              <a:t>Ip</a:t>
            </a:r>
            <a:r>
              <a:rPr lang="en-US" altLang="zh-TW" dirty="0" smtClean="0"/>
              <a:t> 192.168.0.50 </a:t>
            </a:r>
            <a:r>
              <a:rPr lang="zh-TW" altLang="en-US" dirty="0" smtClean="0"/>
              <a:t>、</a:t>
            </a:r>
            <a:r>
              <a:rPr lang="en-US" altLang="zh-TW" dirty="0" smtClean="0"/>
              <a:t>192.168.0.199</a:t>
            </a:r>
            <a:r>
              <a:rPr lang="zh-TW" altLang="en-US" dirty="0" smtClean="0"/>
              <a:t>是否在同</a:t>
            </a:r>
            <a:r>
              <a:rPr lang="en-US" altLang="zh-TW" dirty="0" smtClean="0"/>
              <a:t>1</a:t>
            </a:r>
            <a:r>
              <a:rPr lang="zh-TW" altLang="en-US" dirty="0" smtClean="0"/>
              <a:t>網段</a:t>
            </a:r>
            <a:endParaRPr lang="zh-TW" altLang="en-US" dirty="0"/>
          </a:p>
        </p:txBody>
      </p:sp>
      <p:sp>
        <p:nvSpPr>
          <p:cNvPr id="3" name="內容版面配置區 2"/>
          <p:cNvSpPr>
            <a:spLocks noGrp="1"/>
          </p:cNvSpPr>
          <p:nvPr>
            <p:ph idx="1"/>
          </p:nvPr>
        </p:nvSpPr>
        <p:spPr/>
        <p:txBody>
          <a:bodyPr>
            <a:normAutofit lnSpcReduction="10000"/>
          </a:bodyPr>
          <a:lstStyle/>
          <a:p>
            <a:r>
              <a:rPr lang="en-US" altLang="zh-TW" dirty="0" smtClean="0"/>
              <a:t>11000000.10101000.00000000.00110010</a:t>
            </a:r>
          </a:p>
          <a:p>
            <a:pPr marL="0" indent="0">
              <a:buNone/>
            </a:pPr>
            <a:r>
              <a:rPr lang="zh-TW" altLang="en-US" dirty="0" smtClean="0"/>
              <a:t>   </a:t>
            </a:r>
            <a:r>
              <a:rPr lang="en-US" altLang="zh-TW" dirty="0" smtClean="0"/>
              <a:t>11111111.11111111.11111111.00000000</a:t>
            </a:r>
          </a:p>
          <a:p>
            <a:r>
              <a:rPr lang="en-US" altLang="zh-TW" dirty="0" smtClean="0"/>
              <a:t>11000000.10101000.00000000</a:t>
            </a:r>
            <a:r>
              <a:rPr lang="en-US" altLang="zh-TW" dirty="0"/>
              <a:t>.00000000</a:t>
            </a:r>
          </a:p>
          <a:p>
            <a:endParaRPr lang="en-US" altLang="zh-TW" dirty="0" smtClean="0"/>
          </a:p>
          <a:p>
            <a:endParaRPr lang="en-US" altLang="zh-TW" dirty="0"/>
          </a:p>
          <a:p>
            <a:r>
              <a:rPr lang="en-US" altLang="zh-TW" dirty="0" smtClean="0"/>
              <a:t>11000000.10101000.00000000.11000111 11111111.11111111.11111111.00000000</a:t>
            </a:r>
          </a:p>
          <a:p>
            <a:r>
              <a:rPr lang="en-US" altLang="zh-TW" dirty="0" smtClean="0"/>
              <a:t>11000000.10101000.00000000.00000000</a:t>
            </a:r>
            <a:endParaRPr lang="en-US" altLang="zh-TW" dirty="0"/>
          </a:p>
          <a:p>
            <a:r>
              <a:rPr lang="en-US" altLang="zh-TW" dirty="0" smtClean="0"/>
              <a:t>192.168.0.0/</a:t>
            </a:r>
            <a:r>
              <a:rPr lang="en-US" altLang="zh-TW" dirty="0" smtClean="0">
                <a:solidFill>
                  <a:srgbClr val="FF0000"/>
                </a:solidFill>
              </a:rPr>
              <a:t>255.255.255.0</a:t>
            </a:r>
            <a:r>
              <a:rPr lang="en-US" altLang="zh-TW" dirty="0" smtClean="0"/>
              <a:t>(192.168.0.0/</a:t>
            </a:r>
            <a:r>
              <a:rPr lang="en-US" altLang="zh-TW" dirty="0" smtClean="0">
                <a:solidFill>
                  <a:srgbClr val="FF0000"/>
                </a:solidFill>
              </a:rPr>
              <a:t>24</a:t>
            </a:r>
            <a:r>
              <a:rPr lang="en-US" altLang="zh-TW" dirty="0" smtClean="0"/>
              <a:t>)</a:t>
            </a:r>
            <a:endParaRPr lang="en-US" altLang="zh-TW" dirty="0"/>
          </a:p>
          <a:p>
            <a:endParaRPr lang="zh-TW" altLang="en-US" dirty="0"/>
          </a:p>
        </p:txBody>
      </p:sp>
      <p:sp>
        <p:nvSpPr>
          <p:cNvPr id="4" name="弧形箭號 (左彎) 3"/>
          <p:cNvSpPr/>
          <p:nvPr/>
        </p:nvSpPr>
        <p:spPr>
          <a:xfrm>
            <a:off x="7455877" y="1969477"/>
            <a:ext cx="715108" cy="78544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solidFill>
                  <a:srgbClr val="FF0000"/>
                </a:solidFill>
              </a:rPr>
              <a:t>and</a:t>
            </a:r>
            <a:endParaRPr lang="zh-TW" altLang="en-US" sz="2400" dirty="0">
              <a:solidFill>
                <a:srgbClr val="FF0000"/>
              </a:solidFill>
            </a:endParaRPr>
          </a:p>
        </p:txBody>
      </p:sp>
      <p:sp>
        <p:nvSpPr>
          <p:cNvPr id="5" name="弧形箭號 (左彎) 4"/>
          <p:cNvSpPr/>
          <p:nvPr/>
        </p:nvSpPr>
        <p:spPr>
          <a:xfrm>
            <a:off x="7455877" y="4196862"/>
            <a:ext cx="715108" cy="78544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solidFill>
                  <a:srgbClr val="FF0000"/>
                </a:solidFill>
              </a:rPr>
              <a:t>and</a:t>
            </a:r>
            <a:endParaRPr lang="zh-TW" altLang="en-US" sz="2400" dirty="0">
              <a:solidFill>
                <a:srgbClr val="FF0000"/>
              </a:solidFill>
            </a:endParaRPr>
          </a:p>
        </p:txBody>
      </p:sp>
      <p:cxnSp>
        <p:nvCxnSpPr>
          <p:cNvPr id="7" name="直線單箭頭接點 6"/>
          <p:cNvCxnSpPr/>
          <p:nvPr/>
        </p:nvCxnSpPr>
        <p:spPr>
          <a:xfrm>
            <a:off x="2438400" y="984738"/>
            <a:ext cx="269631" cy="98473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p:nvPr/>
        </p:nvCxnSpPr>
        <p:spPr>
          <a:xfrm flipH="1">
            <a:off x="5111262" y="1059351"/>
            <a:ext cx="422030" cy="313751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flipH="1" flipV="1">
            <a:off x="6283569" y="5896708"/>
            <a:ext cx="2039816" cy="28025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字方塊 11"/>
          <p:cNvSpPr txBox="1"/>
          <p:nvPr/>
        </p:nvSpPr>
        <p:spPr>
          <a:xfrm>
            <a:off x="8307308" y="5919605"/>
            <a:ext cx="3650230" cy="584775"/>
          </a:xfrm>
          <a:prstGeom prst="rect">
            <a:avLst/>
          </a:prstGeom>
          <a:noFill/>
        </p:spPr>
        <p:txBody>
          <a:bodyPr wrap="none" rtlCol="0">
            <a:spAutoFit/>
          </a:bodyPr>
          <a:lstStyle/>
          <a:p>
            <a:r>
              <a:rPr lang="en-US" altLang="zh-TW" sz="3200" dirty="0" smtClean="0"/>
              <a:t>Network </a:t>
            </a:r>
            <a:r>
              <a:rPr lang="en-US" altLang="zh-TW" sz="3200" dirty="0" err="1" smtClean="0"/>
              <a:t>iD</a:t>
            </a:r>
            <a:r>
              <a:rPr lang="en-US" altLang="zh-TW" sz="3200" dirty="0" smtClean="0"/>
              <a:t>/</a:t>
            </a:r>
            <a:r>
              <a:rPr lang="en-US" altLang="zh-TW" sz="3200" dirty="0" err="1" smtClean="0"/>
              <a:t>netmask</a:t>
            </a:r>
            <a:endParaRPr lang="zh-TW" altLang="en-US" sz="3200" dirty="0"/>
          </a:p>
        </p:txBody>
      </p:sp>
      <p:sp>
        <p:nvSpPr>
          <p:cNvPr id="13" name="文字方塊 12"/>
          <p:cNvSpPr txBox="1"/>
          <p:nvPr/>
        </p:nvSpPr>
        <p:spPr>
          <a:xfrm>
            <a:off x="5813163" y="3308251"/>
            <a:ext cx="5809026" cy="584775"/>
          </a:xfrm>
          <a:prstGeom prst="rect">
            <a:avLst/>
          </a:prstGeom>
          <a:noFill/>
        </p:spPr>
        <p:txBody>
          <a:bodyPr wrap="none" rtlCol="0">
            <a:spAutoFit/>
          </a:bodyPr>
          <a:lstStyle/>
          <a:p>
            <a:r>
              <a:rPr lang="zh-TW" altLang="en-US" sz="3200" dirty="0" smtClean="0"/>
              <a:t>兩個</a:t>
            </a:r>
            <a:r>
              <a:rPr lang="en-US" altLang="zh-TW" sz="3200" dirty="0" err="1" smtClean="0"/>
              <a:t>Netmask</a:t>
            </a:r>
            <a:r>
              <a:rPr lang="zh-TW" altLang="en-US" sz="3200" dirty="0" smtClean="0"/>
              <a:t>皆為</a:t>
            </a:r>
            <a:r>
              <a:rPr lang="en-US" altLang="zh-TW" sz="3200" dirty="0" smtClean="0"/>
              <a:t>:255.255.255.0</a:t>
            </a:r>
            <a:endParaRPr lang="zh-TW" altLang="en-US" sz="3200" dirty="0"/>
          </a:p>
        </p:txBody>
      </p:sp>
    </p:spTree>
    <p:extLst>
      <p:ext uri="{BB962C8B-B14F-4D97-AF65-F5344CB8AC3E}">
        <p14:creationId xmlns:p14="http://schemas.microsoft.com/office/powerpoint/2010/main" val="3976662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在</a:t>
            </a:r>
            <a:r>
              <a:rPr lang="en-US" altLang="zh-TW" dirty="0" err="1">
                <a:solidFill>
                  <a:srgbClr val="FF00FF"/>
                </a:solidFill>
              </a:rPr>
              <a:t>Ip</a:t>
            </a:r>
            <a:r>
              <a:rPr lang="en-US" altLang="zh-TW" dirty="0">
                <a:solidFill>
                  <a:srgbClr val="FF00FF"/>
                </a:solidFill>
              </a:rPr>
              <a:t> 192.168.0.199 </a:t>
            </a:r>
            <a:r>
              <a:rPr lang="en-US" altLang="zh-TW" dirty="0" smtClean="0"/>
              <a:t>ping 192.168.0.50</a:t>
            </a:r>
            <a:endParaRPr lang="zh-TW" altLang="en-US" dirty="0"/>
          </a:p>
        </p:txBody>
      </p:sp>
      <p:sp>
        <p:nvSpPr>
          <p:cNvPr id="3" name="內容版面配置區 2"/>
          <p:cNvSpPr>
            <a:spLocks noGrp="1"/>
          </p:cNvSpPr>
          <p:nvPr>
            <p:ph idx="1"/>
          </p:nvPr>
        </p:nvSpPr>
        <p:spPr/>
        <p:txBody>
          <a:bodyPr/>
          <a:lstStyle/>
          <a:p>
            <a:r>
              <a:rPr lang="en-US" altLang="zh-TW" dirty="0" err="1"/>
              <a:t>Ip</a:t>
            </a:r>
            <a:r>
              <a:rPr lang="en-US" altLang="zh-TW" dirty="0"/>
              <a:t> </a:t>
            </a:r>
            <a:r>
              <a:rPr lang="en-US" altLang="zh-TW" dirty="0" smtClean="0"/>
              <a:t>192.168.0.50</a:t>
            </a:r>
          </a:p>
          <a:p>
            <a:r>
              <a:rPr lang="en-US" altLang="zh-TW" dirty="0" err="1"/>
              <a:t>Netmask</a:t>
            </a:r>
            <a:r>
              <a:rPr lang="en-US" altLang="zh-TW" dirty="0"/>
              <a:t>:   </a:t>
            </a:r>
            <a:r>
              <a:rPr lang="en-US" altLang="zh-TW" dirty="0" smtClean="0"/>
              <a:t>255.255.255.0</a:t>
            </a:r>
          </a:p>
          <a:p>
            <a:endParaRPr lang="en-US" altLang="zh-TW" dirty="0"/>
          </a:p>
          <a:p>
            <a:r>
              <a:rPr lang="en-US" altLang="zh-TW" dirty="0" smtClean="0"/>
              <a:t>192.168.0.199</a:t>
            </a:r>
          </a:p>
          <a:p>
            <a:r>
              <a:rPr lang="en-US" altLang="zh-TW" dirty="0" err="1"/>
              <a:t>Netmask</a:t>
            </a:r>
            <a:r>
              <a:rPr lang="en-US" altLang="zh-TW" dirty="0"/>
              <a:t>:   </a:t>
            </a:r>
            <a:r>
              <a:rPr lang="en-US" altLang="zh-TW" dirty="0" smtClean="0">
                <a:solidFill>
                  <a:srgbClr val="FF00FF"/>
                </a:solidFill>
              </a:rPr>
              <a:t>255.255.255.196</a:t>
            </a:r>
            <a:endParaRPr lang="en-US" altLang="zh-TW" dirty="0">
              <a:solidFill>
                <a:srgbClr val="FF00FF"/>
              </a:solidFill>
            </a:endParaRPr>
          </a:p>
          <a:p>
            <a:endParaRPr lang="en-US" altLang="zh-TW" dirty="0"/>
          </a:p>
          <a:p>
            <a:endParaRPr lang="zh-TW" altLang="en-US" dirty="0"/>
          </a:p>
        </p:txBody>
      </p:sp>
    </p:spTree>
    <p:extLst>
      <p:ext uri="{BB962C8B-B14F-4D97-AF65-F5344CB8AC3E}">
        <p14:creationId xmlns:p14="http://schemas.microsoft.com/office/powerpoint/2010/main" val="10761805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99292" y="365126"/>
            <a:ext cx="11758246" cy="912690"/>
          </a:xfrm>
        </p:spPr>
        <p:txBody>
          <a:bodyPr/>
          <a:lstStyle/>
          <a:p>
            <a:r>
              <a:rPr lang="en-US" altLang="zh-TW" dirty="0" err="1" smtClean="0"/>
              <a:t>Ip</a:t>
            </a:r>
            <a:r>
              <a:rPr lang="en-US" altLang="zh-TW" dirty="0" smtClean="0"/>
              <a:t> 192.168.0.50 </a:t>
            </a:r>
            <a:r>
              <a:rPr lang="zh-TW" altLang="en-US" dirty="0" smtClean="0"/>
              <a:t>、</a:t>
            </a:r>
            <a:r>
              <a:rPr lang="en-US" altLang="zh-TW" dirty="0" smtClean="0"/>
              <a:t>192.168.0.199</a:t>
            </a:r>
            <a:r>
              <a:rPr lang="zh-TW" altLang="en-US" dirty="0" smtClean="0"/>
              <a:t>是否在同</a:t>
            </a:r>
            <a:r>
              <a:rPr lang="en-US" altLang="zh-TW" dirty="0" smtClean="0"/>
              <a:t>1</a:t>
            </a:r>
            <a:r>
              <a:rPr lang="zh-TW" altLang="en-US" dirty="0" smtClean="0"/>
              <a:t>網段</a:t>
            </a:r>
            <a:endParaRPr lang="zh-TW" altLang="en-US" dirty="0"/>
          </a:p>
        </p:txBody>
      </p:sp>
      <p:sp>
        <p:nvSpPr>
          <p:cNvPr id="3" name="內容版面配置區 2"/>
          <p:cNvSpPr>
            <a:spLocks noGrp="1"/>
          </p:cNvSpPr>
          <p:nvPr>
            <p:ph idx="1"/>
          </p:nvPr>
        </p:nvSpPr>
        <p:spPr/>
        <p:txBody>
          <a:bodyPr>
            <a:normAutofit fontScale="92500" lnSpcReduction="10000"/>
          </a:bodyPr>
          <a:lstStyle/>
          <a:p>
            <a:r>
              <a:rPr lang="en-US" altLang="zh-TW" dirty="0" smtClean="0"/>
              <a:t>11000000.10101000.00000000.00110010</a:t>
            </a:r>
          </a:p>
          <a:p>
            <a:pPr marL="0" indent="0">
              <a:buNone/>
            </a:pPr>
            <a:r>
              <a:rPr lang="zh-TW" altLang="en-US" dirty="0" smtClean="0"/>
              <a:t>   </a:t>
            </a:r>
            <a:r>
              <a:rPr lang="en-US" altLang="zh-TW" dirty="0" smtClean="0"/>
              <a:t>11111111.11111111.11111111.</a:t>
            </a:r>
            <a:r>
              <a:rPr lang="en-US" altLang="zh-TW" dirty="0" smtClean="0">
                <a:solidFill>
                  <a:srgbClr val="FF0000"/>
                </a:solidFill>
              </a:rPr>
              <a:t>1</a:t>
            </a:r>
            <a:r>
              <a:rPr lang="en-US" altLang="zh-TW" dirty="0" smtClean="0"/>
              <a:t>1000000</a:t>
            </a:r>
          </a:p>
          <a:p>
            <a:r>
              <a:rPr lang="en-US" altLang="zh-TW" dirty="0" smtClean="0"/>
              <a:t>11000000.10101000.00000000.00000000</a:t>
            </a:r>
          </a:p>
          <a:p>
            <a:r>
              <a:rPr lang="en-US" altLang="zh-TW" dirty="0" smtClean="0"/>
              <a:t>192.168.0.</a:t>
            </a:r>
            <a:r>
              <a:rPr lang="en-US" altLang="zh-TW" dirty="0" smtClean="0">
                <a:solidFill>
                  <a:srgbClr val="FF00FF"/>
                </a:solidFill>
              </a:rPr>
              <a:t>0</a:t>
            </a:r>
            <a:r>
              <a:rPr lang="en-US" altLang="zh-TW" dirty="0" smtClean="0"/>
              <a:t>/</a:t>
            </a:r>
            <a:r>
              <a:rPr lang="en-US" altLang="zh-TW" dirty="0" smtClean="0">
                <a:solidFill>
                  <a:srgbClr val="FF0000"/>
                </a:solidFill>
              </a:rPr>
              <a:t>255.255.255.196</a:t>
            </a:r>
            <a:r>
              <a:rPr lang="en-US" altLang="zh-TW" dirty="0" smtClean="0"/>
              <a:t>(192.168.0.0/</a:t>
            </a:r>
            <a:r>
              <a:rPr lang="en-US" altLang="zh-TW" dirty="0" smtClean="0">
                <a:solidFill>
                  <a:srgbClr val="FF0000"/>
                </a:solidFill>
              </a:rPr>
              <a:t>26)</a:t>
            </a:r>
            <a:endParaRPr lang="en-US" altLang="zh-TW" dirty="0"/>
          </a:p>
          <a:p>
            <a:endParaRPr lang="en-US" altLang="zh-TW" dirty="0" smtClean="0"/>
          </a:p>
          <a:p>
            <a:endParaRPr lang="en-US" altLang="zh-TW" dirty="0"/>
          </a:p>
          <a:p>
            <a:r>
              <a:rPr lang="en-US" altLang="zh-TW" dirty="0" smtClean="0"/>
              <a:t>11000000.10101000.00000000.11000111 11111111.11111111.11111111.11000000</a:t>
            </a:r>
          </a:p>
          <a:p>
            <a:r>
              <a:rPr lang="en-US" altLang="zh-TW" dirty="0" smtClean="0"/>
              <a:t>11000000.10101000.00000000.11000000</a:t>
            </a:r>
            <a:endParaRPr lang="en-US" altLang="zh-TW" dirty="0"/>
          </a:p>
          <a:p>
            <a:r>
              <a:rPr lang="en-US" altLang="zh-TW" dirty="0" smtClean="0"/>
              <a:t>192.168.0.</a:t>
            </a:r>
            <a:r>
              <a:rPr lang="en-US" altLang="zh-TW" dirty="0" smtClean="0">
                <a:solidFill>
                  <a:srgbClr val="FF00FF"/>
                </a:solidFill>
              </a:rPr>
              <a:t>196</a:t>
            </a:r>
            <a:r>
              <a:rPr lang="en-US" altLang="zh-TW" dirty="0" smtClean="0"/>
              <a:t>/</a:t>
            </a:r>
            <a:r>
              <a:rPr lang="en-US" altLang="zh-TW" dirty="0" smtClean="0">
                <a:solidFill>
                  <a:srgbClr val="FF0000"/>
                </a:solidFill>
              </a:rPr>
              <a:t>255.255.255.196</a:t>
            </a:r>
            <a:r>
              <a:rPr lang="en-US" altLang="zh-TW" dirty="0" smtClean="0"/>
              <a:t>(192.168.0.128/</a:t>
            </a:r>
            <a:r>
              <a:rPr lang="en-US" altLang="zh-TW" dirty="0" smtClean="0">
                <a:solidFill>
                  <a:srgbClr val="FF0000"/>
                </a:solidFill>
              </a:rPr>
              <a:t>26</a:t>
            </a:r>
            <a:r>
              <a:rPr lang="en-US" altLang="zh-TW" dirty="0" smtClean="0"/>
              <a:t>)</a:t>
            </a:r>
            <a:endParaRPr lang="en-US" altLang="zh-TW" dirty="0"/>
          </a:p>
          <a:p>
            <a:endParaRPr lang="zh-TW" altLang="en-US" dirty="0"/>
          </a:p>
        </p:txBody>
      </p:sp>
      <p:sp>
        <p:nvSpPr>
          <p:cNvPr id="4" name="弧形箭號 (左彎) 3"/>
          <p:cNvSpPr/>
          <p:nvPr/>
        </p:nvSpPr>
        <p:spPr>
          <a:xfrm>
            <a:off x="7455877" y="1969477"/>
            <a:ext cx="715108" cy="78544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solidFill>
                  <a:srgbClr val="FF0000"/>
                </a:solidFill>
              </a:rPr>
              <a:t>and</a:t>
            </a:r>
            <a:endParaRPr lang="zh-TW" altLang="en-US" sz="2400" dirty="0">
              <a:solidFill>
                <a:srgbClr val="FF0000"/>
              </a:solidFill>
            </a:endParaRPr>
          </a:p>
        </p:txBody>
      </p:sp>
      <p:sp>
        <p:nvSpPr>
          <p:cNvPr id="5" name="弧形箭號 (左彎) 4"/>
          <p:cNvSpPr/>
          <p:nvPr/>
        </p:nvSpPr>
        <p:spPr>
          <a:xfrm>
            <a:off x="7455877" y="4196862"/>
            <a:ext cx="715108" cy="78544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solidFill>
                  <a:srgbClr val="FF0000"/>
                </a:solidFill>
              </a:rPr>
              <a:t>and</a:t>
            </a:r>
            <a:endParaRPr lang="zh-TW" altLang="en-US" sz="2400" dirty="0">
              <a:solidFill>
                <a:srgbClr val="FF0000"/>
              </a:solidFill>
            </a:endParaRPr>
          </a:p>
        </p:txBody>
      </p:sp>
      <p:cxnSp>
        <p:nvCxnSpPr>
          <p:cNvPr id="7" name="直線單箭頭接點 6"/>
          <p:cNvCxnSpPr/>
          <p:nvPr/>
        </p:nvCxnSpPr>
        <p:spPr>
          <a:xfrm>
            <a:off x="2438400" y="984738"/>
            <a:ext cx="269631" cy="98473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p:nvPr/>
        </p:nvCxnSpPr>
        <p:spPr>
          <a:xfrm flipH="1">
            <a:off x="4273062" y="1277816"/>
            <a:ext cx="422030" cy="313751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flipH="1" flipV="1">
            <a:off x="8170985" y="5859742"/>
            <a:ext cx="2039816" cy="28025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字方塊 11"/>
          <p:cNvSpPr txBox="1"/>
          <p:nvPr/>
        </p:nvSpPr>
        <p:spPr>
          <a:xfrm>
            <a:off x="8541770" y="6139997"/>
            <a:ext cx="3650230" cy="584775"/>
          </a:xfrm>
          <a:prstGeom prst="rect">
            <a:avLst/>
          </a:prstGeom>
          <a:noFill/>
        </p:spPr>
        <p:txBody>
          <a:bodyPr wrap="none" rtlCol="0">
            <a:spAutoFit/>
          </a:bodyPr>
          <a:lstStyle/>
          <a:p>
            <a:r>
              <a:rPr lang="en-US" altLang="zh-TW" sz="3200" dirty="0" smtClean="0"/>
              <a:t>Network </a:t>
            </a:r>
            <a:r>
              <a:rPr lang="en-US" altLang="zh-TW" sz="3200" dirty="0" err="1" smtClean="0"/>
              <a:t>iD</a:t>
            </a:r>
            <a:r>
              <a:rPr lang="en-US" altLang="zh-TW" sz="3200" dirty="0" smtClean="0"/>
              <a:t>/</a:t>
            </a:r>
            <a:r>
              <a:rPr lang="en-US" altLang="zh-TW" sz="3200" dirty="0" err="1" smtClean="0"/>
              <a:t>netmask</a:t>
            </a:r>
            <a:endParaRPr lang="zh-TW" altLang="en-US" sz="3200" dirty="0"/>
          </a:p>
        </p:txBody>
      </p:sp>
      <p:sp>
        <p:nvSpPr>
          <p:cNvPr id="13" name="文字方塊 12"/>
          <p:cNvSpPr txBox="1"/>
          <p:nvPr/>
        </p:nvSpPr>
        <p:spPr>
          <a:xfrm>
            <a:off x="5966193" y="3557331"/>
            <a:ext cx="6225807" cy="584775"/>
          </a:xfrm>
          <a:prstGeom prst="rect">
            <a:avLst/>
          </a:prstGeom>
          <a:noFill/>
        </p:spPr>
        <p:txBody>
          <a:bodyPr wrap="none" rtlCol="0">
            <a:spAutoFit/>
          </a:bodyPr>
          <a:lstStyle/>
          <a:p>
            <a:r>
              <a:rPr lang="zh-TW" altLang="en-US" sz="3200" dirty="0" smtClean="0"/>
              <a:t>兩個</a:t>
            </a:r>
            <a:r>
              <a:rPr lang="en-US" altLang="zh-TW" sz="3200" dirty="0" err="1" smtClean="0"/>
              <a:t>Netmask</a:t>
            </a:r>
            <a:r>
              <a:rPr lang="zh-TW" altLang="en-US" sz="3200" dirty="0" smtClean="0"/>
              <a:t>皆</a:t>
            </a:r>
            <a:r>
              <a:rPr lang="zh-TW" altLang="en-US" sz="3200" dirty="0"/>
              <a:t>用</a:t>
            </a:r>
            <a:r>
              <a:rPr lang="en-US" altLang="zh-TW" sz="3200" dirty="0" smtClean="0"/>
              <a:t>:255.255.255.196</a:t>
            </a:r>
            <a:endParaRPr lang="zh-TW" altLang="en-US" sz="3200" dirty="0"/>
          </a:p>
        </p:txBody>
      </p:sp>
    </p:spTree>
    <p:extLst>
      <p:ext uri="{BB962C8B-B14F-4D97-AF65-F5344CB8AC3E}">
        <p14:creationId xmlns:p14="http://schemas.microsoft.com/office/powerpoint/2010/main" val="282102962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err="1" smtClean="0"/>
              <a:t>ip</a:t>
            </a:r>
            <a:r>
              <a:rPr lang="zh-TW" altLang="en-US" dirty="0" smtClean="0"/>
              <a:t>如何</a:t>
            </a:r>
            <a:r>
              <a:rPr lang="zh-TW" altLang="en-US" dirty="0">
                <a:solidFill>
                  <a:srgbClr val="FF00FF"/>
                </a:solidFill>
              </a:rPr>
              <a:t>手動設定</a:t>
            </a:r>
            <a:endParaRPr lang="zh-TW" altLang="en-US" dirty="0"/>
          </a:p>
        </p:txBody>
      </p:sp>
      <p:sp>
        <p:nvSpPr>
          <p:cNvPr id="3" name="內容版面配置區 2"/>
          <p:cNvSpPr>
            <a:spLocks noGrp="1"/>
          </p:cNvSpPr>
          <p:nvPr>
            <p:ph type="subTitle" idx="1"/>
          </p:nvPr>
        </p:nvSpPr>
        <p:spPr/>
        <p:txBody>
          <a:bodyPr>
            <a:noAutofit/>
          </a:bodyPr>
          <a:lstStyle/>
          <a:p>
            <a:r>
              <a:rPr lang="zh-TW" altLang="en-US" dirty="0"/>
              <a:t>直接</a:t>
            </a:r>
            <a:r>
              <a:rPr lang="zh-TW" altLang="en-US" dirty="0">
                <a:solidFill>
                  <a:srgbClr val="FF00FF"/>
                </a:solidFill>
              </a:rPr>
              <a:t>手動設定</a:t>
            </a:r>
            <a:r>
              <a:rPr lang="en-US" altLang="zh-TW" dirty="0"/>
              <a:t>(static)</a:t>
            </a:r>
            <a:r>
              <a:rPr lang="zh-TW" altLang="en-US" dirty="0"/>
              <a:t>： </a:t>
            </a:r>
            <a:r>
              <a:rPr lang="en-US" altLang="zh-TW" dirty="0" err="1" smtClean="0"/>
              <a:t>ifconfig</a:t>
            </a:r>
            <a:endParaRPr lang="zh-TW" altLang="en-US" dirty="0"/>
          </a:p>
        </p:txBody>
      </p:sp>
    </p:spTree>
    <p:extLst>
      <p:ext uri="{BB962C8B-B14F-4D97-AF65-F5344CB8AC3E}">
        <p14:creationId xmlns:p14="http://schemas.microsoft.com/office/powerpoint/2010/main" val="122691054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3"/>
          <a:stretch>
            <a:fillRect/>
          </a:stretch>
        </p:blipFill>
        <p:spPr>
          <a:xfrm>
            <a:off x="152056" y="273125"/>
            <a:ext cx="11460522" cy="6300930"/>
          </a:xfrm>
          <a:prstGeom prst="rect">
            <a:avLst/>
          </a:prstGeom>
        </p:spPr>
      </p:pic>
      <p:sp>
        <p:nvSpPr>
          <p:cNvPr id="9" name="文字方塊 8"/>
          <p:cNvSpPr txBox="1"/>
          <p:nvPr/>
        </p:nvSpPr>
        <p:spPr>
          <a:xfrm>
            <a:off x="8422107" y="539014"/>
            <a:ext cx="1321067"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DHCP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NAT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smtClean="0">
                <a:ln>
                  <a:noFill/>
                </a:ln>
                <a:solidFill>
                  <a:prstClr val="black"/>
                </a:solidFill>
                <a:effectLst/>
                <a:uLnTx/>
                <a:uFillTx/>
                <a:latin typeface="Calibri" panose="020F0502020204030204"/>
                <a:ea typeface="新細明體" panose="02020500000000000000" pitchFamily="18" charset="-120"/>
                <a:cs typeface="+mn-cs"/>
              </a:rPr>
              <a:t>GateWay</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05501017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400" y="517526"/>
            <a:ext cx="11887200" cy="748566"/>
          </a:xfrm>
        </p:spPr>
        <p:txBody>
          <a:bodyPr>
            <a:normAutofit/>
          </a:bodyPr>
          <a:lstStyle/>
          <a:p>
            <a:r>
              <a:rPr lang="en-US" altLang="zh-TW" dirty="0" err="1"/>
              <a:t>ifconfig</a:t>
            </a:r>
            <a:r>
              <a:rPr lang="en-US" altLang="zh-TW" dirty="0"/>
              <a:t> interface {options}    &lt;== </a:t>
            </a:r>
            <a:r>
              <a:rPr lang="zh-TW" altLang="en-US" dirty="0"/>
              <a:t>設定與修改</a:t>
            </a:r>
            <a:r>
              <a:rPr lang="zh-TW" altLang="en-US" dirty="0" smtClean="0"/>
              <a:t>介面</a:t>
            </a:r>
            <a:endParaRPr lang="zh-TW" altLang="en-US" dirty="0"/>
          </a:p>
        </p:txBody>
      </p:sp>
      <p:sp>
        <p:nvSpPr>
          <p:cNvPr id="3" name="內容版面配置區 2"/>
          <p:cNvSpPr>
            <a:spLocks noGrp="1"/>
          </p:cNvSpPr>
          <p:nvPr>
            <p:ph idx="1"/>
          </p:nvPr>
        </p:nvSpPr>
        <p:spPr>
          <a:xfrm>
            <a:off x="152400" y="1899140"/>
            <a:ext cx="11887200" cy="3880338"/>
          </a:xfrm>
        </p:spPr>
        <p:txBody>
          <a:bodyPr>
            <a:normAutofit lnSpcReduction="10000"/>
          </a:bodyPr>
          <a:lstStyle/>
          <a:p>
            <a:pPr marL="0" indent="0">
              <a:buNone/>
            </a:pPr>
            <a:r>
              <a:rPr lang="en-US" altLang="zh-TW" dirty="0"/>
              <a:t>[</a:t>
            </a:r>
            <a:r>
              <a:rPr lang="en-US" altLang="zh-TW" dirty="0" err="1"/>
              <a:t>root@www</a:t>
            </a:r>
            <a:r>
              <a:rPr lang="en-US" altLang="zh-TW" dirty="0"/>
              <a:t> ~]# </a:t>
            </a:r>
            <a:r>
              <a:rPr lang="zh-TW" altLang="en-US" dirty="0" smtClean="0"/>
              <a:t>選項</a:t>
            </a:r>
            <a:r>
              <a:rPr lang="zh-TW" altLang="en-US" dirty="0"/>
              <a:t>與參數：</a:t>
            </a:r>
          </a:p>
          <a:p>
            <a:pPr marL="0" indent="0">
              <a:buNone/>
            </a:pPr>
            <a:r>
              <a:rPr lang="en-US" altLang="zh-TW" dirty="0"/>
              <a:t>interface</a:t>
            </a:r>
            <a:r>
              <a:rPr lang="zh-TW" altLang="en-US" dirty="0"/>
              <a:t>：網路卡介面代號，包括 </a:t>
            </a:r>
            <a:r>
              <a:rPr lang="en-US" altLang="zh-TW" dirty="0">
                <a:solidFill>
                  <a:srgbClr val="FF00FF"/>
                </a:solidFill>
              </a:rPr>
              <a:t>eth0</a:t>
            </a:r>
            <a:r>
              <a:rPr lang="en-US" altLang="zh-TW" dirty="0"/>
              <a:t>, eth1, ppp0 </a:t>
            </a:r>
            <a:r>
              <a:rPr lang="en-US" altLang="zh-TW" dirty="0" smtClean="0"/>
              <a:t>(</a:t>
            </a:r>
            <a:r>
              <a:rPr lang="zh-TW" altLang="en-US" dirty="0" smtClean="0"/>
              <a:t>撥接</a:t>
            </a:r>
            <a:r>
              <a:rPr lang="en-US" altLang="zh-TW" dirty="0" smtClean="0"/>
              <a:t>)</a:t>
            </a:r>
            <a:r>
              <a:rPr lang="zh-TW" altLang="en-US" dirty="0" smtClean="0"/>
              <a:t>、</a:t>
            </a:r>
            <a:r>
              <a:rPr lang="en-US" altLang="zh-TW" dirty="0" smtClean="0">
                <a:solidFill>
                  <a:srgbClr val="FF0000"/>
                </a:solidFill>
              </a:rPr>
              <a:t>enp1s0(UP BOARD)</a:t>
            </a:r>
            <a:r>
              <a:rPr lang="zh-TW" altLang="en-US" dirty="0" smtClean="0"/>
              <a:t>等等</a:t>
            </a:r>
            <a:endParaRPr lang="zh-TW" altLang="en-US" dirty="0"/>
          </a:p>
          <a:p>
            <a:pPr marL="0" indent="0">
              <a:buNone/>
            </a:pPr>
            <a:r>
              <a:rPr lang="en-US" altLang="zh-TW" dirty="0"/>
              <a:t>options  </a:t>
            </a:r>
            <a:r>
              <a:rPr lang="zh-TW" altLang="en-US" dirty="0"/>
              <a:t>：可以接的參數，包括如下：</a:t>
            </a:r>
          </a:p>
          <a:p>
            <a:pPr marL="0" indent="0">
              <a:buNone/>
            </a:pPr>
            <a:r>
              <a:rPr lang="zh-TW" altLang="en-US" dirty="0"/>
              <a:t>    </a:t>
            </a:r>
            <a:r>
              <a:rPr lang="en-US" altLang="zh-TW" dirty="0"/>
              <a:t>up, down </a:t>
            </a:r>
            <a:r>
              <a:rPr lang="zh-TW" altLang="en-US" dirty="0"/>
              <a:t>：啟動 </a:t>
            </a:r>
            <a:r>
              <a:rPr lang="en-US" altLang="zh-TW" dirty="0"/>
              <a:t>(up) </a:t>
            </a:r>
            <a:r>
              <a:rPr lang="zh-TW" altLang="en-US" dirty="0"/>
              <a:t>或關閉 </a:t>
            </a:r>
            <a:r>
              <a:rPr lang="en-US" altLang="zh-TW" dirty="0"/>
              <a:t>(down) </a:t>
            </a:r>
            <a:r>
              <a:rPr lang="zh-TW" altLang="en-US" dirty="0"/>
              <a:t>該網路介面</a:t>
            </a:r>
            <a:r>
              <a:rPr lang="en-US" altLang="zh-TW" dirty="0"/>
              <a:t>(</a:t>
            </a:r>
            <a:r>
              <a:rPr lang="zh-TW" altLang="en-US" dirty="0"/>
              <a:t>不涉及任何參數</a:t>
            </a:r>
            <a:r>
              <a:rPr lang="en-US" altLang="zh-TW" dirty="0"/>
              <a:t>)</a:t>
            </a:r>
          </a:p>
          <a:p>
            <a:pPr marL="0" indent="0">
              <a:buNone/>
            </a:pPr>
            <a:r>
              <a:rPr lang="en-US" altLang="zh-TW" dirty="0"/>
              <a:t>    </a:t>
            </a:r>
            <a:r>
              <a:rPr lang="en-US" altLang="zh-TW" dirty="0" err="1"/>
              <a:t>mtu</a:t>
            </a:r>
            <a:r>
              <a:rPr lang="en-US" altLang="zh-TW" dirty="0"/>
              <a:t>      </a:t>
            </a:r>
            <a:r>
              <a:rPr lang="zh-TW" altLang="en-US" dirty="0"/>
              <a:t>：可以設定不同的 </a:t>
            </a:r>
            <a:r>
              <a:rPr lang="en-US" altLang="zh-TW" dirty="0"/>
              <a:t>MTU </a:t>
            </a:r>
            <a:r>
              <a:rPr lang="zh-TW" altLang="en-US" dirty="0"/>
              <a:t>數值，例如 </a:t>
            </a:r>
            <a:r>
              <a:rPr lang="en-US" altLang="zh-TW" dirty="0" err="1"/>
              <a:t>mtu</a:t>
            </a:r>
            <a:r>
              <a:rPr lang="en-US" altLang="zh-TW" dirty="0"/>
              <a:t> 1500 (</a:t>
            </a:r>
            <a:r>
              <a:rPr lang="zh-TW" altLang="en-US" dirty="0"/>
              <a:t>單位為 </a:t>
            </a:r>
            <a:r>
              <a:rPr lang="en-US" altLang="zh-TW" dirty="0"/>
              <a:t>byte)</a:t>
            </a:r>
          </a:p>
          <a:p>
            <a:pPr marL="0" indent="0">
              <a:buNone/>
            </a:pPr>
            <a:r>
              <a:rPr lang="en-US" altLang="zh-TW" dirty="0"/>
              <a:t>    </a:t>
            </a:r>
            <a:r>
              <a:rPr lang="en-US" altLang="zh-TW" dirty="0" err="1">
                <a:solidFill>
                  <a:srgbClr val="FF0000"/>
                </a:solidFill>
              </a:rPr>
              <a:t>netmask</a:t>
            </a:r>
            <a:r>
              <a:rPr lang="en-US" altLang="zh-TW" dirty="0">
                <a:solidFill>
                  <a:srgbClr val="FF0000"/>
                </a:solidFill>
              </a:rPr>
              <a:t> </a:t>
            </a:r>
            <a:r>
              <a:rPr lang="en-US" altLang="zh-TW" dirty="0"/>
              <a:t> </a:t>
            </a:r>
            <a:r>
              <a:rPr lang="zh-TW" altLang="en-US" dirty="0"/>
              <a:t>：就是子遮罩網路；</a:t>
            </a:r>
          </a:p>
          <a:p>
            <a:pPr marL="0" indent="0">
              <a:buNone/>
            </a:pPr>
            <a:r>
              <a:rPr lang="zh-TW" altLang="en-US" dirty="0"/>
              <a:t>    </a:t>
            </a:r>
            <a:r>
              <a:rPr lang="en-US" altLang="zh-TW" dirty="0"/>
              <a:t>broadcast</a:t>
            </a:r>
            <a:r>
              <a:rPr lang="zh-TW" altLang="en-US" dirty="0"/>
              <a:t>：就是廣播位址啊</a:t>
            </a:r>
            <a:r>
              <a:rPr lang="zh-TW" altLang="en-US" dirty="0" smtClean="0"/>
              <a:t>！</a:t>
            </a:r>
            <a:endParaRPr lang="zh-TW" altLang="en-US" dirty="0"/>
          </a:p>
          <a:p>
            <a:pPr marL="0" indent="0">
              <a:buNone/>
            </a:pPr>
            <a:endParaRPr lang="zh-TW" altLang="en-US" dirty="0"/>
          </a:p>
        </p:txBody>
      </p:sp>
    </p:spTree>
    <p:extLst>
      <p:ext uri="{BB962C8B-B14F-4D97-AF65-F5344CB8AC3E}">
        <p14:creationId xmlns:p14="http://schemas.microsoft.com/office/powerpoint/2010/main" val="385117995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 </a:t>
            </a:r>
            <a:r>
              <a:rPr lang="zh-TW" altLang="en-US" dirty="0"/>
              <a:t>範例一：觀察所有的網路介面</a:t>
            </a:r>
            <a:r>
              <a:rPr lang="en-US" altLang="zh-TW" dirty="0"/>
              <a:t>(</a:t>
            </a:r>
            <a:r>
              <a:rPr lang="zh-TW" altLang="en-US" dirty="0"/>
              <a:t>直接輸入 </a:t>
            </a:r>
            <a:r>
              <a:rPr lang="en-US" altLang="zh-TW" dirty="0" err="1"/>
              <a:t>ifconfig</a:t>
            </a:r>
            <a:r>
              <a:rPr lang="en-US" altLang="zh-TW" dirty="0" smtClean="0"/>
              <a:t>)</a:t>
            </a:r>
            <a:endParaRPr lang="zh-TW" altLang="en-US" dirty="0"/>
          </a:p>
        </p:txBody>
      </p:sp>
      <p:sp>
        <p:nvSpPr>
          <p:cNvPr id="3" name="內容版面配置區 2"/>
          <p:cNvSpPr>
            <a:spLocks noGrp="1"/>
          </p:cNvSpPr>
          <p:nvPr>
            <p:ph idx="1"/>
          </p:nvPr>
        </p:nvSpPr>
        <p:spPr/>
        <p:txBody>
          <a:bodyPr>
            <a:normAutofit fontScale="92500"/>
          </a:bodyPr>
          <a:lstStyle/>
          <a:p>
            <a:pPr marL="0" indent="0">
              <a:buNone/>
            </a:pPr>
            <a:r>
              <a:rPr lang="en-US" altLang="zh-TW" dirty="0" smtClean="0"/>
              <a:t>[</a:t>
            </a:r>
            <a:r>
              <a:rPr lang="en-US" altLang="zh-TW" dirty="0" err="1"/>
              <a:t>root@www</a:t>
            </a:r>
            <a:r>
              <a:rPr lang="en-US" altLang="zh-TW" dirty="0"/>
              <a:t> ~]# </a:t>
            </a:r>
            <a:r>
              <a:rPr lang="en-US" altLang="zh-TW" dirty="0" err="1"/>
              <a:t>ifconfig</a:t>
            </a:r>
            <a:endParaRPr lang="en-US" altLang="zh-TW" dirty="0"/>
          </a:p>
          <a:p>
            <a:pPr marL="0" indent="0">
              <a:buNone/>
            </a:pPr>
            <a:r>
              <a:rPr lang="en-US" altLang="zh-TW" dirty="0">
                <a:solidFill>
                  <a:srgbClr val="FF00FF"/>
                </a:solidFill>
              </a:rPr>
              <a:t>eth0</a:t>
            </a:r>
            <a:r>
              <a:rPr lang="en-US" altLang="zh-TW" dirty="0"/>
              <a:t>      Link </a:t>
            </a:r>
            <a:r>
              <a:rPr lang="en-US" altLang="zh-TW" dirty="0" err="1"/>
              <a:t>encap:Ethernet</a:t>
            </a:r>
            <a:r>
              <a:rPr lang="en-US" altLang="zh-TW" dirty="0"/>
              <a:t>  </a:t>
            </a:r>
            <a:r>
              <a:rPr lang="en-US" altLang="zh-TW" dirty="0" err="1">
                <a:solidFill>
                  <a:srgbClr val="FF00FF"/>
                </a:solidFill>
              </a:rPr>
              <a:t>HWaddr</a:t>
            </a:r>
            <a:r>
              <a:rPr lang="en-US" altLang="zh-TW" dirty="0">
                <a:solidFill>
                  <a:srgbClr val="FF00FF"/>
                </a:solidFill>
              </a:rPr>
              <a:t> </a:t>
            </a:r>
            <a:r>
              <a:rPr lang="en-US" altLang="zh-TW" dirty="0"/>
              <a:t>08:00:27:71:85:BD</a:t>
            </a:r>
          </a:p>
          <a:p>
            <a:pPr marL="0" indent="0">
              <a:buNone/>
            </a:pPr>
            <a:r>
              <a:rPr lang="en-US" altLang="zh-TW" dirty="0"/>
              <a:t>          </a:t>
            </a:r>
            <a:r>
              <a:rPr lang="en-US" altLang="zh-TW" dirty="0" err="1">
                <a:solidFill>
                  <a:srgbClr val="FF00FF"/>
                </a:solidFill>
              </a:rPr>
              <a:t>inet</a:t>
            </a:r>
            <a:r>
              <a:rPr lang="en-US" altLang="zh-TW" dirty="0">
                <a:solidFill>
                  <a:srgbClr val="FF00FF"/>
                </a:solidFill>
              </a:rPr>
              <a:t> addr:</a:t>
            </a:r>
            <a:r>
              <a:rPr lang="en-US" altLang="zh-TW" dirty="0"/>
              <a:t>192.168.1.100  </a:t>
            </a:r>
            <a:r>
              <a:rPr lang="en-US" altLang="zh-TW" dirty="0">
                <a:solidFill>
                  <a:srgbClr val="FF00FF"/>
                </a:solidFill>
              </a:rPr>
              <a:t>Bcast</a:t>
            </a:r>
            <a:r>
              <a:rPr lang="en-US" altLang="zh-TW" dirty="0"/>
              <a:t>:192.168.1.255  </a:t>
            </a:r>
            <a:r>
              <a:rPr lang="en-US" altLang="zh-TW" dirty="0">
                <a:solidFill>
                  <a:srgbClr val="FF00FF"/>
                </a:solidFill>
              </a:rPr>
              <a:t>Mask:</a:t>
            </a:r>
            <a:r>
              <a:rPr lang="en-US" altLang="zh-TW" dirty="0"/>
              <a:t>255.255.255.0</a:t>
            </a:r>
          </a:p>
          <a:p>
            <a:pPr marL="0" indent="0">
              <a:buNone/>
            </a:pPr>
            <a:r>
              <a:rPr lang="en-US" altLang="zh-TW" dirty="0"/>
              <a:t>          inet6 </a:t>
            </a:r>
            <a:r>
              <a:rPr lang="en-US" altLang="zh-TW" dirty="0" err="1"/>
              <a:t>addr</a:t>
            </a:r>
            <a:r>
              <a:rPr lang="en-US" altLang="zh-TW" dirty="0"/>
              <a:t>: fe80::a00:27ff:fe71:85bd/64 </a:t>
            </a:r>
            <a:r>
              <a:rPr lang="en-US" altLang="zh-TW" dirty="0" err="1"/>
              <a:t>Scope:Link</a:t>
            </a:r>
            <a:endParaRPr lang="en-US" altLang="zh-TW" dirty="0"/>
          </a:p>
          <a:p>
            <a:pPr marL="0" indent="0">
              <a:buNone/>
            </a:pPr>
            <a:r>
              <a:rPr lang="en-US" altLang="zh-TW" dirty="0"/>
              <a:t>         </a:t>
            </a:r>
            <a:r>
              <a:rPr lang="en-US" altLang="zh-TW" dirty="0">
                <a:solidFill>
                  <a:srgbClr val="FF00FF"/>
                </a:solidFill>
              </a:rPr>
              <a:t> UP </a:t>
            </a:r>
            <a:r>
              <a:rPr lang="en-US" altLang="zh-TW" dirty="0"/>
              <a:t>BROADCAST RUNNING MULTICAST  </a:t>
            </a:r>
            <a:r>
              <a:rPr lang="en-US" altLang="zh-TW" dirty="0">
                <a:solidFill>
                  <a:srgbClr val="FF00FF"/>
                </a:solidFill>
              </a:rPr>
              <a:t>MTU:</a:t>
            </a:r>
            <a:r>
              <a:rPr lang="en-US" altLang="zh-TW" dirty="0"/>
              <a:t>1500  </a:t>
            </a:r>
            <a:r>
              <a:rPr lang="en-US" altLang="zh-TW" dirty="0">
                <a:solidFill>
                  <a:srgbClr val="FF00FF"/>
                </a:solidFill>
              </a:rPr>
              <a:t>Metric</a:t>
            </a:r>
            <a:r>
              <a:rPr lang="en-US" altLang="zh-TW" dirty="0"/>
              <a:t>:1</a:t>
            </a:r>
          </a:p>
          <a:p>
            <a:pPr marL="0" indent="0">
              <a:buNone/>
            </a:pPr>
            <a:r>
              <a:rPr lang="en-US" altLang="zh-TW" dirty="0"/>
              <a:t>          </a:t>
            </a:r>
            <a:r>
              <a:rPr lang="en-US" altLang="zh-TW" dirty="0">
                <a:solidFill>
                  <a:srgbClr val="FF00FF"/>
                </a:solidFill>
              </a:rPr>
              <a:t>RX</a:t>
            </a:r>
            <a:r>
              <a:rPr lang="en-US" altLang="zh-TW" dirty="0"/>
              <a:t> packets:2555 errors:0 dropped:0 overruns:0 frame:0</a:t>
            </a:r>
          </a:p>
          <a:p>
            <a:pPr marL="0" indent="0">
              <a:buNone/>
            </a:pPr>
            <a:r>
              <a:rPr lang="en-US" altLang="zh-TW" dirty="0"/>
              <a:t>          </a:t>
            </a:r>
            <a:r>
              <a:rPr lang="en-US" altLang="zh-TW" dirty="0">
                <a:solidFill>
                  <a:srgbClr val="FF00FF"/>
                </a:solidFill>
              </a:rPr>
              <a:t>TX</a:t>
            </a:r>
            <a:r>
              <a:rPr lang="en-US" altLang="zh-TW" dirty="0"/>
              <a:t> packets:70 errors:0 dropped:0 </a:t>
            </a:r>
            <a:r>
              <a:rPr lang="en-US" altLang="zh-TW" dirty="0">
                <a:solidFill>
                  <a:srgbClr val="FF00FF"/>
                </a:solidFill>
              </a:rPr>
              <a:t>overruns</a:t>
            </a:r>
            <a:r>
              <a:rPr lang="en-US" altLang="zh-TW" dirty="0"/>
              <a:t>:0 carrier:0</a:t>
            </a:r>
          </a:p>
          <a:p>
            <a:pPr marL="0" indent="0">
              <a:buNone/>
            </a:pPr>
            <a:r>
              <a:rPr lang="en-US" altLang="zh-TW" dirty="0"/>
              <a:t>          </a:t>
            </a:r>
            <a:r>
              <a:rPr lang="en-US" altLang="zh-TW" dirty="0">
                <a:solidFill>
                  <a:srgbClr val="FF00FF"/>
                </a:solidFill>
              </a:rPr>
              <a:t>collisions</a:t>
            </a:r>
            <a:r>
              <a:rPr lang="en-US" altLang="zh-TW" dirty="0"/>
              <a:t>:0 </a:t>
            </a:r>
            <a:r>
              <a:rPr lang="en-US" altLang="zh-TW" dirty="0">
                <a:solidFill>
                  <a:srgbClr val="FF00FF"/>
                </a:solidFill>
              </a:rPr>
              <a:t>txqueuelen</a:t>
            </a:r>
            <a:r>
              <a:rPr lang="en-US" altLang="zh-TW" dirty="0"/>
              <a:t>:1000</a:t>
            </a:r>
          </a:p>
          <a:p>
            <a:pPr marL="0" indent="0">
              <a:buNone/>
            </a:pPr>
            <a:r>
              <a:rPr lang="en-US" altLang="zh-TW" dirty="0"/>
              <a:t>          RX bytes:239892 (234.2 KiB)  TX bytes:11153 (10.8 KiB)</a:t>
            </a:r>
          </a:p>
          <a:p>
            <a:endParaRPr lang="zh-TW" altLang="en-US" dirty="0"/>
          </a:p>
        </p:txBody>
      </p:sp>
      <p:sp>
        <p:nvSpPr>
          <p:cNvPr id="4" name="文字方塊 3"/>
          <p:cNvSpPr txBox="1"/>
          <p:nvPr/>
        </p:nvSpPr>
        <p:spPr>
          <a:xfrm>
            <a:off x="304800" y="6176963"/>
            <a:ext cx="4852610" cy="523220"/>
          </a:xfrm>
          <a:prstGeom prst="rect">
            <a:avLst/>
          </a:prstGeom>
          <a:noFill/>
        </p:spPr>
        <p:txBody>
          <a:bodyPr wrap="none" rtlCol="0">
            <a:spAutoFit/>
          </a:bodyPr>
          <a:lstStyle/>
          <a:p>
            <a:r>
              <a:rPr lang="zh-TW" altLang="en-US" sz="2800" dirty="0">
                <a:solidFill>
                  <a:srgbClr val="FF0000"/>
                </a:solidFill>
              </a:rPr>
              <a:t>傳輸資料的緩衝區的儲存長度</a:t>
            </a:r>
          </a:p>
        </p:txBody>
      </p:sp>
      <p:sp>
        <p:nvSpPr>
          <p:cNvPr id="7" name="文字方塊 6"/>
          <p:cNvSpPr txBox="1"/>
          <p:nvPr/>
        </p:nvSpPr>
        <p:spPr>
          <a:xfrm>
            <a:off x="5157410" y="6314504"/>
            <a:ext cx="6955750" cy="461665"/>
          </a:xfrm>
          <a:prstGeom prst="rect">
            <a:avLst/>
          </a:prstGeom>
          <a:noFill/>
        </p:spPr>
        <p:txBody>
          <a:bodyPr wrap="none" rtlCol="0">
            <a:spAutoFit/>
          </a:bodyPr>
          <a:lstStyle/>
          <a:p>
            <a:r>
              <a:rPr lang="zh-TW" altLang="en-US" sz="2400" dirty="0">
                <a:solidFill>
                  <a:srgbClr val="FF00FF"/>
                </a:solidFill>
              </a:rPr>
              <a:t>指定在計算數據包的轉送次數時，所要加上的數目</a:t>
            </a:r>
          </a:p>
        </p:txBody>
      </p:sp>
      <p:cxnSp>
        <p:nvCxnSpPr>
          <p:cNvPr id="9" name="直線單箭頭接點 8"/>
          <p:cNvCxnSpPr/>
          <p:nvPr/>
        </p:nvCxnSpPr>
        <p:spPr>
          <a:xfrm flipH="1" flipV="1">
            <a:off x="9308123" y="4161692"/>
            <a:ext cx="1113692" cy="2150208"/>
          </a:xfrm>
          <a:prstGeom prst="straightConnector1">
            <a:avLst/>
          </a:prstGeom>
          <a:ln>
            <a:solidFill>
              <a:srgbClr val="FF00FF"/>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flipH="1" flipV="1">
            <a:off x="4103077" y="5556738"/>
            <a:ext cx="230787" cy="75516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42276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504091" y="365125"/>
            <a:ext cx="11441723" cy="1967767"/>
          </a:xfrm>
        </p:spPr>
        <p:txBody>
          <a:bodyPr>
            <a:noAutofit/>
          </a:bodyPr>
          <a:lstStyle/>
          <a:p>
            <a:r>
              <a:rPr lang="en-US" altLang="zh-TW" sz="3600" dirty="0"/>
              <a:t># </a:t>
            </a:r>
            <a:r>
              <a:rPr lang="zh-TW" altLang="en-US" sz="3600" dirty="0"/>
              <a:t>列出目前已經被</a:t>
            </a:r>
            <a:r>
              <a:rPr lang="zh-TW" altLang="en-US" sz="3600" dirty="0">
                <a:solidFill>
                  <a:srgbClr val="FF0000"/>
                </a:solidFill>
              </a:rPr>
              <a:t>啟動</a:t>
            </a:r>
            <a:r>
              <a:rPr lang="zh-TW" altLang="en-US" sz="3600" dirty="0"/>
              <a:t>的卡，不論這個卡是否有給予 </a:t>
            </a:r>
            <a:r>
              <a:rPr lang="en-US" altLang="zh-TW" sz="3600" dirty="0"/>
              <a:t>IP</a:t>
            </a:r>
            <a:r>
              <a:rPr lang="zh-TW" altLang="en-US" sz="3600" dirty="0"/>
              <a:t>，都會被顯示出來。</a:t>
            </a:r>
            <a:r>
              <a:rPr lang="en-US" altLang="zh-TW" sz="3600" dirty="0"/>
              <a:t/>
            </a:r>
            <a:br>
              <a:rPr lang="en-US" altLang="zh-TW" sz="3600" dirty="0"/>
            </a:br>
            <a:r>
              <a:rPr lang="zh-TW" altLang="en-US" sz="3600" dirty="0"/>
              <a:t> </a:t>
            </a:r>
            <a:r>
              <a:rPr lang="en-US" altLang="zh-TW" sz="3600" dirty="0"/>
              <a:t># </a:t>
            </a:r>
            <a:r>
              <a:rPr lang="zh-TW" altLang="en-US" sz="3600" dirty="0"/>
              <a:t>輸入 </a:t>
            </a:r>
            <a:r>
              <a:rPr lang="en-US" altLang="zh-TW" sz="3600" dirty="0" err="1">
                <a:solidFill>
                  <a:srgbClr val="FF0000"/>
                </a:solidFill>
              </a:rPr>
              <a:t>ifconfig</a:t>
            </a:r>
            <a:r>
              <a:rPr lang="en-US" altLang="zh-TW" sz="3600" dirty="0">
                <a:solidFill>
                  <a:srgbClr val="FF0000"/>
                </a:solidFill>
              </a:rPr>
              <a:t> eth0</a:t>
            </a:r>
            <a:r>
              <a:rPr lang="zh-TW" altLang="en-US" sz="3600" dirty="0"/>
              <a:t>，則會秀出這張介面的相關資料，不管該介面是否有啟動。</a:t>
            </a:r>
            <a:endParaRPr lang="en-US" altLang="zh-TW" sz="3600" dirty="0"/>
          </a:p>
        </p:txBody>
      </p:sp>
      <p:sp>
        <p:nvSpPr>
          <p:cNvPr id="3" name="內容版面配置區 2"/>
          <p:cNvSpPr>
            <a:spLocks noGrp="1"/>
          </p:cNvSpPr>
          <p:nvPr>
            <p:ph idx="1"/>
          </p:nvPr>
        </p:nvSpPr>
        <p:spPr>
          <a:xfrm>
            <a:off x="838200" y="2506662"/>
            <a:ext cx="10515600" cy="3882415"/>
          </a:xfrm>
        </p:spPr>
        <p:txBody>
          <a:bodyPr>
            <a:noAutofit/>
          </a:bodyPr>
          <a:lstStyle/>
          <a:p>
            <a:r>
              <a:rPr lang="en-US" altLang="zh-TW" b="1"/>
              <a:t>eth0 (</a:t>
            </a:r>
            <a:r>
              <a:rPr lang="zh-TW" altLang="en-US" b="1"/>
              <a:t>或</a:t>
            </a:r>
            <a:r>
              <a:rPr lang="en-US" altLang="zh-TW">
                <a:solidFill>
                  <a:srgbClr val="FF0000"/>
                </a:solidFill>
              </a:rPr>
              <a:t>ens33</a:t>
            </a:r>
            <a:r>
              <a:rPr lang="en-US" altLang="zh-TW" b="1"/>
              <a:t>) </a:t>
            </a:r>
            <a:r>
              <a:rPr lang="zh-TW" altLang="en-US" smtClean="0"/>
              <a:t>：</a:t>
            </a:r>
            <a:r>
              <a:rPr lang="zh-TW" altLang="en-US" dirty="0"/>
              <a:t>就是網路卡的</a:t>
            </a:r>
            <a:r>
              <a:rPr lang="zh-TW" altLang="en-US" dirty="0">
                <a:solidFill>
                  <a:srgbClr val="FF0000"/>
                </a:solidFill>
              </a:rPr>
              <a:t>代號</a:t>
            </a:r>
            <a:r>
              <a:rPr lang="zh-TW" altLang="en-US" dirty="0"/>
              <a:t>，也有 </a:t>
            </a:r>
            <a:r>
              <a:rPr lang="en-US" altLang="zh-TW" dirty="0"/>
              <a:t>lo </a:t>
            </a:r>
            <a:r>
              <a:rPr lang="zh-TW" altLang="en-US" dirty="0"/>
              <a:t>這個 </a:t>
            </a:r>
            <a:r>
              <a:rPr lang="en-US" altLang="zh-TW" dirty="0"/>
              <a:t>loopback </a:t>
            </a:r>
            <a:r>
              <a:rPr lang="zh-TW" altLang="en-US" dirty="0"/>
              <a:t>；</a:t>
            </a:r>
          </a:p>
          <a:p>
            <a:r>
              <a:rPr lang="en-US" altLang="zh-TW" b="1" dirty="0" err="1"/>
              <a:t>HWaddr</a:t>
            </a:r>
            <a:r>
              <a:rPr lang="zh-TW" altLang="en-US" dirty="0"/>
              <a:t>：就是網路卡的硬體位址，俗稱的 </a:t>
            </a:r>
            <a:r>
              <a:rPr lang="en-US" altLang="zh-TW" dirty="0"/>
              <a:t>MAC </a:t>
            </a:r>
            <a:r>
              <a:rPr lang="zh-TW" altLang="en-US" dirty="0"/>
              <a:t>是也；</a:t>
            </a:r>
          </a:p>
          <a:p>
            <a:r>
              <a:rPr lang="en-US" altLang="zh-TW" b="1" dirty="0" err="1"/>
              <a:t>inet</a:t>
            </a:r>
            <a:r>
              <a:rPr lang="en-US" altLang="zh-TW" b="1" dirty="0"/>
              <a:t> </a:t>
            </a:r>
            <a:r>
              <a:rPr lang="en-US" altLang="zh-TW" b="1" dirty="0" err="1"/>
              <a:t>addr</a:t>
            </a:r>
            <a:r>
              <a:rPr lang="zh-TW" altLang="en-US" dirty="0"/>
              <a:t>：</a:t>
            </a:r>
            <a:r>
              <a:rPr lang="en-US" altLang="zh-TW" dirty="0"/>
              <a:t>IPv4 </a:t>
            </a:r>
            <a:r>
              <a:rPr lang="zh-TW" altLang="en-US" dirty="0"/>
              <a:t>的 </a:t>
            </a:r>
            <a:r>
              <a:rPr lang="en-US" altLang="zh-TW" dirty="0"/>
              <a:t>IP </a:t>
            </a:r>
            <a:r>
              <a:rPr lang="zh-TW" altLang="en-US" dirty="0"/>
              <a:t>位址，後續的 </a:t>
            </a:r>
            <a:r>
              <a:rPr lang="en-US" altLang="zh-TW" dirty="0" err="1"/>
              <a:t>Bcast</a:t>
            </a:r>
            <a:r>
              <a:rPr lang="en-US" altLang="zh-TW" dirty="0"/>
              <a:t>, Mask </a:t>
            </a:r>
            <a:r>
              <a:rPr lang="zh-TW" altLang="en-US" dirty="0"/>
              <a:t>分別代表的是 </a:t>
            </a:r>
            <a:r>
              <a:rPr lang="en-US" altLang="zh-TW" dirty="0"/>
              <a:t>Broadcast </a:t>
            </a:r>
            <a:r>
              <a:rPr lang="zh-TW" altLang="en-US" dirty="0"/>
              <a:t>與 </a:t>
            </a:r>
            <a:r>
              <a:rPr lang="en-US" altLang="zh-TW" dirty="0" err="1"/>
              <a:t>netmask</a:t>
            </a:r>
            <a:r>
              <a:rPr lang="en-US" altLang="zh-TW" dirty="0"/>
              <a:t> </a:t>
            </a:r>
            <a:r>
              <a:rPr lang="zh-TW" altLang="en-US" dirty="0"/>
              <a:t>喔！</a:t>
            </a:r>
          </a:p>
          <a:p>
            <a:r>
              <a:rPr lang="en-US" altLang="zh-TW" b="1" dirty="0"/>
              <a:t>inet6 </a:t>
            </a:r>
            <a:r>
              <a:rPr lang="en-US" altLang="zh-TW" b="1" dirty="0" err="1"/>
              <a:t>addr</a:t>
            </a:r>
            <a:r>
              <a:rPr lang="zh-TW" altLang="en-US" dirty="0"/>
              <a:t>：是 </a:t>
            </a:r>
            <a:r>
              <a:rPr lang="en-US" altLang="zh-TW" dirty="0"/>
              <a:t>IPv6 </a:t>
            </a:r>
            <a:r>
              <a:rPr lang="zh-TW" altLang="en-US" dirty="0"/>
              <a:t>的版本的 </a:t>
            </a:r>
            <a:r>
              <a:rPr lang="en-US" altLang="zh-TW" dirty="0" smtClean="0"/>
              <a:t>IP</a:t>
            </a:r>
            <a:endParaRPr lang="zh-TW" altLang="en-US" dirty="0"/>
          </a:p>
          <a:p>
            <a:r>
              <a:rPr lang="en-US" altLang="zh-TW" b="1" dirty="0"/>
              <a:t>MTU</a:t>
            </a:r>
            <a:r>
              <a:rPr lang="zh-TW" altLang="en-US" dirty="0"/>
              <a:t>：最大傳輸</a:t>
            </a:r>
            <a:r>
              <a:rPr lang="zh-TW" altLang="en-US" dirty="0" smtClean="0"/>
              <a:t>單位</a:t>
            </a:r>
            <a:r>
              <a:rPr lang="en-US" altLang="zh-TW" dirty="0" smtClean="0"/>
              <a:t>(byte)</a:t>
            </a:r>
          </a:p>
          <a:p>
            <a:r>
              <a:rPr lang="en-US" altLang="zh-TW" dirty="0"/>
              <a:t>metric </a:t>
            </a:r>
            <a:r>
              <a:rPr lang="zh-TW" altLang="en-US" dirty="0"/>
              <a:t>測量</a:t>
            </a:r>
            <a:r>
              <a:rPr lang="zh-TW" altLang="en-US" dirty="0" smtClean="0"/>
              <a:t>的</a:t>
            </a:r>
            <a:r>
              <a:rPr lang="en-US" altLang="zh-TW" dirty="0" smtClean="0"/>
              <a:t>:</a:t>
            </a:r>
            <a:r>
              <a:rPr lang="zh-TW" altLang="en-US" dirty="0" smtClean="0"/>
              <a:t>指定</a:t>
            </a:r>
            <a:r>
              <a:rPr lang="zh-TW" altLang="en-US" dirty="0"/>
              <a:t>在計算數據包的</a:t>
            </a:r>
            <a:r>
              <a:rPr lang="zh-TW" altLang="en-US" dirty="0">
                <a:solidFill>
                  <a:srgbClr val="FF00FF"/>
                </a:solidFill>
              </a:rPr>
              <a:t>轉送</a:t>
            </a:r>
            <a:r>
              <a:rPr lang="zh-TW" altLang="en-US" dirty="0"/>
              <a:t>次數時，所要加上的數目</a:t>
            </a:r>
            <a:r>
              <a:rPr lang="zh-TW" altLang="en-US" dirty="0" smtClean="0"/>
              <a:t>。</a:t>
            </a:r>
            <a:endParaRPr lang="en-US" altLang="zh-TW" dirty="0"/>
          </a:p>
        </p:txBody>
      </p:sp>
    </p:spTree>
    <p:extLst>
      <p:ext uri="{BB962C8B-B14F-4D97-AF65-F5344CB8AC3E}">
        <p14:creationId xmlns:p14="http://schemas.microsoft.com/office/powerpoint/2010/main" val="348506732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888980" cy="1325563"/>
          </a:xfrm>
        </p:spPr>
        <p:txBody>
          <a:bodyPr>
            <a:normAutofit fontScale="90000"/>
          </a:bodyPr>
          <a:lstStyle/>
          <a:p>
            <a:r>
              <a:rPr lang="en-US" altLang="zh-TW" dirty="0"/>
              <a:t>CSMA/CD- Carrier Sense Multiple Access with Collision </a:t>
            </a:r>
            <a:r>
              <a:rPr lang="en-US" altLang="zh-TW" dirty="0" smtClean="0"/>
              <a:t>Detection</a:t>
            </a:r>
            <a:r>
              <a:rPr lang="zh-TW" altLang="en-US" dirty="0"/>
              <a:t>載波檢測多重存取附碰撞偵測</a:t>
            </a:r>
            <a:r>
              <a:rPr lang="en-US" altLang="zh-TW" dirty="0"/>
              <a:t>』</a:t>
            </a:r>
            <a:endParaRPr lang="zh-TW" altLang="en-US" dirty="0"/>
          </a:p>
        </p:txBody>
      </p:sp>
      <p:sp>
        <p:nvSpPr>
          <p:cNvPr id="3" name="內容版面配置區 2"/>
          <p:cNvSpPr>
            <a:spLocks noGrp="1"/>
          </p:cNvSpPr>
          <p:nvPr>
            <p:ph idx="1"/>
          </p:nvPr>
        </p:nvSpPr>
        <p:spPr/>
        <p:txBody>
          <a:bodyPr/>
          <a:lstStyle/>
          <a:p>
            <a:r>
              <a:rPr lang="en-US" altLang="zh-TW" dirty="0"/>
              <a:t>CSMA/CD</a:t>
            </a:r>
            <a:r>
              <a:rPr lang="zh-TW" altLang="en-US" dirty="0"/>
              <a:t>）是 </a:t>
            </a:r>
            <a:r>
              <a:rPr lang="en-US" altLang="zh-TW" dirty="0"/>
              <a:t>IEEE 802.3 </a:t>
            </a:r>
            <a:r>
              <a:rPr lang="zh-TW" altLang="en-US" dirty="0"/>
              <a:t>所制定的</a:t>
            </a:r>
            <a:r>
              <a:rPr lang="en-US" altLang="zh-TW" dirty="0"/>
              <a:t>『</a:t>
            </a:r>
            <a:r>
              <a:rPr lang="zh-TW" altLang="en-US" dirty="0"/>
              <a:t>媒介存取控制</a:t>
            </a:r>
            <a:r>
              <a:rPr lang="en-US" altLang="zh-TW" dirty="0"/>
              <a:t>』</a:t>
            </a:r>
            <a:r>
              <a:rPr lang="zh-TW" altLang="en-US" dirty="0"/>
              <a:t>（</a:t>
            </a:r>
            <a:r>
              <a:rPr lang="en-US" altLang="zh-TW" dirty="0"/>
              <a:t>Medium Access Control, MAC</a:t>
            </a:r>
            <a:r>
              <a:rPr lang="zh-TW" altLang="en-US" dirty="0"/>
              <a:t>）通訊協定。它的上層必須配合 </a:t>
            </a:r>
            <a:r>
              <a:rPr lang="en-US" altLang="zh-TW" dirty="0"/>
              <a:t>IEEE 802.2 LLC</a:t>
            </a:r>
            <a:r>
              <a:rPr lang="zh-TW" altLang="en-US" dirty="0"/>
              <a:t>，而下層可依照不同環境需求結合各種傳輸媒介。</a:t>
            </a:r>
            <a:endParaRPr lang="en-US" altLang="zh-TW" dirty="0" smtClean="0"/>
          </a:p>
          <a:p>
            <a:r>
              <a:rPr lang="zh-TW" altLang="en-US" dirty="0" smtClean="0"/>
              <a:t>網路</a:t>
            </a:r>
            <a:r>
              <a:rPr lang="zh-TW" altLang="en-US" dirty="0"/>
              <a:t>上同一時間只允許一部工作站發送訊號，如果有兩部以上同時發送訊號，則它們之間的訊號將會在網路上發生碰撞（</a:t>
            </a:r>
            <a:r>
              <a:rPr lang="en-US" altLang="zh-TW" dirty="0"/>
              <a:t>Collision</a:t>
            </a:r>
            <a:r>
              <a:rPr lang="zh-TW" altLang="en-US" dirty="0"/>
              <a:t>），造成錯誤訊息而失效（無法解碼）。發生碰撞時，所有傳送中的工作站必須停止傳送，另找適當時機再重新傳送。因此，每部工作站都必須具有偵測碰撞的功能。</a:t>
            </a:r>
          </a:p>
        </p:txBody>
      </p:sp>
    </p:spTree>
    <p:extLst>
      <p:ext uri="{BB962C8B-B14F-4D97-AF65-F5344CB8AC3E}">
        <p14:creationId xmlns:p14="http://schemas.microsoft.com/office/powerpoint/2010/main" val="74435377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91490" y="834390"/>
            <a:ext cx="11304270" cy="5497830"/>
          </a:xfrm>
        </p:spPr>
        <p:txBody>
          <a:bodyPr>
            <a:normAutofit/>
          </a:bodyPr>
          <a:lstStyle/>
          <a:p>
            <a:r>
              <a:rPr lang="en-US" altLang="zh-TW" b="1" dirty="0"/>
              <a:t>RX</a:t>
            </a:r>
            <a:r>
              <a:rPr lang="zh-TW" altLang="en-US" dirty="0"/>
              <a:t>：網路由啟動到目前為止的封包</a:t>
            </a:r>
            <a:r>
              <a:rPr lang="zh-TW" altLang="en-US" dirty="0">
                <a:solidFill>
                  <a:srgbClr val="FF0000"/>
                </a:solidFill>
              </a:rPr>
              <a:t>接收</a:t>
            </a:r>
            <a:r>
              <a:rPr lang="zh-TW" altLang="en-US" dirty="0"/>
              <a:t>情況， </a:t>
            </a:r>
            <a:r>
              <a:rPr lang="en-US" altLang="zh-TW" dirty="0"/>
              <a:t>packets </a:t>
            </a:r>
            <a:r>
              <a:rPr lang="zh-TW" altLang="en-US" dirty="0"/>
              <a:t>代表封包數、</a:t>
            </a:r>
            <a:r>
              <a:rPr lang="en-US" altLang="zh-TW" dirty="0"/>
              <a:t>errors </a:t>
            </a:r>
            <a:r>
              <a:rPr lang="zh-TW" altLang="en-US" dirty="0"/>
              <a:t>代表封包發生錯誤的數量、 </a:t>
            </a:r>
            <a:r>
              <a:rPr lang="en-US" altLang="zh-TW" dirty="0"/>
              <a:t>dropped </a:t>
            </a:r>
            <a:r>
              <a:rPr lang="zh-TW" altLang="en-US" dirty="0"/>
              <a:t>代表封包由於有問題而遭丟棄的數量等等。的 </a:t>
            </a:r>
            <a:r>
              <a:rPr lang="en-US" altLang="zh-TW" b="1" dirty="0">
                <a:solidFill>
                  <a:srgbClr val="FF00FF"/>
                </a:solidFill>
              </a:rPr>
              <a:t>overruns</a:t>
            </a:r>
            <a:r>
              <a:rPr lang="zh-TW" altLang="en-US" dirty="0"/>
              <a:t>，這是由於 </a:t>
            </a:r>
            <a:r>
              <a:rPr lang="en-US" altLang="zh-TW" dirty="0"/>
              <a:t>Ring Buffer(aka Driver Queue) </a:t>
            </a:r>
            <a:r>
              <a:rPr lang="zh-TW" altLang="en-US" b="1" dirty="0">
                <a:solidFill>
                  <a:srgbClr val="FF00FF"/>
                </a:solidFill>
              </a:rPr>
              <a:t>傳輸的 </a:t>
            </a:r>
            <a:r>
              <a:rPr lang="en-US" altLang="zh-TW" b="1" dirty="0">
                <a:solidFill>
                  <a:srgbClr val="FF00FF"/>
                </a:solidFill>
              </a:rPr>
              <a:t>IO </a:t>
            </a:r>
            <a:r>
              <a:rPr lang="zh-TW" altLang="en-US" b="1" dirty="0">
                <a:solidFill>
                  <a:srgbClr val="FF00FF"/>
                </a:solidFill>
              </a:rPr>
              <a:t>大於 </a:t>
            </a:r>
            <a:r>
              <a:rPr lang="en-US" altLang="zh-TW" b="1" dirty="0">
                <a:solidFill>
                  <a:srgbClr val="FF00FF"/>
                </a:solidFill>
              </a:rPr>
              <a:t>kernel </a:t>
            </a:r>
            <a:r>
              <a:rPr lang="zh-TW" altLang="en-US" b="1" dirty="0">
                <a:solidFill>
                  <a:srgbClr val="FF00FF"/>
                </a:solidFill>
              </a:rPr>
              <a:t>能夠處理的 </a:t>
            </a:r>
            <a:r>
              <a:rPr lang="en-US" altLang="zh-TW" b="1" dirty="0">
                <a:solidFill>
                  <a:srgbClr val="FF00FF"/>
                </a:solidFill>
              </a:rPr>
              <a:t>IO </a:t>
            </a:r>
            <a:r>
              <a:rPr lang="zh-TW" altLang="en-US" b="1" dirty="0">
                <a:solidFill>
                  <a:srgbClr val="FF00FF"/>
                </a:solidFill>
              </a:rPr>
              <a:t>導致的。</a:t>
            </a:r>
            <a:r>
              <a:rPr lang="en-US" altLang="zh-TW" dirty="0"/>
              <a:t>carrier</a:t>
            </a:r>
            <a:r>
              <a:rPr lang="zh-TW" altLang="en-US" dirty="0"/>
              <a:t>載波錯誤</a:t>
            </a:r>
            <a:endParaRPr lang="en-US" altLang="zh-TW" b="1" dirty="0">
              <a:solidFill>
                <a:srgbClr val="FF00FF"/>
              </a:solidFill>
            </a:endParaRPr>
          </a:p>
          <a:p>
            <a:r>
              <a:rPr lang="en-US" altLang="zh-TW" b="1" dirty="0"/>
              <a:t>TX</a:t>
            </a:r>
            <a:r>
              <a:rPr lang="zh-TW" altLang="en-US" dirty="0"/>
              <a:t>：與 </a:t>
            </a:r>
            <a:r>
              <a:rPr lang="en-US" altLang="zh-TW" dirty="0"/>
              <a:t>RX </a:t>
            </a:r>
            <a:r>
              <a:rPr lang="zh-TW" altLang="en-US" dirty="0"/>
              <a:t>相反，為網路由啟動到目前為止的</a:t>
            </a:r>
            <a:r>
              <a:rPr lang="zh-TW" altLang="en-US" dirty="0">
                <a:solidFill>
                  <a:srgbClr val="FF0000"/>
                </a:solidFill>
              </a:rPr>
              <a:t>傳送</a:t>
            </a:r>
            <a:r>
              <a:rPr lang="zh-TW" altLang="en-US" dirty="0"/>
              <a:t>情況；</a:t>
            </a:r>
          </a:p>
          <a:p>
            <a:r>
              <a:rPr lang="en-US" altLang="zh-TW" b="1" dirty="0"/>
              <a:t>collisions</a:t>
            </a:r>
            <a:r>
              <a:rPr lang="zh-TW" altLang="en-US" dirty="0"/>
              <a:t>：代表封包</a:t>
            </a:r>
            <a:r>
              <a:rPr lang="zh-TW" altLang="en-US" dirty="0">
                <a:solidFill>
                  <a:srgbClr val="FF0000"/>
                </a:solidFill>
              </a:rPr>
              <a:t>碰撞</a:t>
            </a:r>
            <a:r>
              <a:rPr lang="zh-TW" altLang="en-US" dirty="0"/>
              <a:t>的情況，如果發生太多次， 表示你的網路狀況不太好；</a:t>
            </a:r>
          </a:p>
          <a:p>
            <a:r>
              <a:rPr lang="en-US" altLang="zh-TW" b="1" dirty="0" err="1"/>
              <a:t>txqueuelen</a:t>
            </a:r>
            <a:r>
              <a:rPr lang="zh-TW" altLang="en-US" dirty="0"/>
              <a:t>：代表用來傳輸資料的</a:t>
            </a:r>
            <a:r>
              <a:rPr lang="zh-TW" altLang="en-US" dirty="0">
                <a:solidFill>
                  <a:srgbClr val="FF00FF"/>
                </a:solidFill>
              </a:rPr>
              <a:t>緩衝區的儲存長度</a:t>
            </a:r>
            <a:r>
              <a:rPr lang="zh-TW" altLang="en-US" dirty="0"/>
              <a:t>；</a:t>
            </a:r>
          </a:p>
          <a:p>
            <a:r>
              <a:rPr lang="en-US" altLang="zh-TW" b="1" dirty="0"/>
              <a:t>RX bytes, TX bytes</a:t>
            </a:r>
            <a:r>
              <a:rPr lang="zh-TW" altLang="en-US" dirty="0"/>
              <a:t>：總接收、傳送的位元組總量</a:t>
            </a:r>
          </a:p>
          <a:p>
            <a:endParaRPr lang="zh-TW" altLang="en-US" dirty="0"/>
          </a:p>
        </p:txBody>
      </p:sp>
    </p:spTree>
    <p:extLst>
      <p:ext uri="{BB962C8B-B14F-4D97-AF65-F5344CB8AC3E}">
        <p14:creationId xmlns:p14="http://schemas.microsoft.com/office/powerpoint/2010/main" val="5409915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838200" y="365126"/>
            <a:ext cx="10515600" cy="889244"/>
          </a:xfrm>
        </p:spPr>
        <p:txBody>
          <a:bodyPr/>
          <a:lstStyle/>
          <a:p>
            <a:pPr algn="ctr"/>
            <a:r>
              <a:rPr lang="en-US" altLang="zh-TW" b="1" dirty="0"/>
              <a:t>Class A (Subnet Mask : </a:t>
            </a:r>
            <a:r>
              <a:rPr lang="en-US" altLang="zh-TW" b="1" dirty="0">
                <a:solidFill>
                  <a:srgbClr val="FF00FF"/>
                </a:solidFill>
              </a:rPr>
              <a:t>255.0.0.0</a:t>
            </a:r>
            <a:r>
              <a:rPr lang="en-US" altLang="zh-TW" b="1" dirty="0"/>
              <a:t>)</a:t>
            </a:r>
            <a:endParaRPr lang="zh-TW" altLang="en-US" dirty="0"/>
          </a:p>
        </p:txBody>
      </p:sp>
      <p:sp>
        <p:nvSpPr>
          <p:cNvPr id="6" name="內容版面配置區 5"/>
          <p:cNvSpPr>
            <a:spLocks noGrp="1"/>
          </p:cNvSpPr>
          <p:nvPr>
            <p:ph idx="1"/>
          </p:nvPr>
        </p:nvSpPr>
        <p:spPr/>
        <p:txBody>
          <a:bodyPr>
            <a:normAutofit/>
          </a:bodyPr>
          <a:lstStyle/>
          <a:p>
            <a:pPr marL="0" indent="0">
              <a:buNone/>
            </a:pPr>
            <a:r>
              <a:rPr lang="en-US" altLang="zh-TW" dirty="0" smtClean="0">
                <a:solidFill>
                  <a:srgbClr val="FF00FF"/>
                </a:solidFill>
              </a:rPr>
              <a:t>0.0.0.0 ~ 0.255.255.255</a:t>
            </a:r>
          </a:p>
          <a:p>
            <a:pPr marL="0" indent="0">
              <a:buNone/>
            </a:pPr>
            <a:r>
              <a:rPr lang="en-US" altLang="zh-TW" dirty="0" smtClean="0">
                <a:solidFill>
                  <a:srgbClr val="FF00FF"/>
                </a:solidFill>
              </a:rPr>
              <a:t>1.</a:t>
            </a:r>
            <a:r>
              <a:rPr lang="en-US" altLang="zh-TW" dirty="0" smtClean="0"/>
              <a:t>0.0.0 ~ 1.255.255.255</a:t>
            </a:r>
          </a:p>
          <a:p>
            <a:pPr marL="0" indent="0">
              <a:buNone/>
            </a:pPr>
            <a:r>
              <a:rPr lang="en-US" altLang="zh-TW" dirty="0" smtClean="0"/>
              <a:t>2.0.0.0 ~ 2.255.255.255</a:t>
            </a:r>
          </a:p>
          <a:p>
            <a:pPr marL="0" indent="0">
              <a:buNone/>
            </a:pPr>
            <a:r>
              <a:rPr lang="en-US" altLang="zh-TW" dirty="0" smtClean="0"/>
              <a:t>                  :</a:t>
            </a:r>
          </a:p>
          <a:p>
            <a:pPr marL="0" indent="0">
              <a:buNone/>
            </a:pPr>
            <a:r>
              <a:rPr lang="en-US" altLang="zh-TW" dirty="0" smtClean="0">
                <a:solidFill>
                  <a:srgbClr val="FF0000"/>
                </a:solidFill>
              </a:rPr>
              <a:t>10</a:t>
            </a:r>
            <a:r>
              <a:rPr lang="en-US" altLang="zh-TW" dirty="0" smtClean="0"/>
              <a:t>.0.0.0 ~ 10.255.255.255       (</a:t>
            </a:r>
            <a:r>
              <a:rPr lang="en-US" altLang="zh-TW" dirty="0" smtClean="0">
                <a:solidFill>
                  <a:srgbClr val="FF0000"/>
                </a:solidFill>
              </a:rPr>
              <a:t>Private IP</a:t>
            </a:r>
            <a:r>
              <a:rPr lang="en-US" altLang="zh-TW" dirty="0" smtClean="0"/>
              <a:t>)</a:t>
            </a:r>
          </a:p>
          <a:p>
            <a:pPr marL="0" indent="0">
              <a:buNone/>
            </a:pPr>
            <a:r>
              <a:rPr lang="en-US" altLang="zh-TW" dirty="0" smtClean="0"/>
              <a:t>                  :</a:t>
            </a:r>
          </a:p>
          <a:p>
            <a:pPr marL="0" indent="0">
              <a:buNone/>
            </a:pPr>
            <a:r>
              <a:rPr lang="en-US" altLang="zh-TW" dirty="0" smtClean="0">
                <a:solidFill>
                  <a:srgbClr val="FF00FF"/>
                </a:solidFill>
              </a:rPr>
              <a:t>126</a:t>
            </a:r>
            <a:r>
              <a:rPr lang="en-US" altLang="zh-TW" dirty="0" smtClean="0"/>
              <a:t>.0.0.0 ~ 126.255.255.255</a:t>
            </a:r>
          </a:p>
          <a:p>
            <a:pPr marL="0" lvl="0" indent="0">
              <a:buNone/>
            </a:pPr>
            <a:r>
              <a:rPr lang="en-US" altLang="zh-TW" dirty="0" smtClean="0">
                <a:solidFill>
                  <a:srgbClr val="FF00FF"/>
                </a:solidFill>
              </a:rPr>
              <a:t>127.0.0.0 ~ 127.255.255.255  </a:t>
            </a:r>
            <a:r>
              <a:rPr lang="zh-TW" altLang="en-US" dirty="0" smtClean="0"/>
              <a:t>測試作業系統內部迴圈</a:t>
            </a:r>
            <a:r>
              <a:rPr lang="en-US" altLang="zh-TW" dirty="0" smtClean="0">
                <a:solidFill>
                  <a:srgbClr val="FF00FF"/>
                </a:solidFill>
              </a:rPr>
              <a:t>(</a:t>
            </a:r>
            <a:r>
              <a:rPr lang="en-US" altLang="zh-TW" dirty="0" err="1">
                <a:solidFill>
                  <a:srgbClr val="FF00FF"/>
                </a:solidFill>
              </a:rPr>
              <a:t>lo,LOopback</a:t>
            </a:r>
            <a:r>
              <a:rPr lang="en-US" altLang="zh-TW" dirty="0">
                <a:solidFill>
                  <a:srgbClr val="FF00FF"/>
                </a:solidFill>
              </a:rPr>
              <a:t>)</a:t>
            </a:r>
            <a:endParaRPr lang="zh-TW" altLang="en-US" dirty="0">
              <a:solidFill>
                <a:srgbClr val="FF00FF"/>
              </a:solidFill>
            </a:endParaRPr>
          </a:p>
          <a:p>
            <a:pPr marL="0" indent="0">
              <a:buNone/>
            </a:pPr>
            <a:endParaRPr lang="zh-TW" altLang="en-US" dirty="0"/>
          </a:p>
        </p:txBody>
      </p:sp>
    </p:spTree>
    <p:extLst>
      <p:ext uri="{BB962C8B-B14F-4D97-AF65-F5344CB8AC3E}">
        <p14:creationId xmlns:p14="http://schemas.microsoft.com/office/powerpoint/2010/main" val="81466224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74431" y="679938"/>
            <a:ext cx="2362698" cy="769441"/>
          </a:xfrm>
          <a:prstGeom prst="rect">
            <a:avLst/>
          </a:prstGeom>
          <a:noFill/>
        </p:spPr>
        <p:txBody>
          <a:bodyPr wrap="none" rtlCol="0">
            <a:spAutoFit/>
          </a:bodyPr>
          <a:lstStyle/>
          <a:p>
            <a:r>
              <a:rPr lang="en-US" altLang="zh-TW" sz="4400" b="1" dirty="0" smtClean="0"/>
              <a:t>UP board</a:t>
            </a:r>
            <a:endParaRPr lang="zh-TW" altLang="en-US" sz="4400" b="1" dirty="0"/>
          </a:p>
        </p:txBody>
      </p:sp>
      <p:pic>
        <p:nvPicPr>
          <p:cNvPr id="7" name="圖片 6"/>
          <p:cNvPicPr>
            <a:picLocks noChangeAspect="1"/>
          </p:cNvPicPr>
          <p:nvPr/>
        </p:nvPicPr>
        <p:blipFill>
          <a:blip r:embed="rId2"/>
          <a:stretch>
            <a:fillRect/>
          </a:stretch>
        </p:blipFill>
        <p:spPr>
          <a:xfrm>
            <a:off x="3630340" y="223532"/>
            <a:ext cx="6879141" cy="6505514"/>
          </a:xfrm>
          <a:prstGeom prst="rect">
            <a:avLst/>
          </a:prstGeom>
        </p:spPr>
      </p:pic>
    </p:spTree>
    <p:extLst>
      <p:ext uri="{BB962C8B-B14F-4D97-AF65-F5344CB8AC3E}">
        <p14:creationId xmlns:p14="http://schemas.microsoft.com/office/powerpoint/2010/main" val="248628502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79584" y="247894"/>
            <a:ext cx="10515600" cy="725121"/>
          </a:xfrm>
        </p:spPr>
        <p:txBody>
          <a:bodyPr/>
          <a:lstStyle/>
          <a:p>
            <a:pPr algn="ctr"/>
            <a:r>
              <a:rPr lang="en-US" altLang="zh-TW" dirty="0" err="1" smtClean="0"/>
              <a:t>ifconfig</a:t>
            </a:r>
            <a:endParaRPr lang="zh-TW" altLang="en-US" dirty="0"/>
          </a:p>
        </p:txBody>
      </p:sp>
      <p:sp>
        <p:nvSpPr>
          <p:cNvPr id="3" name="內容版面配置區 2"/>
          <p:cNvSpPr>
            <a:spLocks noGrp="1"/>
          </p:cNvSpPr>
          <p:nvPr>
            <p:ph idx="1"/>
          </p:nvPr>
        </p:nvSpPr>
        <p:spPr>
          <a:xfrm>
            <a:off x="363415" y="1184031"/>
            <a:ext cx="11652739" cy="5580184"/>
          </a:xfrm>
        </p:spPr>
        <p:txBody>
          <a:bodyPr>
            <a:normAutofit fontScale="70000" lnSpcReduction="20000"/>
          </a:bodyPr>
          <a:lstStyle/>
          <a:p>
            <a:pPr marL="0" indent="0">
              <a:buNone/>
            </a:pPr>
            <a:r>
              <a:rPr lang="en-US" altLang="zh-TW" dirty="0"/>
              <a:t>bigred@us1804s-3:~$ </a:t>
            </a:r>
            <a:r>
              <a:rPr lang="en-US" altLang="zh-TW" dirty="0" err="1"/>
              <a:t>ifconf</a:t>
            </a:r>
            <a:r>
              <a:rPr lang="en-US" altLang="zh-TW" dirty="0"/>
              <a:t> </a:t>
            </a:r>
            <a:r>
              <a:rPr lang="en-US" altLang="zh-TW" dirty="0" err="1"/>
              <a:t>ig</a:t>
            </a:r>
            <a:endParaRPr lang="en-US" altLang="zh-TW" dirty="0"/>
          </a:p>
          <a:p>
            <a:pPr marL="0" indent="0">
              <a:buNone/>
            </a:pPr>
            <a:r>
              <a:rPr lang="en-US" altLang="zh-TW" dirty="0">
                <a:solidFill>
                  <a:srgbClr val="FF0000"/>
                </a:solidFill>
              </a:rPr>
              <a:t>enp1s0</a:t>
            </a:r>
            <a:r>
              <a:rPr lang="th-TH" altLang="zh-TW" dirty="0"/>
              <a:t>ะ </a:t>
            </a:r>
            <a:r>
              <a:rPr lang="en-US" altLang="zh-TW" dirty="0"/>
              <a:t>flags-4163&lt;</a:t>
            </a:r>
            <a:r>
              <a:rPr lang="en-US" altLang="zh-TW" dirty="0">
                <a:solidFill>
                  <a:srgbClr val="FF00FF"/>
                </a:solidFill>
              </a:rPr>
              <a:t>UP</a:t>
            </a:r>
            <a:r>
              <a:rPr lang="en-US" altLang="zh-TW" dirty="0"/>
              <a:t>, BROADCAST, RUNNING , MULTICAST&gt; </a:t>
            </a:r>
            <a:r>
              <a:rPr lang="en-US" altLang="zh-TW" dirty="0" err="1">
                <a:solidFill>
                  <a:srgbClr val="FF00FF"/>
                </a:solidFill>
              </a:rPr>
              <a:t>mtu</a:t>
            </a:r>
            <a:r>
              <a:rPr lang="en-US" altLang="zh-TW" dirty="0"/>
              <a:t> 1500</a:t>
            </a:r>
          </a:p>
          <a:p>
            <a:pPr marL="0" indent="0">
              <a:buNone/>
            </a:pPr>
            <a:r>
              <a:rPr lang="en-US" altLang="zh-TW" dirty="0">
                <a:solidFill>
                  <a:srgbClr val="FF00FF"/>
                </a:solidFill>
              </a:rPr>
              <a:t>inet6 </a:t>
            </a:r>
            <a:r>
              <a:rPr lang="en-US" altLang="zh-TW" dirty="0"/>
              <a:t>fe80: :207:32ff: feed </a:t>
            </a:r>
            <a:r>
              <a:rPr lang="en-US" altLang="zh-TW" dirty="0" err="1"/>
              <a:t>leao</a:t>
            </a:r>
            <a:r>
              <a:rPr lang="en-US" altLang="zh-TW" dirty="0"/>
              <a:t> </a:t>
            </a:r>
            <a:r>
              <a:rPr lang="en-US" altLang="zh-TW" dirty="0" err="1"/>
              <a:t>prefixien</a:t>
            </a:r>
            <a:r>
              <a:rPr lang="en-US" altLang="zh-TW" dirty="0"/>
              <a:t> 64 </a:t>
            </a:r>
            <a:r>
              <a:rPr lang="en-US" altLang="zh-TW" dirty="0" err="1"/>
              <a:t>scopeid</a:t>
            </a:r>
            <a:r>
              <a:rPr lang="en-US" altLang="zh-TW" dirty="0"/>
              <a:t> 0x20&lt;1ink)</a:t>
            </a:r>
          </a:p>
          <a:p>
            <a:pPr marL="0" indent="0">
              <a:buNone/>
            </a:pPr>
            <a:r>
              <a:rPr lang="en-US" altLang="zh-TW" dirty="0"/>
              <a:t>ether 00:07:32:4d:1e:a0 </a:t>
            </a:r>
            <a:r>
              <a:rPr lang="en-US" altLang="zh-TW" dirty="0" err="1"/>
              <a:t>t</a:t>
            </a:r>
            <a:r>
              <a:rPr lang="en-US" altLang="zh-TW" dirty="0" err="1">
                <a:solidFill>
                  <a:srgbClr val="FF00FF"/>
                </a:solidFill>
              </a:rPr>
              <a:t>xqueuelen</a:t>
            </a:r>
            <a:r>
              <a:rPr lang="en-US" altLang="zh-TW" dirty="0"/>
              <a:t> 1000 (Ethernet)</a:t>
            </a:r>
          </a:p>
          <a:p>
            <a:pPr marL="0" indent="0">
              <a:buNone/>
            </a:pPr>
            <a:r>
              <a:rPr lang="en-US" altLang="zh-TW" dirty="0">
                <a:solidFill>
                  <a:srgbClr val="FF00FF"/>
                </a:solidFill>
              </a:rPr>
              <a:t>RX </a:t>
            </a:r>
            <a:r>
              <a:rPr lang="en-US" altLang="zh-TW" dirty="0"/>
              <a:t>packets 113 bytes 38488 (38.4 KB)</a:t>
            </a:r>
          </a:p>
          <a:p>
            <a:pPr marL="0" indent="0">
              <a:buNone/>
            </a:pPr>
            <a:r>
              <a:rPr lang="en-US" altLang="zh-TW" dirty="0">
                <a:solidFill>
                  <a:srgbClr val="FF00FF"/>
                </a:solidFill>
              </a:rPr>
              <a:t>RX errors </a:t>
            </a:r>
            <a:r>
              <a:rPr lang="en-US" altLang="zh-TW" dirty="0"/>
              <a:t>o dropped o overruns o frame O</a:t>
            </a:r>
          </a:p>
          <a:p>
            <a:pPr marL="0" indent="0">
              <a:buNone/>
            </a:pPr>
            <a:r>
              <a:rPr lang="en-US" altLang="zh-TW" dirty="0">
                <a:solidFill>
                  <a:srgbClr val="FF00FF"/>
                </a:solidFill>
              </a:rPr>
              <a:t>TX</a:t>
            </a:r>
            <a:r>
              <a:rPr lang="en-US" altLang="zh-TW" dirty="0"/>
              <a:t> packets 35 bytes 6305 (6.3 KB)</a:t>
            </a:r>
          </a:p>
          <a:p>
            <a:pPr marL="0" indent="0">
              <a:buNone/>
            </a:pPr>
            <a:r>
              <a:rPr lang="en-US" altLang="zh-TW" dirty="0">
                <a:solidFill>
                  <a:srgbClr val="FF00FF"/>
                </a:solidFill>
              </a:rPr>
              <a:t>TX errors </a:t>
            </a:r>
            <a:r>
              <a:rPr lang="en-US" altLang="zh-TW" dirty="0"/>
              <a:t>o </a:t>
            </a:r>
            <a:r>
              <a:rPr lang="en-US" altLang="zh-TW" dirty="0">
                <a:solidFill>
                  <a:srgbClr val="FF00FF"/>
                </a:solidFill>
              </a:rPr>
              <a:t>dropped</a:t>
            </a:r>
            <a:r>
              <a:rPr lang="en-US" altLang="zh-TW" dirty="0"/>
              <a:t> o </a:t>
            </a:r>
            <a:r>
              <a:rPr lang="en-US" altLang="zh-TW" dirty="0">
                <a:solidFill>
                  <a:srgbClr val="FF00FF"/>
                </a:solidFill>
              </a:rPr>
              <a:t>overruns</a:t>
            </a:r>
            <a:r>
              <a:rPr lang="en-US" altLang="zh-TW" dirty="0"/>
              <a:t> o </a:t>
            </a:r>
            <a:r>
              <a:rPr lang="en-US" altLang="zh-TW" dirty="0">
                <a:solidFill>
                  <a:srgbClr val="FF00FF"/>
                </a:solidFill>
              </a:rPr>
              <a:t>carrier</a:t>
            </a:r>
            <a:r>
              <a:rPr lang="en-US" altLang="zh-TW" dirty="0"/>
              <a:t> O </a:t>
            </a:r>
            <a:r>
              <a:rPr lang="en-US" altLang="zh-TW" dirty="0">
                <a:solidFill>
                  <a:srgbClr val="FF00FF"/>
                </a:solidFill>
              </a:rPr>
              <a:t>collisions</a:t>
            </a:r>
            <a:r>
              <a:rPr lang="en-US" altLang="zh-TW" dirty="0"/>
              <a:t> o</a:t>
            </a:r>
          </a:p>
          <a:p>
            <a:pPr marL="0" indent="0">
              <a:buNone/>
            </a:pPr>
            <a:r>
              <a:rPr lang="en-US" altLang="zh-TW" dirty="0">
                <a:solidFill>
                  <a:srgbClr val="FF00FF"/>
                </a:solidFill>
              </a:rPr>
              <a:t>1o</a:t>
            </a:r>
            <a:r>
              <a:rPr lang="th-TH" altLang="zh-TW" dirty="0">
                <a:solidFill>
                  <a:srgbClr val="FF00FF"/>
                </a:solidFill>
              </a:rPr>
              <a:t>ะ </a:t>
            </a:r>
            <a:r>
              <a:rPr lang="en-US" altLang="zh-TW" dirty="0"/>
              <a:t>flags- 73&lt;UP , LOOPBACK, RUNNING&gt; </a:t>
            </a:r>
            <a:r>
              <a:rPr lang="en-US" altLang="zh-TW" dirty="0" err="1"/>
              <a:t>mtu</a:t>
            </a:r>
            <a:r>
              <a:rPr lang="en-US" altLang="zh-TW" dirty="0"/>
              <a:t> 65536</a:t>
            </a:r>
          </a:p>
          <a:p>
            <a:pPr marL="0" indent="0">
              <a:buNone/>
            </a:pPr>
            <a:r>
              <a:rPr lang="en-US" altLang="zh-TW" dirty="0" err="1"/>
              <a:t>inet</a:t>
            </a:r>
            <a:r>
              <a:rPr lang="en-US" altLang="zh-TW" dirty="0"/>
              <a:t> 127.0.0.1 </a:t>
            </a:r>
            <a:r>
              <a:rPr lang="en-US" altLang="zh-TW" dirty="0" err="1"/>
              <a:t>netmask</a:t>
            </a:r>
            <a:r>
              <a:rPr lang="en-US" altLang="zh-TW" dirty="0"/>
              <a:t> 255.0.0.0</a:t>
            </a:r>
          </a:p>
          <a:p>
            <a:pPr marL="0" indent="0">
              <a:buNone/>
            </a:pPr>
            <a:r>
              <a:rPr lang="en-US" altLang="zh-TW" dirty="0"/>
              <a:t>inet6 ::1 </a:t>
            </a:r>
            <a:r>
              <a:rPr lang="en-US" altLang="zh-TW" dirty="0" err="1"/>
              <a:t>prefixien</a:t>
            </a:r>
            <a:r>
              <a:rPr lang="en-US" altLang="zh-TW" dirty="0"/>
              <a:t> 128 </a:t>
            </a:r>
            <a:r>
              <a:rPr lang="en-US" altLang="zh-TW" dirty="0" err="1"/>
              <a:t>scopeid</a:t>
            </a:r>
            <a:r>
              <a:rPr lang="en-US" altLang="zh-TW" dirty="0"/>
              <a:t> Ox1O&lt;host&gt;</a:t>
            </a:r>
          </a:p>
          <a:p>
            <a:pPr marL="0" indent="0">
              <a:buNone/>
            </a:pPr>
            <a:r>
              <a:rPr lang="en-US" altLang="zh-TW" dirty="0"/>
              <a:t>loop </a:t>
            </a:r>
            <a:r>
              <a:rPr lang="en-US" altLang="zh-TW" dirty="0" err="1"/>
              <a:t>txqueuelen</a:t>
            </a:r>
            <a:r>
              <a:rPr lang="en-US" altLang="zh-TW" dirty="0"/>
              <a:t> 1000 (Local Loopback)</a:t>
            </a:r>
          </a:p>
          <a:p>
            <a:pPr marL="0" indent="0">
              <a:buNone/>
            </a:pPr>
            <a:r>
              <a:rPr lang="en-US" altLang="zh-TW" dirty="0"/>
              <a:t>RX packets 1376 bytes 98240 (98.2 KB)</a:t>
            </a:r>
          </a:p>
          <a:p>
            <a:pPr marL="0" indent="0">
              <a:buNone/>
            </a:pPr>
            <a:r>
              <a:rPr lang="en-US" altLang="zh-TW" dirty="0"/>
              <a:t>RX errors o dropped o overruns o frame O</a:t>
            </a:r>
          </a:p>
          <a:p>
            <a:pPr marL="0" indent="0">
              <a:buNone/>
            </a:pPr>
            <a:r>
              <a:rPr lang="en-US" altLang="zh-TW" dirty="0"/>
              <a:t>TX packets 1376 bytes 90240 (98.2 KB)</a:t>
            </a:r>
          </a:p>
          <a:p>
            <a:pPr marL="0" indent="0">
              <a:buNone/>
            </a:pPr>
            <a:r>
              <a:rPr lang="en-US" altLang="zh-TW" dirty="0"/>
              <a:t>TX errors o dropped O overruns o carrier O collisions O</a:t>
            </a:r>
            <a:endParaRPr lang="zh-TW" altLang="en-US" dirty="0"/>
          </a:p>
        </p:txBody>
      </p:sp>
    </p:spTree>
    <p:extLst>
      <p:ext uri="{BB962C8B-B14F-4D97-AF65-F5344CB8AC3E}">
        <p14:creationId xmlns:p14="http://schemas.microsoft.com/office/powerpoint/2010/main" val="84273661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92015" y="271340"/>
            <a:ext cx="10515600" cy="490660"/>
          </a:xfrm>
        </p:spPr>
        <p:txBody>
          <a:bodyPr>
            <a:normAutofit fontScale="90000"/>
          </a:bodyPr>
          <a:lstStyle/>
          <a:p>
            <a:r>
              <a:rPr lang="en-US" altLang="zh-TW" dirty="0" err="1" smtClean="0"/>
              <a:t>Ifconfig</a:t>
            </a:r>
            <a:r>
              <a:rPr lang="en-US" altLang="zh-TW" dirty="0" smtClean="0"/>
              <a:t> -a</a:t>
            </a:r>
            <a:endParaRPr lang="zh-TW" altLang="en-US" dirty="0"/>
          </a:p>
        </p:txBody>
      </p:sp>
      <p:sp>
        <p:nvSpPr>
          <p:cNvPr id="3" name="內容版面配置區 2"/>
          <p:cNvSpPr>
            <a:spLocks noGrp="1"/>
          </p:cNvSpPr>
          <p:nvPr>
            <p:ph idx="1"/>
          </p:nvPr>
        </p:nvSpPr>
        <p:spPr>
          <a:xfrm>
            <a:off x="398584" y="952583"/>
            <a:ext cx="11646247" cy="5665387"/>
          </a:xfrm>
        </p:spPr>
        <p:txBody>
          <a:bodyPr>
            <a:noAutofit/>
          </a:bodyPr>
          <a:lstStyle/>
          <a:p>
            <a:pPr marL="0" indent="0">
              <a:buNone/>
            </a:pPr>
            <a:r>
              <a:rPr lang="en-US" altLang="zh-TW" sz="1600" dirty="0"/>
              <a:t>bigred@us1804s-3:~$ </a:t>
            </a:r>
            <a:r>
              <a:rPr lang="en-US" altLang="zh-TW" sz="1600" dirty="0" err="1"/>
              <a:t>ifconfig</a:t>
            </a:r>
            <a:r>
              <a:rPr lang="en-US" altLang="zh-TW" sz="1600" dirty="0"/>
              <a:t> -a</a:t>
            </a:r>
          </a:p>
          <a:p>
            <a:pPr marL="0" indent="0">
              <a:buNone/>
            </a:pPr>
            <a:r>
              <a:rPr lang="en-US" altLang="zh-TW" sz="1600" dirty="0" err="1">
                <a:solidFill>
                  <a:srgbClr val="FF00FF"/>
                </a:solidFill>
              </a:rPr>
              <a:t>enplso</a:t>
            </a:r>
            <a:r>
              <a:rPr lang="th-TH" altLang="zh-TW" sz="1600" dirty="0">
                <a:solidFill>
                  <a:srgbClr val="FF00FF"/>
                </a:solidFill>
              </a:rPr>
              <a:t>ะ </a:t>
            </a:r>
            <a:r>
              <a:rPr lang="en-US" altLang="zh-TW" sz="1600" dirty="0"/>
              <a:t>f lags:4163 &lt;UP , BROADCAST, RUNNING , MULTICAST&gt; </a:t>
            </a:r>
            <a:r>
              <a:rPr lang="en-US" altLang="zh-TW" sz="1600" dirty="0" err="1"/>
              <a:t>mtu</a:t>
            </a:r>
            <a:r>
              <a:rPr lang="en-US" altLang="zh-TW" sz="1600" dirty="0"/>
              <a:t> 1500</a:t>
            </a:r>
          </a:p>
          <a:p>
            <a:pPr marL="0" indent="0">
              <a:buNone/>
            </a:pPr>
            <a:r>
              <a:rPr lang="en-US" altLang="zh-TW" sz="1600" dirty="0"/>
              <a:t>inet6 fe80::207:32ff:fe4d:1ea0 </a:t>
            </a:r>
            <a:r>
              <a:rPr lang="en-US" altLang="zh-TW" sz="1600" dirty="0" err="1"/>
              <a:t>prefixlen</a:t>
            </a:r>
            <a:r>
              <a:rPr lang="en-US" altLang="zh-TW" sz="1600" dirty="0"/>
              <a:t> 64 </a:t>
            </a:r>
            <a:r>
              <a:rPr lang="en-US" altLang="zh-TW" sz="1600" dirty="0" err="1"/>
              <a:t>scopeid</a:t>
            </a:r>
            <a:r>
              <a:rPr lang="en-US" altLang="zh-TW" sz="1600" dirty="0"/>
              <a:t> 0x20&lt;1ink</a:t>
            </a:r>
          </a:p>
          <a:p>
            <a:pPr marL="0" indent="0">
              <a:buNone/>
            </a:pPr>
            <a:r>
              <a:rPr lang="en-US" altLang="zh-TW" sz="1600" dirty="0"/>
              <a:t>ether 00:07:32:4d:1e:ao txqueuelen1000 (Ethernet)</a:t>
            </a:r>
          </a:p>
          <a:p>
            <a:pPr marL="0" indent="0">
              <a:buNone/>
            </a:pPr>
            <a:r>
              <a:rPr lang="en-US" altLang="zh-TW" sz="1600" dirty="0"/>
              <a:t>RX packets 176 bytes 59992 (59.9 KB)</a:t>
            </a:r>
          </a:p>
          <a:p>
            <a:pPr marL="0" indent="0">
              <a:buNone/>
            </a:pPr>
            <a:r>
              <a:rPr lang="en-US" altLang="zh-TW" sz="1600" dirty="0"/>
              <a:t>Rx errors o dropped o overruns o frame o</a:t>
            </a:r>
          </a:p>
          <a:p>
            <a:pPr marL="0" indent="0">
              <a:buNone/>
            </a:pPr>
            <a:r>
              <a:rPr lang="en-US" altLang="zh-TW" sz="1600" dirty="0"/>
              <a:t>TX packets 41 bytes 7582 (7.5 KB)</a:t>
            </a:r>
          </a:p>
          <a:p>
            <a:pPr marL="0" indent="0">
              <a:buNone/>
            </a:pPr>
            <a:r>
              <a:rPr lang="en-US" altLang="zh-TW" sz="1600" dirty="0"/>
              <a:t>TX errors o dropped o overruns o carrier O collisions o</a:t>
            </a:r>
          </a:p>
          <a:p>
            <a:pPr marL="0" indent="0">
              <a:buNone/>
            </a:pPr>
            <a:r>
              <a:rPr lang="en-US" altLang="zh-TW" sz="1600" dirty="0">
                <a:solidFill>
                  <a:srgbClr val="FF00FF"/>
                </a:solidFill>
              </a:rPr>
              <a:t>1o</a:t>
            </a:r>
            <a:r>
              <a:rPr lang="th-TH" altLang="zh-TW" sz="1600" dirty="0">
                <a:solidFill>
                  <a:srgbClr val="FF00FF"/>
                </a:solidFill>
              </a:rPr>
              <a:t>ะ </a:t>
            </a:r>
            <a:r>
              <a:rPr lang="en-US" altLang="zh-TW" sz="1600" dirty="0"/>
              <a:t>flags-73&lt;UP , LOOPBACK,RUNNING&gt; </a:t>
            </a:r>
            <a:r>
              <a:rPr lang="en-US" altLang="zh-TW" sz="1600" dirty="0" err="1"/>
              <a:t>mtu</a:t>
            </a:r>
            <a:r>
              <a:rPr lang="en-US" altLang="zh-TW" sz="1600" dirty="0"/>
              <a:t> 65536</a:t>
            </a:r>
          </a:p>
          <a:p>
            <a:pPr marL="0" indent="0">
              <a:buNone/>
            </a:pPr>
            <a:r>
              <a:rPr lang="en-US" altLang="zh-TW" sz="1600" dirty="0" err="1"/>
              <a:t>inet</a:t>
            </a:r>
            <a:r>
              <a:rPr lang="en-US" altLang="zh-TW" sz="1600" dirty="0"/>
              <a:t> 127.0.0.1 </a:t>
            </a:r>
            <a:r>
              <a:rPr lang="en-US" altLang="zh-TW" sz="1600" dirty="0" err="1"/>
              <a:t>netmask</a:t>
            </a:r>
            <a:r>
              <a:rPr lang="en-US" altLang="zh-TW" sz="1600" dirty="0"/>
              <a:t> 255.0.0.0</a:t>
            </a:r>
          </a:p>
          <a:p>
            <a:pPr marL="0" indent="0">
              <a:buNone/>
            </a:pPr>
            <a:r>
              <a:rPr lang="en-US" altLang="zh-TW" sz="1600" dirty="0"/>
              <a:t>inet6::1 </a:t>
            </a:r>
            <a:r>
              <a:rPr lang="en-US" altLang="zh-TW" sz="1600" dirty="0" err="1"/>
              <a:t>prefixien</a:t>
            </a:r>
            <a:r>
              <a:rPr lang="en-US" altLang="zh-TW" sz="1600" dirty="0"/>
              <a:t> 128 </a:t>
            </a:r>
            <a:r>
              <a:rPr lang="en-US" altLang="zh-TW" sz="1600" dirty="0" err="1"/>
              <a:t>scopeid</a:t>
            </a:r>
            <a:r>
              <a:rPr lang="en-US" altLang="zh-TW" sz="1600" dirty="0"/>
              <a:t> Ox10&lt;host&gt;</a:t>
            </a:r>
          </a:p>
          <a:p>
            <a:pPr marL="0" indent="0">
              <a:buNone/>
            </a:pPr>
            <a:r>
              <a:rPr lang="en-US" altLang="zh-TW" sz="1600" dirty="0"/>
              <a:t>loop </a:t>
            </a:r>
            <a:r>
              <a:rPr lang="en-US" altLang="zh-TW" sz="1600" dirty="0" err="1"/>
              <a:t>txqueuelen</a:t>
            </a:r>
            <a:r>
              <a:rPr lang="en-US" altLang="zh-TW" sz="1600" dirty="0"/>
              <a:t> 1000 (Local Loopback)</a:t>
            </a:r>
          </a:p>
          <a:p>
            <a:pPr marL="0" indent="0">
              <a:buNone/>
            </a:pPr>
            <a:r>
              <a:rPr lang="en-US" altLang="zh-TW" sz="1600" dirty="0"/>
              <a:t>RX packets 1936 bytes 138000(138.0 KB)</a:t>
            </a:r>
          </a:p>
          <a:p>
            <a:pPr marL="0" indent="0">
              <a:buNone/>
            </a:pPr>
            <a:r>
              <a:rPr lang="en-US" altLang="zh-TW" sz="1600" dirty="0"/>
              <a:t>Rx errors o dropped o overruns o frame o</a:t>
            </a:r>
          </a:p>
          <a:p>
            <a:pPr marL="0" indent="0">
              <a:buNone/>
            </a:pPr>
            <a:r>
              <a:rPr lang="en-US" altLang="zh-TW" sz="1600" dirty="0"/>
              <a:t>TX packets 1936 bytes 138000 (138.0 KB)</a:t>
            </a:r>
          </a:p>
          <a:p>
            <a:pPr marL="0" indent="0">
              <a:buNone/>
            </a:pPr>
            <a:r>
              <a:rPr lang="en-US" altLang="zh-TW" sz="1600" dirty="0"/>
              <a:t>TX errors o dropped o overruns o carrier o collisions o</a:t>
            </a:r>
          </a:p>
          <a:p>
            <a:pPr marL="0" indent="0">
              <a:buNone/>
            </a:pPr>
            <a:r>
              <a:rPr lang="en-US" altLang="zh-TW" sz="1600" dirty="0"/>
              <a:t>bigred@us1804s-3:~$</a:t>
            </a:r>
            <a:endParaRPr lang="zh-TW" altLang="en-US" sz="1600" dirty="0"/>
          </a:p>
        </p:txBody>
      </p:sp>
      <p:sp>
        <p:nvSpPr>
          <p:cNvPr id="4" name="文字方塊 3"/>
          <p:cNvSpPr txBox="1"/>
          <p:nvPr/>
        </p:nvSpPr>
        <p:spPr>
          <a:xfrm>
            <a:off x="3657600" y="395626"/>
            <a:ext cx="8387232" cy="461665"/>
          </a:xfrm>
          <a:prstGeom prst="rect">
            <a:avLst/>
          </a:prstGeom>
          <a:noFill/>
        </p:spPr>
        <p:txBody>
          <a:bodyPr wrap="none" rtlCol="0">
            <a:spAutoFit/>
          </a:bodyPr>
          <a:lstStyle/>
          <a:p>
            <a:r>
              <a:rPr lang="zh-TW" altLang="en-US" sz="2400" dirty="0">
                <a:solidFill>
                  <a:srgbClr val="FF00FF"/>
                </a:solidFill>
              </a:rPr>
              <a:t>只出現 </a:t>
            </a:r>
            <a:r>
              <a:rPr lang="en-US" altLang="zh-TW" sz="2400" dirty="0">
                <a:solidFill>
                  <a:srgbClr val="FF00FF"/>
                </a:solidFill>
              </a:rPr>
              <a:t>lo </a:t>
            </a:r>
            <a:r>
              <a:rPr lang="zh-TW" altLang="en-US" sz="2400" dirty="0">
                <a:solidFill>
                  <a:srgbClr val="FF00FF"/>
                </a:solidFill>
              </a:rPr>
              <a:t>一項， 那就是沒偵測到網卡。 這有可能是驅動失敗</a:t>
            </a:r>
          </a:p>
        </p:txBody>
      </p:sp>
      <p:sp>
        <p:nvSpPr>
          <p:cNvPr id="5" name="文字方塊 4"/>
          <p:cNvSpPr txBox="1"/>
          <p:nvPr/>
        </p:nvSpPr>
        <p:spPr>
          <a:xfrm>
            <a:off x="5029200" y="2942492"/>
            <a:ext cx="6916615" cy="1569660"/>
          </a:xfrm>
          <a:prstGeom prst="rect">
            <a:avLst/>
          </a:prstGeom>
          <a:noFill/>
        </p:spPr>
        <p:txBody>
          <a:bodyPr wrap="square" rtlCol="0">
            <a:spAutoFit/>
          </a:bodyPr>
          <a:lstStyle/>
          <a:p>
            <a:r>
              <a:rPr lang="zh-TW" altLang="en-US" sz="3200" dirty="0"/>
              <a:t>有線網</a:t>
            </a:r>
            <a:r>
              <a:rPr lang="zh-TW" altLang="en-US" sz="3200" dirty="0" smtClean="0"/>
              <a:t>卡</a:t>
            </a:r>
            <a:r>
              <a:rPr lang="en-US" altLang="zh-TW" sz="3200" dirty="0" smtClean="0"/>
              <a:t>:</a:t>
            </a:r>
            <a:r>
              <a:rPr lang="en-US" altLang="zh-TW" sz="3200" dirty="0"/>
              <a:t>eth0</a:t>
            </a:r>
            <a:r>
              <a:rPr lang="zh-TW" altLang="en-US" sz="3200" dirty="0"/>
              <a:t>、 </a:t>
            </a:r>
            <a:r>
              <a:rPr lang="en-US" altLang="zh-TW" sz="3200" dirty="0"/>
              <a:t>eth1</a:t>
            </a:r>
            <a:r>
              <a:rPr lang="zh-TW" altLang="en-US" sz="3200" dirty="0"/>
              <a:t>、 </a:t>
            </a:r>
            <a:r>
              <a:rPr lang="en-US" altLang="zh-TW" sz="3200" dirty="0" smtClean="0"/>
              <a:t>eth2</a:t>
            </a:r>
            <a:r>
              <a:rPr lang="zh-TW" altLang="en-US" sz="3200" dirty="0" smtClean="0"/>
              <a:t>、</a:t>
            </a:r>
            <a:r>
              <a:rPr lang="en-US" altLang="zh-TW" sz="3200" dirty="0" smtClean="0">
                <a:solidFill>
                  <a:srgbClr val="FF0000"/>
                </a:solidFill>
              </a:rPr>
              <a:t>enp1s0</a:t>
            </a:r>
            <a:r>
              <a:rPr lang="en-US" altLang="zh-TW" sz="3200" dirty="0" smtClean="0"/>
              <a:t> </a:t>
            </a:r>
          </a:p>
          <a:p>
            <a:r>
              <a:rPr lang="zh-TW" altLang="en-US" sz="3200" dirty="0" smtClean="0"/>
              <a:t>無線網卡</a:t>
            </a:r>
            <a:r>
              <a:rPr lang="en-US" altLang="zh-TW" sz="3200" dirty="0" smtClean="0"/>
              <a:t>:ath0</a:t>
            </a:r>
            <a:r>
              <a:rPr lang="zh-TW" altLang="en-US" sz="3200" dirty="0" smtClean="0"/>
              <a:t>、</a:t>
            </a:r>
            <a:r>
              <a:rPr lang="en-US" altLang="zh-TW" sz="3200" dirty="0"/>
              <a:t>wlan0</a:t>
            </a:r>
            <a:r>
              <a:rPr lang="zh-TW" altLang="en-US" sz="3200" dirty="0"/>
              <a:t>、 </a:t>
            </a:r>
            <a:r>
              <a:rPr lang="en-US" altLang="zh-TW" sz="3200" dirty="0" smtClean="0"/>
              <a:t>wlan1</a:t>
            </a:r>
          </a:p>
          <a:p>
            <a:r>
              <a:rPr lang="zh-TW" altLang="en-US" sz="3200" dirty="0"/>
              <a:t>假的網</a:t>
            </a:r>
            <a:r>
              <a:rPr lang="zh-TW" altLang="en-US" sz="3200" dirty="0" smtClean="0"/>
              <a:t>卡</a:t>
            </a:r>
            <a:r>
              <a:rPr lang="en-US" altLang="zh-TW" sz="3200" dirty="0" smtClean="0"/>
              <a:t>:</a:t>
            </a:r>
            <a:r>
              <a:rPr lang="en-US" altLang="zh-TW" sz="3200" dirty="0"/>
              <a:t>lo</a:t>
            </a:r>
            <a:endParaRPr lang="zh-TW" altLang="en-US" sz="3200" dirty="0"/>
          </a:p>
        </p:txBody>
      </p:sp>
      <p:sp>
        <p:nvSpPr>
          <p:cNvPr id="6" name="文字方塊 5"/>
          <p:cNvSpPr txBox="1"/>
          <p:nvPr/>
        </p:nvSpPr>
        <p:spPr>
          <a:xfrm>
            <a:off x="5223353" y="4702735"/>
            <a:ext cx="5884262" cy="830997"/>
          </a:xfrm>
          <a:prstGeom prst="rect">
            <a:avLst/>
          </a:prstGeom>
          <a:noFill/>
        </p:spPr>
        <p:txBody>
          <a:bodyPr wrap="square" rtlCol="0">
            <a:spAutoFit/>
          </a:bodyPr>
          <a:lstStyle/>
          <a:p>
            <a:r>
              <a:rPr lang="en-US" altLang="zh-TW" sz="2400" dirty="0" smtClean="0"/>
              <a:t>ppp0 </a:t>
            </a:r>
            <a:r>
              <a:rPr lang="zh-TW" altLang="en-US" sz="2400" dirty="0"/>
              <a:t>則是 </a:t>
            </a:r>
            <a:r>
              <a:rPr lang="en-US" altLang="zh-TW" sz="2400" dirty="0"/>
              <a:t>ADSL </a:t>
            </a:r>
            <a:r>
              <a:rPr lang="zh-TW" altLang="en-US" sz="2400" dirty="0"/>
              <a:t>撥接之後所產生的虛擬介面（對外的介面！）</a:t>
            </a:r>
            <a:endParaRPr lang="en-US" altLang="zh-TW" sz="2400" dirty="0"/>
          </a:p>
        </p:txBody>
      </p:sp>
    </p:spTree>
    <p:extLst>
      <p:ext uri="{BB962C8B-B14F-4D97-AF65-F5344CB8AC3E}">
        <p14:creationId xmlns:p14="http://schemas.microsoft.com/office/powerpoint/2010/main" val="17373658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ifconfig</a:t>
            </a:r>
            <a:r>
              <a:rPr lang="en-US" altLang="zh-TW" dirty="0"/>
              <a:t> </a:t>
            </a:r>
            <a:r>
              <a:rPr lang="en-US" altLang="zh-TW" dirty="0" smtClean="0"/>
              <a:t>enp1so</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275492" y="2250829"/>
            <a:ext cx="11411098" cy="3552093"/>
          </a:xfrm>
          <a:prstGeom prst="rect">
            <a:avLst/>
          </a:prstGeom>
        </p:spPr>
      </p:pic>
    </p:spTree>
    <p:extLst>
      <p:ext uri="{BB962C8B-B14F-4D97-AF65-F5344CB8AC3E}">
        <p14:creationId xmlns:p14="http://schemas.microsoft.com/office/powerpoint/2010/main" val="351868175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ifconfig</a:t>
            </a:r>
            <a:r>
              <a:rPr lang="en-US" altLang="zh-TW" dirty="0"/>
              <a:t> </a:t>
            </a:r>
            <a:r>
              <a:rPr lang="en-US" altLang="zh-TW" dirty="0" smtClean="0"/>
              <a:t>enp1so</a:t>
            </a:r>
            <a:endParaRPr lang="zh-TW" altLang="en-US" dirty="0"/>
          </a:p>
        </p:txBody>
      </p:sp>
      <p:sp>
        <p:nvSpPr>
          <p:cNvPr id="3" name="內容版面配置區 2"/>
          <p:cNvSpPr>
            <a:spLocks noGrp="1"/>
          </p:cNvSpPr>
          <p:nvPr>
            <p:ph idx="1"/>
          </p:nvPr>
        </p:nvSpPr>
        <p:spPr/>
        <p:txBody>
          <a:bodyPr>
            <a:normAutofit fontScale="92500" lnSpcReduction="20000"/>
          </a:bodyPr>
          <a:lstStyle/>
          <a:p>
            <a:pPr marL="0" indent="0">
              <a:buNone/>
            </a:pPr>
            <a:r>
              <a:rPr lang="en-US" altLang="zh-TW" dirty="0"/>
              <a:t>bigred@us1804s-3:~$ </a:t>
            </a:r>
            <a:r>
              <a:rPr lang="en-US" altLang="zh-TW" dirty="0" err="1"/>
              <a:t>ifconfig</a:t>
            </a:r>
            <a:r>
              <a:rPr lang="en-US" altLang="zh-TW" dirty="0"/>
              <a:t> enp1so</a:t>
            </a:r>
          </a:p>
          <a:p>
            <a:pPr marL="0" indent="0">
              <a:buNone/>
            </a:pPr>
            <a:r>
              <a:rPr lang="en-US" altLang="zh-TW" dirty="0">
                <a:solidFill>
                  <a:srgbClr val="FF00FF"/>
                </a:solidFill>
              </a:rPr>
              <a:t>enp1so</a:t>
            </a:r>
            <a:r>
              <a:rPr lang="th-TH" altLang="zh-TW" dirty="0"/>
              <a:t>ะ </a:t>
            </a:r>
            <a:r>
              <a:rPr lang="en-US" altLang="zh-TW" dirty="0"/>
              <a:t>flags=4163&lt;UP , BROADCAST, RUNNING , MULTICAST&gt; </a:t>
            </a:r>
            <a:r>
              <a:rPr lang="en-US" altLang="zh-TW" dirty="0" err="1"/>
              <a:t>mtu</a:t>
            </a:r>
            <a:r>
              <a:rPr lang="en-US" altLang="zh-TW" dirty="0"/>
              <a:t> 1500</a:t>
            </a:r>
          </a:p>
          <a:p>
            <a:pPr marL="0" indent="0">
              <a:buNone/>
            </a:pPr>
            <a:r>
              <a:rPr lang="en-US" altLang="zh-TW" dirty="0" err="1"/>
              <a:t>inet</a:t>
            </a:r>
            <a:r>
              <a:rPr lang="en-US" altLang="zh-TW" dirty="0"/>
              <a:t> 192.168.0.199netmask 255.255.255.0 broadcast 192.168.0.255</a:t>
            </a:r>
          </a:p>
          <a:p>
            <a:pPr marL="0" indent="0">
              <a:buNone/>
            </a:pPr>
            <a:r>
              <a:rPr lang="en-US" altLang="zh-TW" dirty="0"/>
              <a:t>inet6 fe80: :207:32ff :fe4d:1eaoprefixlen 64 </a:t>
            </a:r>
            <a:r>
              <a:rPr lang="en-US" altLang="zh-TW" dirty="0" err="1"/>
              <a:t>scopeid</a:t>
            </a:r>
            <a:r>
              <a:rPr lang="en-US" altLang="zh-TW" dirty="0"/>
              <a:t> 0x20&lt;link</a:t>
            </a:r>
          </a:p>
          <a:p>
            <a:pPr marL="0" indent="0">
              <a:buNone/>
            </a:pPr>
            <a:r>
              <a:rPr lang="en-US" altLang="zh-TW" dirty="0"/>
              <a:t>ether 00:07:32:4d: 1e:ao </a:t>
            </a:r>
            <a:r>
              <a:rPr lang="en-US" altLang="zh-TW" dirty="0" err="1"/>
              <a:t>txqueuelen</a:t>
            </a:r>
            <a:r>
              <a:rPr lang="en-US" altLang="zh-TW" dirty="0"/>
              <a:t> 1000 (Ethernet)</a:t>
            </a:r>
          </a:p>
          <a:p>
            <a:pPr marL="0" indent="0">
              <a:buNone/>
            </a:pPr>
            <a:r>
              <a:rPr lang="en-US" altLang="zh-TW" dirty="0"/>
              <a:t>Rx packets 726 bytes 247574 (247.5 KB)</a:t>
            </a:r>
          </a:p>
          <a:p>
            <a:pPr marL="0" indent="0">
              <a:buNone/>
            </a:pPr>
            <a:r>
              <a:rPr lang="en-US" altLang="zh-TW" dirty="0"/>
              <a:t>RX errors o dropped o overruns o frame O</a:t>
            </a:r>
          </a:p>
          <a:p>
            <a:pPr marL="0" indent="0">
              <a:buNone/>
            </a:pPr>
            <a:r>
              <a:rPr lang="en-US" altLang="zh-TW" dirty="0"/>
              <a:t>TX packets 100 bytes 22123 (22.1 KB)</a:t>
            </a:r>
          </a:p>
          <a:p>
            <a:pPr marL="0" indent="0">
              <a:buNone/>
            </a:pPr>
            <a:r>
              <a:rPr lang="en-US" altLang="zh-TW" dirty="0"/>
              <a:t>TX errors o dropped o overruns o carrier O collisions o</a:t>
            </a:r>
          </a:p>
          <a:p>
            <a:pPr marL="0" indent="0">
              <a:buNone/>
            </a:pPr>
            <a:r>
              <a:rPr lang="en-US" altLang="zh-TW" dirty="0"/>
              <a:t>bigred@us1804s-3:~$ .</a:t>
            </a:r>
            <a:endParaRPr lang="zh-TW" altLang="en-US" dirty="0"/>
          </a:p>
        </p:txBody>
      </p:sp>
    </p:spTree>
    <p:extLst>
      <p:ext uri="{BB962C8B-B14F-4D97-AF65-F5344CB8AC3E}">
        <p14:creationId xmlns:p14="http://schemas.microsoft.com/office/powerpoint/2010/main" val="397057716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8261" y="400294"/>
            <a:ext cx="3042139" cy="4488229"/>
          </a:xfrm>
        </p:spPr>
        <p:txBody>
          <a:bodyPr>
            <a:normAutofit/>
          </a:bodyPr>
          <a:lstStyle/>
          <a:p>
            <a:r>
              <a:rPr lang="en-US" altLang="zh-TW" dirty="0" err="1" smtClean="0"/>
              <a:t>Sudo</a:t>
            </a:r>
            <a:r>
              <a:rPr lang="en-US" altLang="zh-TW" dirty="0" smtClean="0"/>
              <a:t> </a:t>
            </a:r>
            <a:br>
              <a:rPr lang="en-US" altLang="zh-TW" dirty="0" smtClean="0"/>
            </a:br>
            <a:r>
              <a:rPr lang="en-US" altLang="zh-TW" dirty="0" err="1" smtClean="0"/>
              <a:t>ifconfig</a:t>
            </a:r>
            <a:r>
              <a:rPr lang="en-US" altLang="zh-TW" dirty="0" smtClean="0"/>
              <a:t/>
            </a:r>
            <a:br>
              <a:rPr lang="en-US" altLang="zh-TW" dirty="0" smtClean="0"/>
            </a:br>
            <a:r>
              <a:rPr lang="en-US" altLang="zh-TW" dirty="0" smtClean="0"/>
              <a:t>enp1s0</a:t>
            </a:r>
            <a:br>
              <a:rPr lang="en-US" altLang="zh-TW" dirty="0" smtClean="0"/>
            </a:br>
            <a:r>
              <a:rPr lang="en-US" altLang="zh-TW" dirty="0" smtClean="0"/>
              <a:t>IP</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2309445" y="177556"/>
            <a:ext cx="9721729" cy="6481152"/>
          </a:xfrm>
          <a:prstGeom prst="rect">
            <a:avLst/>
          </a:prstGeom>
        </p:spPr>
      </p:pic>
    </p:spTree>
    <p:extLst>
      <p:ext uri="{BB962C8B-B14F-4D97-AF65-F5344CB8AC3E}">
        <p14:creationId xmlns:p14="http://schemas.microsoft.com/office/powerpoint/2010/main" val="162062649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803030" y="209017"/>
            <a:ext cx="10515600" cy="490660"/>
          </a:xfrm>
        </p:spPr>
        <p:txBody>
          <a:bodyPr>
            <a:normAutofit fontScale="90000"/>
          </a:bodyPr>
          <a:lstStyle/>
          <a:p>
            <a:pPr algn="ctr"/>
            <a:r>
              <a:rPr lang="en-US" altLang="zh-TW" dirty="0" err="1" smtClean="0">
                <a:solidFill>
                  <a:srgbClr val="FF00FF"/>
                </a:solidFill>
              </a:rPr>
              <a:t>Sudo</a:t>
            </a:r>
            <a:r>
              <a:rPr lang="en-US" altLang="zh-TW" dirty="0" smtClean="0"/>
              <a:t> </a:t>
            </a:r>
            <a:r>
              <a:rPr lang="en-US" altLang="zh-TW" dirty="0" err="1" smtClean="0"/>
              <a:t>ifconfig</a:t>
            </a:r>
            <a:r>
              <a:rPr lang="en-US" altLang="zh-TW" dirty="0" smtClean="0"/>
              <a:t> </a:t>
            </a:r>
            <a:r>
              <a:rPr lang="en-US" altLang="zh-TW" dirty="0"/>
              <a:t>enp1s0 </a:t>
            </a:r>
            <a:r>
              <a:rPr lang="en-US" altLang="zh-TW" dirty="0" smtClean="0"/>
              <a:t>192.168.0.199</a:t>
            </a:r>
            <a:endParaRPr lang="zh-TW" altLang="en-US" dirty="0"/>
          </a:p>
        </p:txBody>
      </p:sp>
      <p:sp>
        <p:nvSpPr>
          <p:cNvPr id="5" name="內容版面配置區 4"/>
          <p:cNvSpPr>
            <a:spLocks noGrp="1"/>
          </p:cNvSpPr>
          <p:nvPr>
            <p:ph sz="half" idx="1"/>
          </p:nvPr>
        </p:nvSpPr>
        <p:spPr>
          <a:xfrm>
            <a:off x="117231" y="961291"/>
            <a:ext cx="6441831" cy="4818185"/>
          </a:xfrm>
        </p:spPr>
        <p:txBody>
          <a:bodyPr>
            <a:normAutofit fontScale="70000" lnSpcReduction="20000"/>
          </a:bodyPr>
          <a:lstStyle/>
          <a:p>
            <a:pPr marL="0" indent="0">
              <a:buNone/>
            </a:pPr>
            <a:r>
              <a:rPr lang="en-US" altLang="zh-TW" dirty="0"/>
              <a:t>bigred@us1804s-3:~$ </a:t>
            </a:r>
            <a:r>
              <a:rPr lang="en-US" altLang="zh-TW" dirty="0" err="1"/>
              <a:t>ifconfig</a:t>
            </a:r>
            <a:r>
              <a:rPr lang="en-US" altLang="zh-TW" dirty="0"/>
              <a:t> enp1s0 192.168.0.199</a:t>
            </a:r>
          </a:p>
          <a:p>
            <a:pPr marL="0" indent="0">
              <a:buNone/>
            </a:pPr>
            <a:r>
              <a:rPr lang="en-US" altLang="zh-TW" dirty="0"/>
              <a:t>SIOCSIFADDR: </a:t>
            </a:r>
            <a:r>
              <a:rPr lang="en-US" altLang="zh-TW" dirty="0" err="1">
                <a:solidFill>
                  <a:srgbClr val="FF00FF"/>
                </a:solidFill>
              </a:rPr>
              <a:t>Operat</a:t>
            </a:r>
            <a:r>
              <a:rPr lang="en-US" altLang="zh-TW" dirty="0">
                <a:solidFill>
                  <a:srgbClr val="FF00FF"/>
                </a:solidFill>
              </a:rPr>
              <a:t> ion not permitted</a:t>
            </a:r>
          </a:p>
          <a:p>
            <a:pPr marL="0" indent="0">
              <a:buNone/>
            </a:pPr>
            <a:r>
              <a:rPr lang="en-US" altLang="zh-TW" dirty="0"/>
              <a:t>SIOCS IFFLAGS: Operation not permitted</a:t>
            </a:r>
          </a:p>
          <a:p>
            <a:pPr marL="0" indent="0">
              <a:buNone/>
            </a:pPr>
            <a:r>
              <a:rPr lang="en-US" altLang="zh-TW" dirty="0"/>
              <a:t>bigred@us1804s-3:~$ </a:t>
            </a:r>
            <a:r>
              <a:rPr lang="en-US" altLang="zh-TW" dirty="0" err="1">
                <a:solidFill>
                  <a:srgbClr val="FF0000"/>
                </a:solidFill>
              </a:rPr>
              <a:t>sudo</a:t>
            </a:r>
            <a:r>
              <a:rPr lang="en-US" altLang="zh-TW" dirty="0">
                <a:solidFill>
                  <a:srgbClr val="FF0000"/>
                </a:solidFill>
              </a:rPr>
              <a:t> </a:t>
            </a:r>
            <a:r>
              <a:rPr lang="en-US" altLang="zh-TW" dirty="0" err="1">
                <a:solidFill>
                  <a:srgbClr val="FF0000"/>
                </a:solidFill>
              </a:rPr>
              <a:t>ifconfig</a:t>
            </a:r>
            <a:r>
              <a:rPr lang="en-US" altLang="zh-TW" dirty="0">
                <a:solidFill>
                  <a:srgbClr val="FF0000"/>
                </a:solidFill>
              </a:rPr>
              <a:t> enp1s0 192.168.0.199</a:t>
            </a:r>
          </a:p>
          <a:p>
            <a:pPr marL="0" indent="0">
              <a:buNone/>
            </a:pPr>
            <a:r>
              <a:rPr lang="en-US" altLang="zh-TW" dirty="0"/>
              <a:t>[</a:t>
            </a:r>
            <a:r>
              <a:rPr lang="en-US" altLang="zh-TW" dirty="0" err="1"/>
              <a:t>sudo</a:t>
            </a:r>
            <a:r>
              <a:rPr lang="en-US" altLang="zh-TW" dirty="0"/>
              <a:t>] password for </a:t>
            </a:r>
            <a:r>
              <a:rPr lang="en-US" altLang="zh-TW" dirty="0" err="1"/>
              <a:t>bigred</a:t>
            </a:r>
            <a:r>
              <a:rPr lang="en-US" altLang="zh-TW" dirty="0"/>
              <a:t>:</a:t>
            </a:r>
          </a:p>
          <a:p>
            <a:pPr marL="0" indent="0">
              <a:buNone/>
            </a:pPr>
            <a:r>
              <a:rPr lang="en-US" altLang="zh-TW" dirty="0"/>
              <a:t>bigred@us1804s-3:~$ </a:t>
            </a:r>
            <a:r>
              <a:rPr lang="en-US" altLang="zh-TW" dirty="0" err="1">
                <a:solidFill>
                  <a:srgbClr val="FF0000"/>
                </a:solidFill>
              </a:rPr>
              <a:t>ifconfig</a:t>
            </a:r>
            <a:endParaRPr lang="en-US" altLang="zh-TW" dirty="0">
              <a:solidFill>
                <a:srgbClr val="FF0000"/>
              </a:solidFill>
            </a:endParaRPr>
          </a:p>
          <a:p>
            <a:pPr marL="0" indent="0">
              <a:buNone/>
            </a:pPr>
            <a:r>
              <a:rPr lang="en-US" altLang="zh-TW" dirty="0">
                <a:solidFill>
                  <a:srgbClr val="FF00FF"/>
                </a:solidFill>
              </a:rPr>
              <a:t>enp1s0 </a:t>
            </a:r>
            <a:r>
              <a:rPr lang="en-US" altLang="zh-TW" dirty="0"/>
              <a:t>: flags=4163&lt;UP , BROADCAST , RUNNING, MULTICAST&gt; </a:t>
            </a:r>
            <a:r>
              <a:rPr lang="en-US" altLang="zh-TW" dirty="0" err="1"/>
              <a:t>mtu</a:t>
            </a:r>
            <a:r>
              <a:rPr lang="en-US" altLang="zh-TW" dirty="0"/>
              <a:t> 1500</a:t>
            </a:r>
          </a:p>
          <a:p>
            <a:pPr marL="0" indent="0">
              <a:buNone/>
            </a:pPr>
            <a:r>
              <a:rPr lang="en-US" altLang="zh-TW" dirty="0" err="1">
                <a:solidFill>
                  <a:srgbClr val="FF0000"/>
                </a:solidFill>
              </a:rPr>
              <a:t>inet</a:t>
            </a:r>
            <a:r>
              <a:rPr lang="en-US" altLang="zh-TW" dirty="0">
                <a:solidFill>
                  <a:srgbClr val="FF0000"/>
                </a:solidFill>
              </a:rPr>
              <a:t> 192.168.0.199 </a:t>
            </a:r>
            <a:r>
              <a:rPr lang="en-US" altLang="zh-TW" dirty="0" err="1">
                <a:solidFill>
                  <a:srgbClr val="FF00FF"/>
                </a:solidFill>
              </a:rPr>
              <a:t>netmask</a:t>
            </a:r>
            <a:r>
              <a:rPr lang="en-US" altLang="zh-TW" dirty="0">
                <a:solidFill>
                  <a:srgbClr val="FF00FF"/>
                </a:solidFill>
              </a:rPr>
              <a:t> 255.255.255.0 broadcast 192.168.0.255</a:t>
            </a:r>
          </a:p>
          <a:p>
            <a:pPr marL="0" indent="0">
              <a:buNone/>
            </a:pPr>
            <a:r>
              <a:rPr lang="en-US" altLang="zh-TW" dirty="0"/>
              <a:t>inet6 fe80::207:32ff :fe4d:1eaoprefixlen 64 </a:t>
            </a:r>
            <a:r>
              <a:rPr lang="en-US" altLang="zh-TW" dirty="0" err="1"/>
              <a:t>scopeid</a:t>
            </a:r>
            <a:r>
              <a:rPr lang="en-US" altLang="zh-TW" dirty="0"/>
              <a:t> ox20&lt;link</a:t>
            </a:r>
          </a:p>
          <a:p>
            <a:pPr marL="0" indent="0">
              <a:buNone/>
            </a:pPr>
            <a:r>
              <a:rPr lang="en-US" altLang="zh-TW" dirty="0"/>
              <a:t>ether 00:07:32:4d:1e:ao </a:t>
            </a:r>
            <a:r>
              <a:rPr lang="en-US" altLang="zh-TW" dirty="0" err="1"/>
              <a:t>txqueuelen</a:t>
            </a:r>
            <a:r>
              <a:rPr lang="en-US" altLang="zh-TW" dirty="0"/>
              <a:t> 1000 (Ethernet)</a:t>
            </a:r>
          </a:p>
          <a:p>
            <a:pPr marL="0" indent="0">
              <a:buNone/>
            </a:pPr>
            <a:r>
              <a:rPr lang="en-US" altLang="zh-TW" dirty="0"/>
              <a:t>RX packets 391 bytes 133321 (133.3 KB)</a:t>
            </a:r>
          </a:p>
          <a:p>
            <a:pPr marL="0" indent="0">
              <a:buNone/>
            </a:pPr>
            <a:r>
              <a:rPr lang="en-US" altLang="zh-TW" dirty="0"/>
              <a:t>RX errors o dropped o overruns o frame O</a:t>
            </a:r>
            <a:endParaRPr lang="zh-TW" altLang="en-US" dirty="0"/>
          </a:p>
        </p:txBody>
      </p:sp>
      <p:sp>
        <p:nvSpPr>
          <p:cNvPr id="6" name="內容版面配置區 5"/>
          <p:cNvSpPr>
            <a:spLocks noGrp="1"/>
          </p:cNvSpPr>
          <p:nvPr>
            <p:ph sz="half" idx="2"/>
          </p:nvPr>
        </p:nvSpPr>
        <p:spPr>
          <a:xfrm>
            <a:off x="6559062" y="961291"/>
            <a:ext cx="5632938" cy="4885958"/>
          </a:xfrm>
        </p:spPr>
        <p:txBody>
          <a:bodyPr>
            <a:normAutofit fontScale="70000" lnSpcReduction="20000"/>
          </a:bodyPr>
          <a:lstStyle/>
          <a:p>
            <a:pPr marL="0" indent="0">
              <a:buNone/>
            </a:pPr>
            <a:endParaRPr lang="en-US" altLang="zh-TW" dirty="0"/>
          </a:p>
          <a:p>
            <a:pPr marL="0" indent="0">
              <a:buNone/>
            </a:pPr>
            <a:r>
              <a:rPr lang="en-US" altLang="zh-TW" dirty="0"/>
              <a:t>TX packets 64 bytes 13146 (13.1 KB)</a:t>
            </a:r>
          </a:p>
          <a:p>
            <a:pPr marL="0" indent="0">
              <a:buNone/>
            </a:pPr>
            <a:r>
              <a:rPr lang="en-US" altLang="zh-TW" dirty="0"/>
              <a:t>TX errors o dropped o overruns o carrier o collisions o</a:t>
            </a:r>
          </a:p>
          <a:p>
            <a:pPr marL="0" indent="0">
              <a:buNone/>
            </a:pPr>
            <a:r>
              <a:rPr lang="en-US" altLang="zh-TW" dirty="0"/>
              <a:t>l0</a:t>
            </a:r>
            <a:r>
              <a:rPr lang="th-TH" altLang="zh-TW" dirty="0"/>
              <a:t>ะ </a:t>
            </a:r>
            <a:r>
              <a:rPr lang="en-US" altLang="zh-TW" dirty="0"/>
              <a:t>flags= 73&lt;UP , LOOPBACK, RUNNING&gt; </a:t>
            </a:r>
            <a:r>
              <a:rPr lang="en-US" altLang="zh-TW" dirty="0" err="1"/>
              <a:t>mtu</a:t>
            </a:r>
            <a:r>
              <a:rPr lang="en-US" altLang="zh-TW" dirty="0"/>
              <a:t> 65536</a:t>
            </a:r>
          </a:p>
          <a:p>
            <a:pPr marL="0" indent="0">
              <a:buNone/>
            </a:pPr>
            <a:r>
              <a:rPr lang="en-US" altLang="zh-TW" dirty="0" err="1"/>
              <a:t>inet</a:t>
            </a:r>
            <a:r>
              <a:rPr lang="en-US" altLang="zh-TW" dirty="0"/>
              <a:t> 127.0.0.1 </a:t>
            </a:r>
            <a:r>
              <a:rPr lang="en-US" altLang="zh-TW" dirty="0" err="1"/>
              <a:t>netmask</a:t>
            </a:r>
            <a:r>
              <a:rPr lang="en-US" altLang="zh-TW" dirty="0"/>
              <a:t> 255.0.0.0</a:t>
            </a:r>
          </a:p>
          <a:p>
            <a:pPr marL="0" indent="0">
              <a:buNone/>
            </a:pPr>
            <a:r>
              <a:rPr lang="en-US" altLang="zh-TW" dirty="0"/>
              <a:t>inet6 ::1 </a:t>
            </a:r>
            <a:r>
              <a:rPr lang="en-US" altLang="zh-TW" dirty="0" err="1"/>
              <a:t>prefixlen</a:t>
            </a:r>
            <a:r>
              <a:rPr lang="en-US" altLang="zh-TW" dirty="0"/>
              <a:t> 128 </a:t>
            </a:r>
            <a:r>
              <a:rPr lang="en-US" altLang="zh-TW" dirty="0" err="1"/>
              <a:t>scopeid</a:t>
            </a:r>
            <a:r>
              <a:rPr lang="en-US" altLang="zh-TW" dirty="0"/>
              <a:t> 0x10&lt;host&gt;</a:t>
            </a:r>
          </a:p>
          <a:p>
            <a:pPr marL="0" indent="0">
              <a:buNone/>
            </a:pPr>
            <a:r>
              <a:rPr lang="en-US" altLang="zh-TW" dirty="0"/>
              <a:t>loop </a:t>
            </a:r>
            <a:r>
              <a:rPr lang="en-US" altLang="zh-TW" dirty="0" err="1"/>
              <a:t>txqueuelen</a:t>
            </a:r>
            <a:r>
              <a:rPr lang="en-US" altLang="zh-TW" dirty="0"/>
              <a:t> 1000 (Local Loopback)</a:t>
            </a:r>
          </a:p>
          <a:p>
            <a:pPr marL="0" indent="0">
              <a:buNone/>
            </a:pPr>
            <a:r>
              <a:rPr lang="en-US" altLang="zh-TW" dirty="0"/>
              <a:t>Rx packets 4416 bytes 314080 (314.0 KB)</a:t>
            </a:r>
          </a:p>
          <a:p>
            <a:pPr marL="0" indent="0">
              <a:buNone/>
            </a:pPr>
            <a:r>
              <a:rPr lang="en-US" altLang="zh-TW" dirty="0"/>
              <a:t>RX errors o dropped o overruns o frame o</a:t>
            </a:r>
          </a:p>
          <a:p>
            <a:pPr marL="0" indent="0">
              <a:buNone/>
            </a:pPr>
            <a:r>
              <a:rPr lang="en-US" altLang="zh-TW" dirty="0" err="1"/>
              <a:t>Tx</a:t>
            </a:r>
            <a:r>
              <a:rPr lang="en-US" altLang="zh-TW" dirty="0"/>
              <a:t> packets 4416 bytes 314080 (314.0 KB)</a:t>
            </a:r>
          </a:p>
          <a:p>
            <a:pPr marL="0" indent="0">
              <a:buNone/>
            </a:pPr>
            <a:r>
              <a:rPr lang="en-US" altLang="zh-TW" dirty="0"/>
              <a:t>TX errors o dropped o overruns o carrier o collisions o</a:t>
            </a:r>
          </a:p>
          <a:p>
            <a:pPr marL="0" indent="0">
              <a:buNone/>
            </a:pPr>
            <a:r>
              <a:rPr lang="en-US" altLang="zh-TW" dirty="0"/>
              <a:t>bigred@us18048-3:~$</a:t>
            </a:r>
            <a:endParaRPr lang="zh-TW" altLang="en-US" dirty="0"/>
          </a:p>
        </p:txBody>
      </p:sp>
      <p:sp>
        <p:nvSpPr>
          <p:cNvPr id="10" name="文字方塊 9"/>
          <p:cNvSpPr txBox="1"/>
          <p:nvPr/>
        </p:nvSpPr>
        <p:spPr>
          <a:xfrm>
            <a:off x="117231" y="5847249"/>
            <a:ext cx="11992707" cy="954107"/>
          </a:xfrm>
          <a:prstGeom prst="rect">
            <a:avLst/>
          </a:prstGeom>
          <a:noFill/>
        </p:spPr>
        <p:txBody>
          <a:bodyPr wrap="square" rtlCol="0">
            <a:spAutoFit/>
          </a:bodyPr>
          <a:lstStyle/>
          <a:p>
            <a:r>
              <a:rPr lang="zh-TW" altLang="en-US" sz="2800" dirty="0"/>
              <a:t>如果不加任何其他參數，則系統會依照該 </a:t>
            </a:r>
            <a:r>
              <a:rPr lang="en-US" altLang="zh-TW" sz="2800" dirty="0"/>
              <a:t>IP </a:t>
            </a:r>
            <a:r>
              <a:rPr lang="zh-TW" altLang="en-US" sz="2800" dirty="0"/>
              <a:t>所在的 </a:t>
            </a:r>
            <a:r>
              <a:rPr lang="en-US" altLang="zh-TW" sz="2800" dirty="0"/>
              <a:t>class </a:t>
            </a:r>
            <a:r>
              <a:rPr lang="zh-TW" altLang="en-US" sz="2800" dirty="0"/>
              <a:t>範圍，自動的計算</a:t>
            </a:r>
            <a:r>
              <a:rPr lang="zh-TW" altLang="en-US" sz="2800" dirty="0" smtClean="0"/>
              <a:t>出</a:t>
            </a:r>
            <a:r>
              <a:rPr lang="en-US" altLang="zh-TW" sz="2800" dirty="0" smtClean="0"/>
              <a:t># </a:t>
            </a:r>
            <a:r>
              <a:rPr lang="en-US" altLang="zh-TW" sz="2800" dirty="0" err="1"/>
              <a:t>netmask</a:t>
            </a:r>
            <a:r>
              <a:rPr lang="en-US" altLang="zh-TW" sz="2800" dirty="0"/>
              <a:t> </a:t>
            </a:r>
            <a:r>
              <a:rPr lang="zh-TW" altLang="en-US" sz="2800" dirty="0"/>
              <a:t>以及 </a:t>
            </a:r>
            <a:r>
              <a:rPr lang="en-US" altLang="zh-TW" sz="2800" dirty="0"/>
              <a:t>network, broadcast </a:t>
            </a:r>
            <a:r>
              <a:rPr lang="zh-TW" altLang="en-US" sz="2800" dirty="0"/>
              <a:t>等 </a:t>
            </a:r>
            <a:r>
              <a:rPr lang="en-US" altLang="zh-TW" sz="2800" dirty="0"/>
              <a:t>IP </a:t>
            </a:r>
            <a:r>
              <a:rPr lang="zh-TW" altLang="en-US" sz="2800" dirty="0"/>
              <a:t>參數</a:t>
            </a:r>
          </a:p>
        </p:txBody>
      </p:sp>
    </p:spTree>
    <p:extLst>
      <p:ext uri="{BB962C8B-B14F-4D97-AF65-F5344CB8AC3E}">
        <p14:creationId xmlns:p14="http://schemas.microsoft.com/office/powerpoint/2010/main" val="59290609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ping</a:t>
            </a:r>
            <a:r>
              <a:rPr lang="zh-TW" altLang="en-US" dirty="0"/>
              <a:t>指令</a:t>
            </a:r>
          </a:p>
        </p:txBody>
      </p:sp>
      <p:sp>
        <p:nvSpPr>
          <p:cNvPr id="3" name="內容版面配置區 2"/>
          <p:cNvSpPr>
            <a:spLocks noGrp="1"/>
          </p:cNvSpPr>
          <p:nvPr>
            <p:ph idx="1"/>
          </p:nvPr>
        </p:nvSpPr>
        <p:spPr/>
        <p:txBody>
          <a:bodyPr/>
          <a:lstStyle/>
          <a:p>
            <a:pPr marL="0" indent="0">
              <a:buNone/>
            </a:pPr>
            <a:r>
              <a:rPr lang="en-US" altLang="zh-TW" dirty="0"/>
              <a:t>ping </a:t>
            </a:r>
            <a:r>
              <a:rPr lang="zh-TW" altLang="en-US" dirty="0"/>
              <a:t>這個指令是一個最常用的網路檢測工具，</a:t>
            </a:r>
          </a:p>
          <a:p>
            <a:pPr marL="0" indent="0">
              <a:buNone/>
            </a:pPr>
            <a:r>
              <a:rPr lang="zh-TW" altLang="en-US" dirty="0"/>
              <a:t>它可以藉由發送 </a:t>
            </a:r>
            <a:r>
              <a:rPr lang="en-US" altLang="zh-TW" dirty="0"/>
              <a:t>ICMP ECHO_REQUEST </a:t>
            </a:r>
            <a:r>
              <a:rPr lang="zh-TW" altLang="en-US" dirty="0"/>
              <a:t>的封</a:t>
            </a:r>
            <a:r>
              <a:rPr lang="zh-TW" altLang="en-US" dirty="0" smtClean="0"/>
              <a:t>包</a:t>
            </a:r>
            <a:endParaRPr lang="en-US" altLang="zh-TW" dirty="0" smtClean="0"/>
          </a:p>
          <a:p>
            <a:pPr marL="0" indent="0">
              <a:buNone/>
            </a:pPr>
            <a:r>
              <a:rPr lang="en-US" altLang="zh-TW" dirty="0" smtClean="0"/>
              <a:t>(</a:t>
            </a:r>
            <a:r>
              <a:rPr lang="zh-TW" altLang="en-US" dirty="0"/>
              <a:t>預設是每秒送出一個 </a:t>
            </a:r>
            <a:r>
              <a:rPr lang="en-US" altLang="zh-TW" dirty="0"/>
              <a:t>ICMP ECHO_REQUEST </a:t>
            </a:r>
            <a:r>
              <a:rPr lang="zh-TW" altLang="en-US" dirty="0"/>
              <a:t>封包</a:t>
            </a:r>
            <a:r>
              <a:rPr lang="en-US" altLang="zh-TW" dirty="0" smtClean="0"/>
              <a:t>)</a:t>
            </a:r>
            <a:r>
              <a:rPr lang="zh-TW" altLang="en-US" dirty="0" smtClean="0"/>
              <a:t>，</a:t>
            </a:r>
            <a:endParaRPr lang="zh-TW" altLang="en-US" dirty="0"/>
          </a:p>
          <a:p>
            <a:pPr marL="0" indent="0">
              <a:buNone/>
            </a:pPr>
            <a:r>
              <a:rPr lang="zh-TW" altLang="en-US" dirty="0"/>
              <a:t>檢查自己與特定設備之間的網路是否暢通，</a:t>
            </a:r>
          </a:p>
          <a:p>
            <a:pPr marL="0" indent="0">
              <a:buNone/>
            </a:pPr>
            <a:r>
              <a:rPr lang="zh-TW" altLang="en-US" dirty="0"/>
              <a:t>並同時測量網路連線的來回通訊延遲時間</a:t>
            </a:r>
          </a:p>
          <a:p>
            <a:pPr marL="0" indent="0">
              <a:buNone/>
            </a:pPr>
            <a:r>
              <a:rPr lang="zh-TW" altLang="en-US" dirty="0"/>
              <a:t>（</a:t>
            </a:r>
            <a:r>
              <a:rPr lang="en-US" altLang="zh-TW" dirty="0"/>
              <a:t>round-trip delay time</a:t>
            </a:r>
            <a:r>
              <a:rPr lang="zh-TW" altLang="en-US" dirty="0"/>
              <a:t>），</a:t>
            </a:r>
          </a:p>
          <a:p>
            <a:pPr marL="0" indent="0">
              <a:buNone/>
            </a:pPr>
            <a:r>
              <a:rPr lang="zh-TW" altLang="en-US" dirty="0"/>
              <a:t>通常如果網路出問題時，</a:t>
            </a:r>
          </a:p>
          <a:p>
            <a:pPr marL="0" indent="0">
              <a:buNone/>
            </a:pPr>
            <a:r>
              <a:rPr lang="zh-TW" altLang="en-US" dirty="0"/>
              <a:t>我們都會使用 </a:t>
            </a:r>
            <a:r>
              <a:rPr lang="en-US" altLang="zh-TW" dirty="0"/>
              <a:t>ping </a:t>
            </a:r>
            <a:r>
              <a:rPr lang="zh-TW" altLang="en-US" dirty="0"/>
              <a:t>這個指令來做初步的檢查。</a:t>
            </a:r>
          </a:p>
        </p:txBody>
      </p:sp>
    </p:spTree>
    <p:extLst>
      <p:ext uri="{BB962C8B-B14F-4D97-AF65-F5344CB8AC3E}">
        <p14:creationId xmlns:p14="http://schemas.microsoft.com/office/powerpoint/2010/main" val="195775816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28953" y="117231"/>
            <a:ext cx="11945816" cy="1547445"/>
          </a:xfrm>
        </p:spPr>
        <p:txBody>
          <a:bodyPr>
            <a:normAutofit/>
          </a:bodyPr>
          <a:lstStyle/>
          <a:p>
            <a:pPr algn="ctr"/>
            <a:r>
              <a:rPr lang="en-US" altLang="zh-TW" dirty="0"/>
              <a:t>ping [</a:t>
            </a:r>
            <a:r>
              <a:rPr lang="zh-TW" altLang="en-US" dirty="0"/>
              <a:t>選項與參數</a:t>
            </a:r>
            <a:r>
              <a:rPr lang="en-US" altLang="zh-TW" dirty="0"/>
              <a:t>] </a:t>
            </a:r>
            <a:r>
              <a:rPr lang="en-US" altLang="zh-TW" dirty="0" smtClean="0"/>
              <a:t>IP</a:t>
            </a:r>
            <a:br>
              <a:rPr lang="en-US" altLang="zh-TW" dirty="0" smtClean="0"/>
            </a:br>
            <a:r>
              <a:rPr lang="en-US" altLang="zh-TW" sz="3600" dirty="0"/>
              <a:t>ping </a:t>
            </a:r>
            <a:r>
              <a:rPr lang="zh-TW" altLang="en-US" sz="3600" dirty="0"/>
              <a:t>主要透過 </a:t>
            </a:r>
            <a:r>
              <a:rPr lang="en-US" altLang="zh-TW" sz="3600" dirty="0">
                <a:hlinkClick r:id="rId3"/>
              </a:rPr>
              <a:t>ICMP </a:t>
            </a:r>
            <a:r>
              <a:rPr lang="zh-TW" altLang="en-US" sz="3600" dirty="0">
                <a:hlinkClick r:id="rId3"/>
              </a:rPr>
              <a:t>封包</a:t>
            </a:r>
            <a:r>
              <a:rPr lang="zh-TW" altLang="en-US" sz="3600" dirty="0"/>
              <a:t> 來進行整個網路的狀況</a:t>
            </a:r>
            <a:r>
              <a:rPr lang="zh-TW" altLang="en-US" sz="3600" dirty="0" smtClean="0"/>
              <a:t>報告</a:t>
            </a:r>
            <a:endParaRPr lang="zh-TW" altLang="en-US" dirty="0"/>
          </a:p>
        </p:txBody>
      </p:sp>
      <p:sp>
        <p:nvSpPr>
          <p:cNvPr id="3" name="內容版面配置區 2"/>
          <p:cNvSpPr>
            <a:spLocks noGrp="1"/>
          </p:cNvSpPr>
          <p:nvPr>
            <p:ph idx="1"/>
          </p:nvPr>
        </p:nvSpPr>
        <p:spPr>
          <a:xfrm>
            <a:off x="228599" y="1664676"/>
            <a:ext cx="11746523" cy="5240216"/>
          </a:xfrm>
        </p:spPr>
        <p:txBody>
          <a:bodyPr>
            <a:normAutofit/>
          </a:bodyPr>
          <a:lstStyle/>
          <a:p>
            <a:pPr marL="0" indent="0">
              <a:buNone/>
            </a:pPr>
            <a:r>
              <a:rPr lang="zh-TW" altLang="en-US" dirty="0"/>
              <a:t>選項與參數：</a:t>
            </a:r>
          </a:p>
          <a:p>
            <a:pPr marL="0" indent="0">
              <a:buNone/>
            </a:pPr>
            <a:r>
              <a:rPr lang="en-US" altLang="zh-TW" dirty="0">
                <a:solidFill>
                  <a:srgbClr val="FF00FF"/>
                </a:solidFill>
              </a:rPr>
              <a:t>-c </a:t>
            </a:r>
            <a:r>
              <a:rPr lang="zh-TW" altLang="en-US" dirty="0">
                <a:solidFill>
                  <a:srgbClr val="FF00FF"/>
                </a:solidFill>
              </a:rPr>
              <a:t>數值</a:t>
            </a:r>
            <a:r>
              <a:rPr lang="zh-TW" altLang="en-US" dirty="0" smtClean="0"/>
              <a:t>：</a:t>
            </a:r>
            <a:r>
              <a:rPr lang="zh-TW" altLang="en-US" dirty="0"/>
              <a:t>代表送幾次封包</a:t>
            </a:r>
            <a:r>
              <a:rPr lang="en-US" altLang="zh-TW" dirty="0"/>
              <a:t>,</a:t>
            </a:r>
            <a:r>
              <a:rPr lang="zh-TW" altLang="en-US" dirty="0"/>
              <a:t>若未指定</a:t>
            </a:r>
            <a:r>
              <a:rPr lang="en-US" altLang="zh-TW" dirty="0"/>
              <a:t>,</a:t>
            </a:r>
            <a:r>
              <a:rPr lang="zh-TW" altLang="en-US" dirty="0"/>
              <a:t>就會一直發送</a:t>
            </a:r>
            <a:r>
              <a:rPr lang="en-US" altLang="zh-TW" dirty="0"/>
              <a:t>,</a:t>
            </a:r>
            <a:r>
              <a:rPr lang="zh-TW" altLang="en-US" dirty="0"/>
              <a:t> 跟</a:t>
            </a:r>
            <a:r>
              <a:rPr lang="en-US" altLang="zh-TW" dirty="0"/>
              <a:t>Windows</a:t>
            </a:r>
            <a:r>
              <a:rPr lang="zh-TW" altLang="en-US" dirty="0"/>
              <a:t> 上的</a:t>
            </a:r>
            <a:r>
              <a:rPr lang="en-US" altLang="zh-TW" dirty="0"/>
              <a:t>ping</a:t>
            </a:r>
            <a:r>
              <a:rPr lang="zh-TW" altLang="en-US" dirty="0"/>
              <a:t> 行為</a:t>
            </a:r>
            <a:r>
              <a:rPr lang="zh-TW" altLang="en-US" dirty="0" smtClean="0"/>
              <a:t>不一樣</a:t>
            </a:r>
            <a:r>
              <a:rPr lang="en-US" altLang="zh-TW" dirty="0" smtClean="0"/>
              <a:t>(</a:t>
            </a:r>
            <a:r>
              <a:rPr lang="zh-TW" altLang="en-US" dirty="0"/>
              <a:t>會送出 </a:t>
            </a:r>
            <a:r>
              <a:rPr lang="en-US" altLang="zh-TW" dirty="0"/>
              <a:t>4 </a:t>
            </a:r>
            <a:r>
              <a:rPr lang="zh-TW" altLang="en-US" dirty="0"/>
              <a:t>個 </a:t>
            </a:r>
            <a:r>
              <a:rPr lang="en-US" altLang="zh-TW" dirty="0"/>
              <a:t>ICMP ECHO_REQUEST </a:t>
            </a:r>
            <a:r>
              <a:rPr lang="zh-TW" altLang="en-US" dirty="0"/>
              <a:t>封包，並統計測試</a:t>
            </a:r>
            <a:r>
              <a:rPr lang="zh-TW" altLang="en-US" dirty="0" smtClean="0"/>
              <a:t>結果 </a:t>
            </a:r>
            <a:r>
              <a:rPr lang="en-US" altLang="zh-TW" dirty="0" smtClean="0"/>
              <a:t>)</a:t>
            </a:r>
            <a:r>
              <a:rPr lang="zh-TW" altLang="en-US" dirty="0" smtClean="0"/>
              <a:t>，如果</a:t>
            </a:r>
            <a:r>
              <a:rPr lang="zh-TW" altLang="en-US" dirty="0"/>
              <a:t>你忘記加上 </a:t>
            </a:r>
            <a:r>
              <a:rPr lang="en-US" altLang="zh-TW" dirty="0"/>
              <a:t>-c 3 </a:t>
            </a:r>
            <a:r>
              <a:rPr lang="zh-TW" altLang="en-US" dirty="0"/>
              <a:t>這樣的規定偵測次數，那就得要使用 </a:t>
            </a:r>
            <a:r>
              <a:rPr lang="en-US" altLang="zh-TW" dirty="0"/>
              <a:t>[ctrl]-c </a:t>
            </a:r>
            <a:r>
              <a:rPr lang="zh-TW" altLang="en-US" dirty="0"/>
              <a:t>將他結束掉了！</a:t>
            </a:r>
          </a:p>
          <a:p>
            <a:pPr marL="0" indent="0">
              <a:buNone/>
            </a:pPr>
            <a:r>
              <a:rPr lang="en-US" altLang="zh-TW" dirty="0" smtClean="0">
                <a:solidFill>
                  <a:srgbClr val="FF00FF"/>
                </a:solidFill>
              </a:rPr>
              <a:t>-</a:t>
            </a:r>
            <a:r>
              <a:rPr lang="en-US" altLang="zh-TW" dirty="0">
                <a:solidFill>
                  <a:srgbClr val="FF00FF"/>
                </a:solidFill>
              </a:rPr>
              <a:t>n     </a:t>
            </a:r>
            <a:r>
              <a:rPr lang="zh-TW" altLang="en-US" dirty="0"/>
              <a:t>：在輸出資料時不進行 </a:t>
            </a:r>
            <a:r>
              <a:rPr lang="en-US" altLang="zh-TW" dirty="0"/>
              <a:t>IP </a:t>
            </a:r>
            <a:r>
              <a:rPr lang="zh-TW" altLang="en-US" dirty="0"/>
              <a:t>與主機名稱的反查，直接使用 </a:t>
            </a:r>
            <a:r>
              <a:rPr lang="en-US" altLang="zh-TW" dirty="0"/>
              <a:t>IP </a:t>
            </a:r>
            <a:r>
              <a:rPr lang="zh-TW" altLang="en-US" dirty="0"/>
              <a:t>輸出</a:t>
            </a:r>
            <a:r>
              <a:rPr lang="en-US" altLang="zh-TW" dirty="0"/>
              <a:t>(</a:t>
            </a:r>
            <a:r>
              <a:rPr lang="zh-TW" altLang="en-US" dirty="0"/>
              <a:t>速度較快</a:t>
            </a:r>
            <a:r>
              <a:rPr lang="en-US" altLang="zh-TW" dirty="0"/>
              <a:t>)</a:t>
            </a:r>
            <a:r>
              <a:rPr lang="zh-TW" altLang="en-US" dirty="0"/>
              <a:t>；</a:t>
            </a:r>
          </a:p>
          <a:p>
            <a:pPr marL="0" indent="0">
              <a:buNone/>
            </a:pPr>
            <a:r>
              <a:rPr lang="en-US" altLang="zh-TW" dirty="0"/>
              <a:t>-s </a:t>
            </a:r>
            <a:r>
              <a:rPr lang="zh-TW" altLang="en-US" dirty="0"/>
              <a:t>數值：發送出去的 </a:t>
            </a:r>
            <a:r>
              <a:rPr lang="en-US" altLang="zh-TW" dirty="0">
                <a:solidFill>
                  <a:srgbClr val="FF0000"/>
                </a:solidFill>
              </a:rPr>
              <a:t>ICMP </a:t>
            </a:r>
            <a:r>
              <a:rPr lang="zh-TW" altLang="en-US" dirty="0">
                <a:solidFill>
                  <a:srgbClr val="FF0000"/>
                </a:solidFill>
              </a:rPr>
              <a:t>封包大小，預設為 </a:t>
            </a:r>
            <a:r>
              <a:rPr lang="en-US" altLang="zh-TW" dirty="0">
                <a:solidFill>
                  <a:srgbClr val="FF0000"/>
                </a:solidFill>
              </a:rPr>
              <a:t>56bytes</a:t>
            </a:r>
            <a:r>
              <a:rPr lang="zh-TW" altLang="en-US" dirty="0"/>
              <a:t>，不過你可以放大此一數值；</a:t>
            </a:r>
          </a:p>
          <a:p>
            <a:pPr marL="0" indent="0">
              <a:buNone/>
            </a:pPr>
            <a:r>
              <a:rPr lang="en-US" altLang="zh-TW" dirty="0">
                <a:solidFill>
                  <a:srgbClr val="FF00FF"/>
                </a:solidFill>
              </a:rPr>
              <a:t>-t </a:t>
            </a:r>
            <a:r>
              <a:rPr lang="zh-TW" altLang="en-US" dirty="0">
                <a:solidFill>
                  <a:srgbClr val="FF00FF"/>
                </a:solidFill>
              </a:rPr>
              <a:t>數值</a:t>
            </a:r>
            <a:r>
              <a:rPr lang="zh-TW" altLang="en-US" dirty="0"/>
              <a:t>：</a:t>
            </a:r>
            <a:r>
              <a:rPr lang="en-US" altLang="zh-TW" dirty="0"/>
              <a:t>TTL </a:t>
            </a:r>
            <a:r>
              <a:rPr lang="zh-TW" altLang="en-US" dirty="0"/>
              <a:t>的數值，預設是 </a:t>
            </a:r>
            <a:r>
              <a:rPr lang="en-US" altLang="zh-TW" dirty="0"/>
              <a:t>255</a:t>
            </a:r>
            <a:r>
              <a:rPr lang="zh-TW" altLang="en-US" dirty="0"/>
              <a:t>，每經過一個</a:t>
            </a:r>
            <a:r>
              <a:rPr lang="zh-TW" altLang="en-US" b="1" dirty="0">
                <a:solidFill>
                  <a:srgbClr val="00B0F0"/>
                </a:solidFill>
              </a:rPr>
              <a:t>節點</a:t>
            </a:r>
            <a:r>
              <a:rPr lang="zh-TW" altLang="en-US" dirty="0"/>
              <a:t>就會少一；</a:t>
            </a:r>
          </a:p>
          <a:p>
            <a:pPr marL="0" indent="0">
              <a:buNone/>
            </a:pPr>
            <a:r>
              <a:rPr lang="en-US" altLang="zh-TW" dirty="0">
                <a:solidFill>
                  <a:srgbClr val="FF00FF"/>
                </a:solidFill>
              </a:rPr>
              <a:t>-W </a:t>
            </a:r>
            <a:r>
              <a:rPr lang="zh-TW" altLang="en-US" dirty="0">
                <a:solidFill>
                  <a:srgbClr val="FF00FF"/>
                </a:solidFill>
              </a:rPr>
              <a:t>數值</a:t>
            </a:r>
            <a:r>
              <a:rPr lang="zh-TW" altLang="en-US" dirty="0"/>
              <a:t>：等待回應對方主機的秒數。</a:t>
            </a:r>
          </a:p>
          <a:p>
            <a:pPr marL="0" indent="0">
              <a:buNone/>
            </a:pPr>
            <a:endParaRPr lang="zh-TW" altLang="en-US" dirty="0"/>
          </a:p>
        </p:txBody>
      </p:sp>
    </p:spTree>
    <p:extLst>
      <p:ext uri="{BB962C8B-B14F-4D97-AF65-F5344CB8AC3E}">
        <p14:creationId xmlns:p14="http://schemas.microsoft.com/office/powerpoint/2010/main" val="385221396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374628" y="328010"/>
            <a:ext cx="11516139" cy="5299067"/>
          </a:xfrm>
        </p:spPr>
        <p:txBody>
          <a:bodyPr>
            <a:normAutofit/>
          </a:bodyPr>
          <a:lstStyle/>
          <a:p>
            <a:pPr marL="0" indent="0">
              <a:buNone/>
            </a:pPr>
            <a:r>
              <a:rPr lang="en-US" altLang="zh-TW" sz="3200" dirty="0" smtClean="0">
                <a:solidFill>
                  <a:srgbClr val="00B050"/>
                </a:solidFill>
              </a:rPr>
              <a:t>bigred@us1804s:'$ </a:t>
            </a:r>
            <a:r>
              <a:rPr lang="en-US" altLang="zh-TW" sz="3200" dirty="0" smtClean="0"/>
              <a:t>ping -c 3 192.168.1.</a:t>
            </a:r>
            <a:r>
              <a:rPr lang="en-US" altLang="zh-TW" sz="3200" dirty="0" smtClean="0">
                <a:solidFill>
                  <a:srgbClr val="FF0000"/>
                </a:solidFill>
              </a:rPr>
              <a:t>220</a:t>
            </a:r>
          </a:p>
          <a:p>
            <a:pPr marL="0" indent="0">
              <a:buNone/>
            </a:pPr>
            <a:r>
              <a:rPr lang="en-US" altLang="zh-TW" sz="3200" dirty="0" smtClean="0"/>
              <a:t>PING 192.168.1.220(192.166.1.220) 56(84) bytes of data.</a:t>
            </a:r>
          </a:p>
          <a:p>
            <a:pPr marL="0" indent="0">
              <a:buNone/>
            </a:pPr>
            <a:r>
              <a:rPr lang="en-US" altLang="zh-TW" sz="3200" dirty="0" smtClean="0">
                <a:solidFill>
                  <a:srgbClr val="FF00FF"/>
                </a:solidFill>
              </a:rPr>
              <a:t>64 bytes </a:t>
            </a:r>
            <a:r>
              <a:rPr lang="en-US" altLang="zh-TW" sz="3200" dirty="0" smtClean="0"/>
              <a:t>from </a:t>
            </a:r>
            <a:r>
              <a:rPr lang="en-US" altLang="zh-TW" sz="3200" dirty="0"/>
              <a:t>192.168.1.220:</a:t>
            </a:r>
            <a:r>
              <a:rPr lang="en-US" altLang="zh-TW" sz="3200" dirty="0">
                <a:solidFill>
                  <a:srgbClr val="FF00FF"/>
                </a:solidFill>
              </a:rPr>
              <a:t>icmp_seq-1</a:t>
            </a:r>
            <a:r>
              <a:rPr lang="en-US" altLang="zh-TW" sz="3200" dirty="0"/>
              <a:t> </a:t>
            </a:r>
            <a:r>
              <a:rPr lang="en-US" altLang="zh-TW" sz="3200" dirty="0" smtClean="0">
                <a:solidFill>
                  <a:srgbClr val="FF00FF"/>
                </a:solidFill>
              </a:rPr>
              <a:t>ttl:</a:t>
            </a:r>
            <a:r>
              <a:rPr lang="en-US" altLang="zh-TW" sz="3200" dirty="0" smtClean="0"/>
              <a:t>64 time:0.915 </a:t>
            </a:r>
            <a:r>
              <a:rPr lang="en-US" altLang="zh-TW" sz="3200" dirty="0" err="1" smtClean="0">
                <a:solidFill>
                  <a:srgbClr val="FF00FF"/>
                </a:solidFill>
              </a:rPr>
              <a:t>ms</a:t>
            </a:r>
            <a:endParaRPr lang="en-US" altLang="zh-TW" sz="3200" dirty="0" smtClean="0">
              <a:solidFill>
                <a:srgbClr val="FF00FF"/>
              </a:solidFill>
            </a:endParaRPr>
          </a:p>
          <a:p>
            <a:pPr marL="0" indent="0">
              <a:buNone/>
            </a:pPr>
            <a:r>
              <a:rPr lang="en-US" altLang="zh-TW" sz="3200" dirty="0" smtClean="0"/>
              <a:t>64 bytes from 192.168.1.220:icmp_seq-2 ttl-64 time-0.274 </a:t>
            </a:r>
            <a:r>
              <a:rPr lang="en-US" altLang="zh-TW" sz="3200" dirty="0" err="1"/>
              <a:t>ms</a:t>
            </a:r>
            <a:endParaRPr lang="en-US" altLang="zh-TW" sz="3200" dirty="0"/>
          </a:p>
          <a:p>
            <a:pPr marL="0" indent="0">
              <a:buNone/>
            </a:pPr>
            <a:r>
              <a:rPr lang="th-TH" altLang="zh-TW" sz="3200" dirty="0" smtClean="0"/>
              <a:t>64 </a:t>
            </a:r>
            <a:r>
              <a:rPr lang="en-US" altLang="zh-TW" sz="3200" dirty="0" smtClean="0"/>
              <a:t>bytes from </a:t>
            </a:r>
            <a:r>
              <a:rPr lang="en-US" altLang="zh-TW" sz="3200" dirty="0"/>
              <a:t>192.168.1.220:icmp_seq-3 </a:t>
            </a:r>
            <a:r>
              <a:rPr lang="en-US" altLang="zh-TW" sz="3200" dirty="0" err="1" smtClean="0"/>
              <a:t>ttl</a:t>
            </a:r>
            <a:r>
              <a:rPr lang="en-US" altLang="zh-TW" sz="3200" dirty="0" smtClean="0"/>
              <a:t>=64 time=0.253 </a:t>
            </a:r>
            <a:r>
              <a:rPr lang="en-US" altLang="zh-TW" sz="3200" dirty="0" err="1" smtClean="0"/>
              <a:t>ms</a:t>
            </a:r>
            <a:endParaRPr lang="en-US" altLang="zh-TW" sz="3200" dirty="0" smtClean="0"/>
          </a:p>
          <a:p>
            <a:pPr marL="0" indent="0">
              <a:buNone/>
            </a:pPr>
            <a:r>
              <a:rPr lang="en-US" altLang="zh-TW" sz="3200" dirty="0" smtClean="0"/>
              <a:t>--- 192.168.1.220 ping statistics ---</a:t>
            </a:r>
          </a:p>
          <a:p>
            <a:pPr marL="0" indent="0">
              <a:buNone/>
            </a:pPr>
            <a:r>
              <a:rPr lang="en-US" altLang="zh-TW" sz="3200" dirty="0" smtClean="0"/>
              <a:t>3 </a:t>
            </a:r>
            <a:r>
              <a:rPr lang="en-US" altLang="zh-TW" sz="3200" dirty="0" smtClean="0">
                <a:solidFill>
                  <a:srgbClr val="FF00FF"/>
                </a:solidFill>
              </a:rPr>
              <a:t>packets </a:t>
            </a:r>
            <a:r>
              <a:rPr lang="en-US" altLang="zh-TW" sz="3200" dirty="0" smtClean="0"/>
              <a:t>transmitted, 3 received, </a:t>
            </a:r>
            <a:r>
              <a:rPr lang="en-US" altLang="zh-TW" sz="3200" dirty="0"/>
              <a:t>0</a:t>
            </a:r>
            <a:r>
              <a:rPr lang="en-US" altLang="zh-TW" sz="3200" dirty="0" smtClean="0"/>
              <a:t>% packet loss, time </a:t>
            </a:r>
            <a:r>
              <a:rPr lang="en-US" altLang="zh-TW" sz="3200" dirty="0"/>
              <a:t>2047ms</a:t>
            </a:r>
          </a:p>
          <a:p>
            <a:pPr marL="0" indent="0">
              <a:buNone/>
            </a:pPr>
            <a:r>
              <a:rPr lang="en-US" altLang="zh-TW" sz="3200" dirty="0" err="1" smtClean="0"/>
              <a:t>rtt</a:t>
            </a:r>
            <a:r>
              <a:rPr lang="en-US" altLang="zh-TW" sz="3200" dirty="0" smtClean="0"/>
              <a:t> min/</a:t>
            </a:r>
            <a:r>
              <a:rPr lang="en-US" altLang="zh-TW" sz="3200" dirty="0" err="1" smtClean="0"/>
              <a:t>avg</a:t>
            </a:r>
            <a:r>
              <a:rPr lang="en-US" altLang="zh-TW" sz="3200" dirty="0" smtClean="0"/>
              <a:t>/max/</a:t>
            </a:r>
            <a:r>
              <a:rPr lang="en-US" altLang="zh-TW" sz="3200" dirty="0" err="1" smtClean="0">
                <a:solidFill>
                  <a:srgbClr val="FF00FF"/>
                </a:solidFill>
              </a:rPr>
              <a:t>mdev</a:t>
            </a:r>
            <a:r>
              <a:rPr lang="en-US" altLang="zh-TW" sz="3200" dirty="0" smtClean="0"/>
              <a:t> = 0.253/0.280/0.315/0.032 </a:t>
            </a:r>
            <a:r>
              <a:rPr lang="en-US" altLang="zh-TW" sz="3200" dirty="0" err="1" smtClean="0"/>
              <a:t>ms</a:t>
            </a:r>
            <a:endParaRPr lang="en-US" altLang="zh-TW" sz="3200" dirty="0" smtClean="0"/>
          </a:p>
          <a:p>
            <a:pPr marL="0" indent="0">
              <a:buNone/>
            </a:pPr>
            <a:r>
              <a:rPr lang="en-US" altLang="zh-TW" sz="3200" dirty="0" smtClean="0"/>
              <a:t>bigred@us1804s:"</a:t>
            </a:r>
            <a:endParaRPr lang="zh-TW" altLang="en-US" sz="3200" dirty="0"/>
          </a:p>
        </p:txBody>
      </p:sp>
      <p:sp>
        <p:nvSpPr>
          <p:cNvPr id="2" name="文字方塊 1"/>
          <p:cNvSpPr txBox="1"/>
          <p:nvPr/>
        </p:nvSpPr>
        <p:spPr>
          <a:xfrm>
            <a:off x="3912383" y="4912623"/>
            <a:ext cx="7007046" cy="523220"/>
          </a:xfrm>
          <a:prstGeom prst="rect">
            <a:avLst/>
          </a:prstGeom>
          <a:noFill/>
        </p:spPr>
        <p:txBody>
          <a:bodyPr wrap="none" rtlCol="0">
            <a:spAutoFit/>
          </a:bodyPr>
          <a:lstStyle/>
          <a:p>
            <a:r>
              <a:rPr lang="zh-TW" altLang="en-US" sz="2800" b="1" dirty="0">
                <a:solidFill>
                  <a:srgbClr val="FF0000"/>
                </a:solidFill>
              </a:rPr>
              <a:t>已傳送封包數、已收到封包數、遺失封包</a:t>
            </a:r>
            <a:r>
              <a:rPr lang="zh-TW" altLang="en-US" sz="2800" b="1" dirty="0" smtClean="0">
                <a:solidFill>
                  <a:srgbClr val="FF0000"/>
                </a:solidFill>
              </a:rPr>
              <a:t>數</a:t>
            </a:r>
            <a:endParaRPr lang="zh-TW" altLang="en-US" sz="2800" b="1" dirty="0">
              <a:solidFill>
                <a:srgbClr val="FF0000"/>
              </a:solidFill>
            </a:endParaRPr>
          </a:p>
        </p:txBody>
      </p:sp>
      <p:sp>
        <p:nvSpPr>
          <p:cNvPr id="4" name="文字方塊 3"/>
          <p:cNvSpPr txBox="1"/>
          <p:nvPr/>
        </p:nvSpPr>
        <p:spPr>
          <a:xfrm>
            <a:off x="539262" y="5943601"/>
            <a:ext cx="11351505" cy="523220"/>
          </a:xfrm>
          <a:prstGeom prst="rect">
            <a:avLst/>
          </a:prstGeom>
          <a:noFill/>
        </p:spPr>
        <p:txBody>
          <a:bodyPr wrap="square" rtlCol="0">
            <a:spAutoFit/>
          </a:bodyPr>
          <a:lstStyle/>
          <a:p>
            <a:r>
              <a:rPr lang="zh-TW" altLang="en-US" sz="2800" b="1" dirty="0">
                <a:solidFill>
                  <a:srgbClr val="FF0000"/>
                </a:solidFill>
              </a:rPr>
              <a:t>還有來回通訊延遲時間</a:t>
            </a:r>
            <a:r>
              <a:rPr lang="zh-TW" altLang="en-US" sz="2800" b="1" dirty="0" smtClean="0">
                <a:solidFill>
                  <a:srgbClr val="FF0000"/>
                </a:solidFill>
              </a:rPr>
              <a:t>的最小值</a:t>
            </a:r>
            <a:r>
              <a:rPr lang="zh-TW" altLang="en-US" sz="2800" b="1" dirty="0">
                <a:solidFill>
                  <a:srgbClr val="FF0000"/>
                </a:solidFill>
              </a:rPr>
              <a:t>與</a:t>
            </a:r>
            <a:r>
              <a:rPr lang="zh-TW" altLang="en-US" sz="2800" b="1" dirty="0" smtClean="0">
                <a:solidFill>
                  <a:srgbClr val="FF0000"/>
                </a:solidFill>
              </a:rPr>
              <a:t>平均值、最大值、</a:t>
            </a:r>
            <a:r>
              <a:rPr lang="zh-TW" altLang="en-US" sz="2800" dirty="0">
                <a:solidFill>
                  <a:srgbClr val="FF0000"/>
                </a:solidFill>
              </a:rPr>
              <a:t>偏離平均值的程度</a:t>
            </a:r>
            <a:endParaRPr lang="zh-TW" altLang="en-US" sz="2800" b="1" dirty="0">
              <a:solidFill>
                <a:srgbClr val="FF0000"/>
              </a:solidFill>
            </a:endParaRPr>
          </a:p>
        </p:txBody>
      </p:sp>
      <p:cxnSp>
        <p:nvCxnSpPr>
          <p:cNvPr id="6" name="直線單箭頭接點 5"/>
          <p:cNvCxnSpPr/>
          <p:nvPr/>
        </p:nvCxnSpPr>
        <p:spPr>
          <a:xfrm flipH="1" flipV="1">
            <a:off x="691662" y="4138246"/>
            <a:ext cx="3552092" cy="902677"/>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p:cNvCxnSpPr/>
          <p:nvPr/>
        </p:nvCxnSpPr>
        <p:spPr>
          <a:xfrm flipH="1" flipV="1">
            <a:off x="4443046" y="4103077"/>
            <a:ext cx="2543908" cy="9465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flipH="1" flipV="1">
            <a:off x="6330462" y="4138246"/>
            <a:ext cx="2895600" cy="10199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flipH="1" flipV="1">
            <a:off x="1289538" y="4747846"/>
            <a:ext cx="3692770" cy="1383323"/>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p:nvPr/>
        </p:nvCxnSpPr>
        <p:spPr>
          <a:xfrm flipH="1" flipV="1">
            <a:off x="2004646" y="4736123"/>
            <a:ext cx="4126524" cy="1348154"/>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flipH="1" flipV="1">
            <a:off x="3048000" y="4489938"/>
            <a:ext cx="4713188" cy="1594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flipH="1" flipV="1">
            <a:off x="4243754" y="4572000"/>
            <a:ext cx="5802923" cy="1559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字方塊 18"/>
          <p:cNvSpPr txBox="1"/>
          <p:nvPr/>
        </p:nvSpPr>
        <p:spPr>
          <a:xfrm>
            <a:off x="10013647" y="283498"/>
            <a:ext cx="2012089" cy="523220"/>
          </a:xfrm>
          <a:prstGeom prst="rect">
            <a:avLst/>
          </a:prstGeom>
          <a:noFill/>
        </p:spPr>
        <p:txBody>
          <a:bodyPr wrap="none" rtlCol="0">
            <a:spAutoFit/>
          </a:bodyPr>
          <a:lstStyle/>
          <a:p>
            <a:r>
              <a:rPr lang="en-US" altLang="zh-TW" sz="2800" dirty="0" err="1">
                <a:solidFill>
                  <a:srgbClr val="FF0000"/>
                </a:solidFill>
              </a:rPr>
              <a:t>ms</a:t>
            </a:r>
            <a:r>
              <a:rPr lang="en-US" altLang="zh-TW" sz="2800" dirty="0">
                <a:solidFill>
                  <a:srgbClr val="FF0000"/>
                </a:solidFill>
              </a:rPr>
              <a:t>(0.001</a:t>
            </a:r>
            <a:r>
              <a:rPr lang="zh-TW" altLang="en-US" sz="2800" dirty="0">
                <a:solidFill>
                  <a:srgbClr val="FF0000"/>
                </a:solidFill>
              </a:rPr>
              <a:t>秒</a:t>
            </a:r>
            <a:r>
              <a:rPr lang="en-US" altLang="zh-TW" sz="2800" dirty="0">
                <a:solidFill>
                  <a:srgbClr val="FF0000"/>
                </a:solidFill>
              </a:rPr>
              <a:t>)</a:t>
            </a:r>
            <a:endParaRPr lang="zh-TW" altLang="en-US" sz="2800" dirty="0">
              <a:solidFill>
                <a:srgbClr val="FF0000"/>
              </a:solidFill>
            </a:endParaRPr>
          </a:p>
        </p:txBody>
      </p:sp>
      <p:cxnSp>
        <p:nvCxnSpPr>
          <p:cNvPr id="21" name="直線單箭頭接點 20"/>
          <p:cNvCxnSpPr>
            <a:stCxn id="19" idx="2"/>
          </p:cNvCxnSpPr>
          <p:nvPr/>
        </p:nvCxnSpPr>
        <p:spPr>
          <a:xfrm flipH="1">
            <a:off x="10550770" y="806718"/>
            <a:ext cx="468922" cy="78762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4" name="文字方塊 23"/>
          <p:cNvSpPr txBox="1"/>
          <p:nvPr/>
        </p:nvSpPr>
        <p:spPr>
          <a:xfrm>
            <a:off x="98934" y="5396244"/>
            <a:ext cx="5033750" cy="461665"/>
          </a:xfrm>
          <a:prstGeom prst="rect">
            <a:avLst/>
          </a:prstGeom>
          <a:noFill/>
        </p:spPr>
        <p:txBody>
          <a:bodyPr wrap="none" rtlCol="0">
            <a:spAutoFit/>
          </a:bodyPr>
          <a:lstStyle/>
          <a:p>
            <a:r>
              <a:rPr lang="zh-TW" altLang="en-US" sz="2400" b="1" dirty="0">
                <a:solidFill>
                  <a:srgbClr val="FF0000"/>
                </a:solidFill>
              </a:rPr>
              <a:t>一般未指定時</a:t>
            </a:r>
            <a:r>
              <a:rPr lang="en-US" altLang="zh-TW" sz="2400" b="1" dirty="0">
                <a:solidFill>
                  <a:srgbClr val="FF0000"/>
                </a:solidFill>
              </a:rPr>
              <a:t>,</a:t>
            </a:r>
            <a:r>
              <a:rPr lang="zh-TW" altLang="en-US" sz="2400" b="1" dirty="0">
                <a:solidFill>
                  <a:srgbClr val="FF0000"/>
                </a:solidFill>
              </a:rPr>
              <a:t>是 </a:t>
            </a:r>
            <a:r>
              <a:rPr lang="en-US" altLang="zh-TW" sz="2400" b="1" dirty="0">
                <a:solidFill>
                  <a:srgbClr val="FF0000"/>
                </a:solidFill>
              </a:rPr>
              <a:t>56,</a:t>
            </a:r>
            <a:r>
              <a:rPr lang="zh-TW" altLang="en-US" sz="2400" b="1" dirty="0">
                <a:solidFill>
                  <a:srgbClr val="FF0000"/>
                </a:solidFill>
              </a:rPr>
              <a:t> 加上檔</a:t>
            </a:r>
            <a:r>
              <a:rPr lang="zh-TW" altLang="en-US" sz="2400" b="1" dirty="0" smtClean="0">
                <a:solidFill>
                  <a:srgbClr val="FF0000"/>
                </a:solidFill>
              </a:rPr>
              <a:t>頭</a:t>
            </a:r>
            <a:r>
              <a:rPr lang="en-US" altLang="zh-TW" sz="2400" b="1" dirty="0" smtClean="0">
                <a:solidFill>
                  <a:srgbClr val="FF0000"/>
                </a:solidFill>
              </a:rPr>
              <a:t>8,</a:t>
            </a:r>
            <a:r>
              <a:rPr lang="zh-TW" altLang="en-US" sz="2400" b="1" dirty="0">
                <a:solidFill>
                  <a:srgbClr val="FF0000"/>
                </a:solidFill>
              </a:rPr>
              <a:t>就</a:t>
            </a:r>
            <a:r>
              <a:rPr lang="en-US" altLang="zh-TW" sz="2400" b="1" dirty="0">
                <a:solidFill>
                  <a:srgbClr val="FF0000"/>
                </a:solidFill>
              </a:rPr>
              <a:t>64</a:t>
            </a:r>
            <a:endParaRPr lang="zh-TW" altLang="en-US" sz="2400" b="1" dirty="0">
              <a:solidFill>
                <a:srgbClr val="FF0000"/>
              </a:solidFill>
            </a:endParaRPr>
          </a:p>
        </p:txBody>
      </p:sp>
      <p:cxnSp>
        <p:nvCxnSpPr>
          <p:cNvPr id="26" name="直線單箭頭接點 25"/>
          <p:cNvCxnSpPr/>
          <p:nvPr/>
        </p:nvCxnSpPr>
        <p:spPr>
          <a:xfrm flipV="1">
            <a:off x="268985" y="1946031"/>
            <a:ext cx="246319" cy="34860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71274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b="0" i="0" u="none" strike="noStrike" dirty="0" smtClean="0">
                <a:solidFill>
                  <a:srgbClr val="BB4400"/>
                </a:solidFill>
                <a:effectLst/>
                <a:latin typeface="arial" panose="020B0604020202020204" pitchFamily="34" charset="0"/>
                <a:hlinkClick r:id="rId2" tooltip="外部連結至 http://www.flumps.org/ip/a/indexa.html"/>
              </a:rPr>
              <a:t>Class A </a:t>
            </a:r>
            <a:r>
              <a:rPr lang="zh-TW" altLang="en-US" b="0" i="0" u="none" strike="noStrike" dirty="0" smtClean="0">
                <a:solidFill>
                  <a:srgbClr val="BB4400"/>
                </a:solidFill>
                <a:effectLst/>
                <a:latin typeface="arial" panose="020B0604020202020204" pitchFamily="34" charset="0"/>
                <a:hlinkClick r:id="rId2" tooltip="外部連結至 http://www.flumps.org/ip/a/indexa.html"/>
              </a:rPr>
              <a:t>擁有者清單</a:t>
            </a:r>
            <a:endParaRPr lang="zh-TW" altLang="en-US" dirty="0"/>
          </a:p>
        </p:txBody>
      </p:sp>
      <p:sp>
        <p:nvSpPr>
          <p:cNvPr id="6" name="內容版面配置區 5"/>
          <p:cNvSpPr>
            <a:spLocks noGrp="1"/>
          </p:cNvSpPr>
          <p:nvPr>
            <p:ph idx="1"/>
          </p:nvPr>
        </p:nvSpPr>
        <p:spPr>
          <a:xfrm>
            <a:off x="105508" y="1825625"/>
            <a:ext cx="12168554" cy="4351338"/>
          </a:xfrm>
        </p:spPr>
        <p:txBody>
          <a:bodyPr>
            <a:normAutofit/>
          </a:bodyPr>
          <a:lstStyle/>
          <a:p>
            <a:pPr marL="0" indent="0">
              <a:buNone/>
            </a:pPr>
            <a:r>
              <a:rPr lang="en-US" altLang="zh-TW" sz="3600" b="1" i="0" dirty="0" smtClean="0">
                <a:solidFill>
                  <a:srgbClr val="000000"/>
                </a:solidFill>
                <a:effectLst/>
                <a:latin typeface="arial" panose="020B0604020202020204" pitchFamily="34" charset="0"/>
              </a:rPr>
              <a:t>[</a:t>
            </a:r>
            <a:r>
              <a:rPr lang="zh-TW" altLang="en-US" sz="3600" b="1" i="0" dirty="0" smtClean="0">
                <a:solidFill>
                  <a:srgbClr val="000000"/>
                </a:solidFill>
                <a:effectLst/>
                <a:latin typeface="arial" panose="020B0604020202020204" pitchFamily="34" charset="0"/>
              </a:rPr>
              <a:t>註</a:t>
            </a:r>
            <a:r>
              <a:rPr lang="en-US" altLang="zh-TW" sz="3600" b="1" i="0" dirty="0" smtClean="0">
                <a:solidFill>
                  <a:srgbClr val="000000"/>
                </a:solidFill>
                <a:effectLst/>
                <a:latin typeface="arial" panose="020B0604020202020204" pitchFamily="34" charset="0"/>
              </a:rPr>
              <a:t>]</a:t>
            </a:r>
            <a:r>
              <a:rPr lang="zh-TW" altLang="en-US" sz="3600" b="0" i="0" dirty="0" smtClean="0">
                <a:solidFill>
                  <a:srgbClr val="000000"/>
                </a:solidFill>
                <a:effectLst/>
                <a:latin typeface="arial" panose="020B0604020202020204" pitchFamily="34" charset="0"/>
              </a:rPr>
              <a:t> </a:t>
            </a:r>
            <a:r>
              <a:rPr lang="en-US" altLang="zh-TW" sz="3600" b="0" i="0" u="none" strike="noStrike" dirty="0" smtClean="0">
                <a:solidFill>
                  <a:srgbClr val="BB4400"/>
                </a:solidFill>
                <a:effectLst/>
                <a:latin typeface="arial" panose="020B0604020202020204" pitchFamily="34" charset="0"/>
                <a:hlinkClick r:id="rId2" tooltip="外部連結至 http://www.flumps.org/ip/a/indexa.html"/>
              </a:rPr>
              <a:t>Class A </a:t>
            </a:r>
            <a:r>
              <a:rPr lang="zh-TW" altLang="en-US" sz="3600" b="0" i="0" u="none" strike="noStrike" dirty="0" smtClean="0">
                <a:solidFill>
                  <a:srgbClr val="BB4400"/>
                </a:solidFill>
                <a:effectLst/>
                <a:latin typeface="arial" panose="020B0604020202020204" pitchFamily="34" charset="0"/>
                <a:hlinkClick r:id="rId2" tooltip="外部連結至 http://www.flumps.org/ip/a/indexa.html"/>
              </a:rPr>
              <a:t>擁有者清單</a:t>
            </a:r>
            <a:endParaRPr lang="en-US" altLang="zh-TW" sz="3600" b="0" i="0" u="none" strike="noStrike" dirty="0" smtClean="0">
              <a:solidFill>
                <a:srgbClr val="BB4400"/>
              </a:solidFill>
              <a:effectLst/>
              <a:latin typeface="arial" panose="020B0604020202020204" pitchFamily="34" charset="0"/>
            </a:endParaRPr>
          </a:p>
          <a:p>
            <a:pPr marL="0" indent="0">
              <a:buNone/>
            </a:pPr>
            <a:r>
              <a:rPr lang="zh-TW" altLang="en-US" sz="3600" dirty="0">
                <a:hlinkClick r:id="rId2" tooltip=",外部連結至 http://www.flumps.org/ip/a/indexa.html"/>
              </a:rPr>
              <a:t>http://www.flumps.org/ip/a/indexa.html</a:t>
            </a:r>
            <a:r>
              <a:rPr lang="zh-TW" altLang="en-US" sz="3600" dirty="0" smtClean="0"/>
              <a:t/>
            </a:r>
            <a:br>
              <a:rPr lang="zh-TW" altLang="en-US" sz="3600" dirty="0" smtClean="0"/>
            </a:br>
            <a:r>
              <a:rPr lang="en-US" altLang="zh-TW" sz="3600" b="0" i="0" dirty="0" smtClean="0">
                <a:solidFill>
                  <a:srgbClr val="000000"/>
                </a:solidFill>
                <a:effectLst/>
                <a:latin typeface="arial" panose="020B0604020202020204" pitchFamily="34" charset="0"/>
              </a:rPr>
              <a:t>9 IBM Corporation, NY (NET-IBM)</a:t>
            </a:r>
            <a:r>
              <a:rPr lang="en-US" altLang="zh-TW" sz="3600" dirty="0" smtClean="0"/>
              <a:t/>
            </a:r>
            <a:br>
              <a:rPr lang="en-US" altLang="zh-TW" sz="3600" dirty="0" smtClean="0"/>
            </a:br>
            <a:r>
              <a:rPr lang="en-US" altLang="zh-TW" sz="3600" b="0" i="0" dirty="0" smtClean="0">
                <a:solidFill>
                  <a:srgbClr val="000000"/>
                </a:solidFill>
                <a:effectLst/>
                <a:latin typeface="arial" panose="020B0604020202020204" pitchFamily="34" charset="0"/>
              </a:rPr>
              <a:t>15 Hewlett-Packard Company, CA (NET-HP-INTERNET)</a:t>
            </a:r>
            <a:r>
              <a:rPr lang="en-US" altLang="zh-TW" sz="3600" dirty="0" smtClean="0"/>
              <a:t/>
            </a:r>
            <a:br>
              <a:rPr lang="en-US" altLang="zh-TW" sz="3600" dirty="0" smtClean="0"/>
            </a:br>
            <a:r>
              <a:rPr lang="en-US" altLang="zh-TW" sz="3600" b="0" i="0" dirty="0" smtClean="0">
                <a:solidFill>
                  <a:srgbClr val="000000"/>
                </a:solidFill>
                <a:effectLst/>
                <a:latin typeface="arial" panose="020B0604020202020204" pitchFamily="34" charset="0"/>
              </a:rPr>
              <a:t>19 Ford Motor Company, MI (NET-FINET)</a:t>
            </a:r>
            <a:r>
              <a:rPr lang="en-US" altLang="zh-TW" sz="3600" dirty="0" smtClean="0"/>
              <a:t/>
            </a:r>
            <a:br>
              <a:rPr lang="en-US" altLang="zh-TW" sz="3600" dirty="0" smtClean="0"/>
            </a:br>
            <a:r>
              <a:rPr lang="en-US" altLang="zh-TW" sz="3600" b="0" i="0" dirty="0" smtClean="0">
                <a:solidFill>
                  <a:srgbClr val="000000"/>
                </a:solidFill>
                <a:effectLst/>
                <a:latin typeface="arial" panose="020B0604020202020204" pitchFamily="34" charset="0"/>
              </a:rPr>
              <a:t>36 Stanford University, CA (NET-SU-NET-TEMP)</a:t>
            </a:r>
            <a:r>
              <a:rPr lang="en-US" altLang="zh-TW" sz="3600" dirty="0" smtClean="0"/>
              <a:t/>
            </a:r>
            <a:br>
              <a:rPr lang="en-US" altLang="zh-TW" sz="3600" dirty="0" smtClean="0"/>
            </a:br>
            <a:r>
              <a:rPr lang="en-US" altLang="zh-TW" sz="3600" b="0" i="0" dirty="0" smtClean="0">
                <a:solidFill>
                  <a:srgbClr val="000000"/>
                </a:solidFill>
                <a:effectLst/>
                <a:latin typeface="arial" panose="020B0604020202020204" pitchFamily="34" charset="0"/>
              </a:rPr>
              <a:t>43 Japan </a:t>
            </a:r>
            <a:r>
              <a:rPr lang="en-US" altLang="zh-TW" sz="3600" b="0" i="0" dirty="0" err="1" smtClean="0">
                <a:solidFill>
                  <a:srgbClr val="000000"/>
                </a:solidFill>
                <a:effectLst/>
                <a:latin typeface="arial" panose="020B0604020202020204" pitchFamily="34" charset="0"/>
              </a:rPr>
              <a:t>Inet</a:t>
            </a:r>
            <a:r>
              <a:rPr lang="en-US" altLang="zh-TW" sz="3600" b="0" i="0" dirty="0" smtClean="0">
                <a:solidFill>
                  <a:srgbClr val="000000"/>
                </a:solidFill>
                <a:effectLst/>
                <a:latin typeface="arial" panose="020B0604020202020204" pitchFamily="34" charset="0"/>
              </a:rPr>
              <a:t>, Japan (NET-JAPAN-A)</a:t>
            </a:r>
            <a:endParaRPr lang="zh-TW" altLang="en-US" sz="3600" dirty="0"/>
          </a:p>
        </p:txBody>
      </p:sp>
    </p:spTree>
    <p:extLst>
      <p:ext uri="{BB962C8B-B14F-4D97-AF65-F5344CB8AC3E}">
        <p14:creationId xmlns:p14="http://schemas.microsoft.com/office/powerpoint/2010/main" val="249237576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398585" y="808892"/>
            <a:ext cx="11629292" cy="5732585"/>
          </a:xfrm>
        </p:spPr>
        <p:txBody>
          <a:bodyPr>
            <a:normAutofit/>
          </a:bodyPr>
          <a:lstStyle/>
          <a:p>
            <a:r>
              <a:rPr lang="en-US" altLang="zh-TW" dirty="0">
                <a:solidFill>
                  <a:srgbClr val="FF00FF"/>
                </a:solidFill>
              </a:rPr>
              <a:t>64 bytes</a:t>
            </a:r>
            <a:r>
              <a:rPr lang="zh-TW" altLang="en-US" dirty="0"/>
              <a:t>：表示這次傳送的 </a:t>
            </a:r>
            <a:r>
              <a:rPr lang="en-US" altLang="zh-TW" dirty="0"/>
              <a:t>ICMP </a:t>
            </a:r>
            <a:r>
              <a:rPr lang="zh-TW" altLang="en-US" dirty="0"/>
              <a:t>封包大小為 </a:t>
            </a:r>
            <a:r>
              <a:rPr lang="en-US" altLang="zh-TW" dirty="0">
                <a:solidFill>
                  <a:srgbClr val="FF00FF"/>
                </a:solidFill>
              </a:rPr>
              <a:t>64 bytes </a:t>
            </a:r>
            <a:r>
              <a:rPr lang="zh-TW" altLang="en-US" dirty="0"/>
              <a:t>這麼大，這是預設值</a:t>
            </a:r>
          </a:p>
          <a:p>
            <a:r>
              <a:rPr lang="en-US" altLang="zh-TW" dirty="0" err="1">
                <a:solidFill>
                  <a:srgbClr val="FF00FF"/>
                </a:solidFill>
              </a:rPr>
              <a:t>icmp_seq</a:t>
            </a:r>
            <a:r>
              <a:rPr lang="en-US" altLang="zh-TW" dirty="0">
                <a:solidFill>
                  <a:srgbClr val="FF00FF"/>
                </a:solidFill>
              </a:rPr>
              <a:t>=1</a:t>
            </a:r>
            <a:r>
              <a:rPr lang="zh-TW" altLang="en-US" dirty="0"/>
              <a:t>：</a:t>
            </a:r>
            <a:r>
              <a:rPr lang="en-US" altLang="zh-TW" dirty="0"/>
              <a:t>ICMP </a:t>
            </a:r>
            <a:r>
              <a:rPr lang="zh-TW" altLang="en-US" dirty="0"/>
              <a:t>所偵測進行的次數，第一次編號為 </a:t>
            </a:r>
            <a:r>
              <a:rPr lang="en-US" altLang="zh-TW" dirty="0"/>
              <a:t>1</a:t>
            </a:r>
          </a:p>
          <a:p>
            <a:r>
              <a:rPr lang="en-US" altLang="zh-TW" dirty="0" err="1" smtClean="0">
                <a:solidFill>
                  <a:srgbClr val="FF00FF"/>
                </a:solidFill>
              </a:rPr>
              <a:t>ttl</a:t>
            </a:r>
            <a:r>
              <a:rPr lang="en-US" altLang="zh-TW" dirty="0" smtClean="0"/>
              <a:t>=64</a:t>
            </a:r>
            <a:r>
              <a:rPr lang="zh-TW" altLang="en-US" dirty="0" smtClean="0"/>
              <a:t>：</a:t>
            </a:r>
            <a:r>
              <a:rPr lang="en-US" altLang="zh-TW" dirty="0"/>
              <a:t>TTL </a:t>
            </a:r>
            <a:r>
              <a:rPr lang="zh-TW" altLang="en-US" dirty="0"/>
              <a:t>與 </a:t>
            </a:r>
            <a:r>
              <a:rPr lang="en-US" altLang="zh-TW" dirty="0"/>
              <a:t>IP </a:t>
            </a:r>
            <a:r>
              <a:rPr lang="zh-TW" altLang="en-US" dirty="0"/>
              <a:t>封包內的 </a:t>
            </a:r>
            <a:r>
              <a:rPr lang="en-US" altLang="zh-TW" dirty="0"/>
              <a:t>TTL </a:t>
            </a:r>
            <a:r>
              <a:rPr lang="zh-TW" altLang="en-US" dirty="0"/>
              <a:t>是相同的，每經過一個帶有 </a:t>
            </a:r>
            <a:r>
              <a:rPr lang="en-US" altLang="zh-TW" dirty="0"/>
              <a:t>MAC </a:t>
            </a:r>
            <a:r>
              <a:rPr lang="zh-TW" altLang="en-US" dirty="0"/>
              <a:t>的節點 </a:t>
            </a:r>
            <a:r>
              <a:rPr lang="en-US" altLang="zh-TW" dirty="0"/>
              <a:t>(node) </a:t>
            </a:r>
            <a:r>
              <a:rPr lang="zh-TW" altLang="en-US" dirty="0"/>
              <a:t>時，例如 </a:t>
            </a:r>
            <a:r>
              <a:rPr lang="en-US" altLang="zh-TW" dirty="0"/>
              <a:t>router, bridge </a:t>
            </a:r>
            <a:r>
              <a:rPr lang="zh-TW" altLang="en-US" dirty="0"/>
              <a:t>時， </a:t>
            </a:r>
            <a:r>
              <a:rPr lang="en-US" altLang="zh-TW" dirty="0"/>
              <a:t>TTL </a:t>
            </a:r>
            <a:r>
              <a:rPr lang="zh-TW" altLang="en-US" dirty="0"/>
              <a:t>就會減少一，預設的 </a:t>
            </a:r>
            <a:r>
              <a:rPr lang="en-US" altLang="zh-TW" dirty="0"/>
              <a:t>TTL </a:t>
            </a:r>
            <a:r>
              <a:rPr lang="zh-TW" altLang="en-US" dirty="0"/>
              <a:t>為 </a:t>
            </a:r>
            <a:r>
              <a:rPr lang="en-US" altLang="zh-TW" dirty="0"/>
              <a:t>255 </a:t>
            </a:r>
            <a:r>
              <a:rPr lang="zh-TW" altLang="en-US" dirty="0"/>
              <a:t>， 你可以透過 </a:t>
            </a:r>
            <a:r>
              <a:rPr lang="en-US" altLang="zh-TW" dirty="0"/>
              <a:t>-t 150 </a:t>
            </a:r>
            <a:r>
              <a:rPr lang="zh-TW" altLang="en-US" dirty="0"/>
              <a:t>之類的方法來重新設定預設 </a:t>
            </a:r>
            <a:r>
              <a:rPr lang="en-US" altLang="zh-TW" dirty="0"/>
              <a:t>TTL </a:t>
            </a:r>
            <a:r>
              <a:rPr lang="zh-TW" altLang="en-US" dirty="0"/>
              <a:t>數值；</a:t>
            </a:r>
          </a:p>
          <a:p>
            <a:r>
              <a:rPr lang="en-US" altLang="zh-TW" dirty="0" smtClean="0">
                <a:solidFill>
                  <a:srgbClr val="FF00FF"/>
                </a:solidFill>
              </a:rPr>
              <a:t>time</a:t>
            </a:r>
            <a:r>
              <a:rPr lang="en-US" altLang="zh-TW" dirty="0" smtClean="0"/>
              <a:t>=</a:t>
            </a:r>
            <a:r>
              <a:rPr lang="en-US" altLang="zh-TW" dirty="0"/>
              <a:t>0.915</a:t>
            </a:r>
            <a:r>
              <a:rPr lang="zh-TW" altLang="en-US" dirty="0" smtClean="0"/>
              <a:t>：</a:t>
            </a:r>
            <a:r>
              <a:rPr lang="zh-TW" altLang="en-US" dirty="0"/>
              <a:t>回應時間，單位有 </a:t>
            </a:r>
            <a:r>
              <a:rPr lang="en-US" altLang="zh-TW" dirty="0" err="1">
                <a:solidFill>
                  <a:srgbClr val="FF00FF"/>
                </a:solidFill>
              </a:rPr>
              <a:t>ms</a:t>
            </a:r>
            <a:r>
              <a:rPr lang="en-US" altLang="zh-TW" dirty="0">
                <a:solidFill>
                  <a:srgbClr val="FF00FF"/>
                </a:solidFill>
              </a:rPr>
              <a:t>(0.001</a:t>
            </a:r>
            <a:r>
              <a:rPr lang="zh-TW" altLang="en-US" dirty="0">
                <a:solidFill>
                  <a:srgbClr val="FF00FF"/>
                </a:solidFill>
              </a:rPr>
              <a:t>秒</a:t>
            </a:r>
            <a:r>
              <a:rPr lang="en-US" altLang="zh-TW" dirty="0"/>
              <a:t>)</a:t>
            </a:r>
            <a:r>
              <a:rPr lang="zh-TW" altLang="en-US" dirty="0"/>
              <a:t>及 </a:t>
            </a:r>
            <a:r>
              <a:rPr lang="en-US" altLang="zh-TW" dirty="0"/>
              <a:t>us(0.000001</a:t>
            </a:r>
            <a:r>
              <a:rPr lang="zh-TW" altLang="en-US" dirty="0"/>
              <a:t>秒</a:t>
            </a:r>
            <a:r>
              <a:rPr lang="en-US" altLang="zh-TW" dirty="0"/>
              <a:t>)</a:t>
            </a:r>
            <a:r>
              <a:rPr lang="zh-TW" altLang="en-US" dirty="0"/>
              <a:t>， 一般來說，</a:t>
            </a:r>
            <a:r>
              <a:rPr lang="zh-TW" altLang="en-US" dirty="0">
                <a:solidFill>
                  <a:srgbClr val="FF0000"/>
                </a:solidFill>
              </a:rPr>
              <a:t>越小的回應時間，表示兩部主機之間的網路連線越良好</a:t>
            </a:r>
            <a:r>
              <a:rPr lang="zh-TW" altLang="en-US" dirty="0"/>
              <a:t>！</a:t>
            </a:r>
          </a:p>
          <a:p>
            <a:r>
              <a:rPr lang="zh-TW" altLang="en-US" dirty="0"/>
              <a:t> </a:t>
            </a:r>
            <a:r>
              <a:rPr lang="en-US" altLang="zh-TW" dirty="0">
                <a:solidFill>
                  <a:srgbClr val="FF00FF"/>
                </a:solidFill>
              </a:rPr>
              <a:t>RTT </a:t>
            </a:r>
            <a:r>
              <a:rPr lang="zh-TW" altLang="en-US" dirty="0" smtClean="0"/>
              <a:t>（</a:t>
            </a:r>
            <a:r>
              <a:rPr lang="en-US" altLang="zh-TW" dirty="0"/>
              <a:t>round-trip delay time</a:t>
            </a:r>
            <a:r>
              <a:rPr lang="zh-TW" altLang="en-US" dirty="0"/>
              <a:t>）</a:t>
            </a:r>
            <a:r>
              <a:rPr lang="zh-TW" altLang="en-US" dirty="0" smtClean="0"/>
              <a:t>來回</a:t>
            </a:r>
            <a:r>
              <a:rPr lang="zh-TW" altLang="en-US" dirty="0"/>
              <a:t>通訊延遲時間的最大值、最小值與平均值</a:t>
            </a:r>
            <a:endParaRPr lang="en-US" altLang="zh-TW" dirty="0" smtClean="0"/>
          </a:p>
          <a:p>
            <a:r>
              <a:rPr lang="en-US" altLang="zh-TW" dirty="0" err="1" smtClean="0">
                <a:solidFill>
                  <a:srgbClr val="FF00FF"/>
                </a:solidFill>
              </a:rPr>
              <a:t>Mdev</a:t>
            </a:r>
            <a:r>
              <a:rPr lang="en-US" altLang="zh-TW" dirty="0" smtClean="0"/>
              <a:t>:</a:t>
            </a:r>
            <a:r>
              <a:rPr lang="en-US" altLang="zh-TW" dirty="0"/>
              <a:t> Mean Deviation </a:t>
            </a:r>
            <a:r>
              <a:rPr lang="zh-TW" altLang="en-US" dirty="0"/>
              <a:t>的</a:t>
            </a:r>
            <a:r>
              <a:rPr lang="zh-TW" altLang="en-US" dirty="0" smtClean="0"/>
              <a:t>縮寫</a:t>
            </a:r>
            <a:r>
              <a:rPr lang="en-US" altLang="zh-TW" dirty="0" smtClean="0"/>
              <a:t>.</a:t>
            </a:r>
            <a:r>
              <a:rPr lang="zh-TW" altLang="en-US" dirty="0" smtClean="0"/>
              <a:t>這些 </a:t>
            </a:r>
            <a:r>
              <a:rPr lang="en-US" altLang="zh-TW" dirty="0"/>
              <a:t>ICMP </a:t>
            </a:r>
            <a:r>
              <a:rPr lang="zh-TW" altLang="en-US" dirty="0"/>
              <a:t>包的 </a:t>
            </a:r>
            <a:r>
              <a:rPr lang="en-US" altLang="zh-TW" dirty="0"/>
              <a:t>RTT </a:t>
            </a:r>
            <a:r>
              <a:rPr lang="zh-TW" altLang="en-US" dirty="0"/>
              <a:t>偏離平均值的程度，這個值越大說明你的網速越不穩定</a:t>
            </a:r>
          </a:p>
        </p:txBody>
      </p:sp>
    </p:spTree>
    <p:extLst>
      <p:ext uri="{BB962C8B-B14F-4D97-AF65-F5344CB8AC3E}">
        <p14:creationId xmlns:p14="http://schemas.microsoft.com/office/powerpoint/2010/main" val="79404023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示例一 </a:t>
            </a:r>
            <a:r>
              <a:rPr lang="en-US" altLang="zh-TW" dirty="0"/>
              <a:t>ping</a:t>
            </a:r>
            <a:r>
              <a:rPr lang="zh-TW" altLang="en-US" dirty="0"/>
              <a:t>得通的</a:t>
            </a:r>
            <a:r>
              <a:rPr lang="zh-TW" altLang="en-US" dirty="0" smtClean="0"/>
              <a:t>例</a:t>
            </a:r>
            <a:endParaRPr lang="zh-TW" altLang="en-US" dirty="0"/>
          </a:p>
        </p:txBody>
      </p:sp>
      <p:sp>
        <p:nvSpPr>
          <p:cNvPr id="3" name="內容版面配置區 2"/>
          <p:cNvSpPr>
            <a:spLocks noGrp="1"/>
          </p:cNvSpPr>
          <p:nvPr>
            <p:ph idx="1"/>
          </p:nvPr>
        </p:nvSpPr>
        <p:spPr/>
        <p:txBody>
          <a:bodyPr/>
          <a:lstStyle/>
          <a:p>
            <a:r>
              <a:rPr lang="en-US" altLang="zh-TW" dirty="0"/>
              <a:t>[</a:t>
            </a:r>
            <a:r>
              <a:rPr lang="en-US" altLang="zh-TW" dirty="0" err="1"/>
              <a:t>root@jfht</a:t>
            </a:r>
            <a:r>
              <a:rPr lang="en-US" altLang="zh-TW" dirty="0"/>
              <a:t> ~]# ping 192.168.1.181 </a:t>
            </a:r>
            <a:br>
              <a:rPr lang="en-US" altLang="zh-TW" dirty="0"/>
            </a:br>
            <a:r>
              <a:rPr lang="en-US" altLang="zh-TW" dirty="0"/>
              <a:t>PING 192.168.1.181 (192.168.1.181) 56(84) bytes of data.</a:t>
            </a:r>
            <a:br>
              <a:rPr lang="en-US" altLang="zh-TW" dirty="0"/>
            </a:br>
            <a:r>
              <a:rPr lang="en-US" altLang="zh-TW" dirty="0"/>
              <a:t>64 bytes from 192.168.1.181: </a:t>
            </a:r>
            <a:r>
              <a:rPr lang="en-US" altLang="zh-TW" dirty="0" err="1"/>
              <a:t>icmp_seq</a:t>
            </a:r>
            <a:r>
              <a:rPr lang="en-US" altLang="zh-TW" dirty="0"/>
              <a:t>=1 </a:t>
            </a:r>
            <a:r>
              <a:rPr lang="en-US" altLang="zh-TW" dirty="0" err="1"/>
              <a:t>ttl</a:t>
            </a:r>
            <a:r>
              <a:rPr lang="en-US" altLang="zh-TW" dirty="0"/>
              <a:t>=64 time=0.235 </a:t>
            </a:r>
            <a:r>
              <a:rPr lang="en-US" altLang="zh-TW" dirty="0" err="1"/>
              <a:t>ms</a:t>
            </a:r>
            <a:r>
              <a:rPr lang="en-US" altLang="zh-TW" dirty="0"/>
              <a:t/>
            </a:r>
            <a:br>
              <a:rPr lang="en-US" altLang="zh-TW" dirty="0"/>
            </a:br>
            <a:r>
              <a:rPr lang="en-US" altLang="zh-TW" dirty="0"/>
              <a:t>64 bytes from 192.168.1.181: </a:t>
            </a:r>
            <a:r>
              <a:rPr lang="en-US" altLang="zh-TW" dirty="0" err="1"/>
              <a:t>icmp_seq</a:t>
            </a:r>
            <a:r>
              <a:rPr lang="en-US" altLang="zh-TW" dirty="0"/>
              <a:t>=2 </a:t>
            </a:r>
            <a:r>
              <a:rPr lang="en-US" altLang="zh-TW" dirty="0" err="1"/>
              <a:t>ttl</a:t>
            </a:r>
            <a:r>
              <a:rPr lang="en-US" altLang="zh-TW" dirty="0"/>
              <a:t>=64 time=0.127 </a:t>
            </a:r>
            <a:r>
              <a:rPr lang="en-US" altLang="zh-TW" dirty="0" err="1"/>
              <a:t>ms</a:t>
            </a:r>
            <a:r>
              <a:rPr lang="en-US" altLang="zh-TW" dirty="0"/>
              <a:t/>
            </a:r>
            <a:br>
              <a:rPr lang="en-US" altLang="zh-TW" dirty="0"/>
            </a:br>
            <a:r>
              <a:rPr lang="en-US" altLang="zh-TW" dirty="0"/>
              <a:t>64 bytes from 192.168.1.181: </a:t>
            </a:r>
            <a:r>
              <a:rPr lang="en-US" altLang="zh-TW" dirty="0" err="1"/>
              <a:t>icmp_seq</a:t>
            </a:r>
            <a:r>
              <a:rPr lang="en-US" altLang="zh-TW" dirty="0"/>
              <a:t>=3 </a:t>
            </a:r>
            <a:r>
              <a:rPr lang="en-US" altLang="zh-TW" dirty="0" err="1"/>
              <a:t>ttl</a:t>
            </a:r>
            <a:r>
              <a:rPr lang="en-US" altLang="zh-TW" dirty="0"/>
              <a:t>=64 time=0.126 </a:t>
            </a:r>
            <a:r>
              <a:rPr lang="en-US" altLang="zh-TW" dirty="0" err="1"/>
              <a:t>ms</a:t>
            </a:r>
            <a:r>
              <a:rPr lang="en-US" altLang="zh-TW" dirty="0"/>
              <a:t/>
            </a:r>
            <a:br>
              <a:rPr lang="en-US" altLang="zh-TW" dirty="0"/>
            </a:br>
            <a:r>
              <a:rPr lang="en-US" altLang="zh-TW" dirty="0"/>
              <a:t/>
            </a:r>
            <a:br>
              <a:rPr lang="en-US" altLang="zh-TW" dirty="0"/>
            </a:br>
            <a:r>
              <a:rPr lang="en-US" altLang="zh-TW" dirty="0"/>
              <a:t>--- 192.168.1.181 ping statistics ---</a:t>
            </a:r>
            <a:br>
              <a:rPr lang="en-US" altLang="zh-TW" dirty="0"/>
            </a:br>
            <a:r>
              <a:rPr lang="en-US" altLang="zh-TW" dirty="0"/>
              <a:t>3 packets transmitted, 3 received, 0% packet loss, time 1999ms</a:t>
            </a:r>
            <a:br>
              <a:rPr lang="en-US" altLang="zh-TW" dirty="0"/>
            </a:br>
            <a:r>
              <a:rPr lang="en-US" altLang="zh-TW" dirty="0" err="1"/>
              <a:t>rtt</a:t>
            </a:r>
            <a:r>
              <a:rPr lang="en-US" altLang="zh-TW" dirty="0"/>
              <a:t> min/</a:t>
            </a:r>
            <a:r>
              <a:rPr lang="en-US" altLang="zh-TW" dirty="0" err="1"/>
              <a:t>avg</a:t>
            </a:r>
            <a:r>
              <a:rPr lang="en-US" altLang="zh-TW" dirty="0"/>
              <a:t>/max/</a:t>
            </a:r>
            <a:r>
              <a:rPr lang="en-US" altLang="zh-TW" dirty="0" err="1"/>
              <a:t>mdev</a:t>
            </a:r>
            <a:r>
              <a:rPr lang="en-US" altLang="zh-TW" dirty="0"/>
              <a:t> = 0.126/0.162/0.235/0.053 </a:t>
            </a:r>
            <a:r>
              <a:rPr lang="en-US" altLang="zh-TW" dirty="0" err="1"/>
              <a:t>ms</a:t>
            </a:r>
            <a:r>
              <a:rPr lang="en-US" altLang="zh-TW" dirty="0"/>
              <a:t/>
            </a:r>
            <a:br>
              <a:rPr lang="en-US" altLang="zh-TW" dirty="0"/>
            </a:br>
            <a:r>
              <a:rPr lang="en-US" altLang="zh-TW" dirty="0"/>
              <a:t>[</a:t>
            </a:r>
            <a:r>
              <a:rPr lang="en-US" altLang="zh-TW" dirty="0" err="1"/>
              <a:t>root@jfht</a:t>
            </a:r>
            <a:r>
              <a:rPr lang="en-US" altLang="zh-TW" dirty="0"/>
              <a:t> ~]#</a:t>
            </a:r>
            <a:endParaRPr lang="zh-TW" altLang="en-US" dirty="0"/>
          </a:p>
        </p:txBody>
      </p:sp>
    </p:spTree>
    <p:extLst>
      <p:ext uri="{BB962C8B-B14F-4D97-AF65-F5344CB8AC3E}">
        <p14:creationId xmlns:p14="http://schemas.microsoft.com/office/powerpoint/2010/main" val="248566480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示例二 </a:t>
            </a:r>
            <a:r>
              <a:rPr lang="en-US" altLang="zh-TW" dirty="0"/>
              <a:t>ping</a:t>
            </a:r>
            <a:r>
              <a:rPr lang="zh-TW" altLang="en-US" dirty="0">
                <a:solidFill>
                  <a:srgbClr val="00B0F0"/>
                </a:solidFill>
              </a:rPr>
              <a:t>不通</a:t>
            </a:r>
            <a:r>
              <a:rPr lang="zh-TW" altLang="en-US" dirty="0"/>
              <a:t>的</a:t>
            </a:r>
            <a:r>
              <a:rPr lang="zh-TW" altLang="en-US" dirty="0" smtClean="0"/>
              <a:t>例子</a:t>
            </a:r>
            <a:endParaRPr lang="zh-TW" altLang="en-US" dirty="0"/>
          </a:p>
        </p:txBody>
      </p:sp>
      <p:sp>
        <p:nvSpPr>
          <p:cNvPr id="3" name="內容版面配置區 2"/>
          <p:cNvSpPr>
            <a:spLocks noGrp="1"/>
          </p:cNvSpPr>
          <p:nvPr>
            <p:ph idx="1"/>
          </p:nvPr>
        </p:nvSpPr>
        <p:spPr/>
        <p:txBody>
          <a:bodyPr/>
          <a:lstStyle/>
          <a:p>
            <a:r>
              <a:rPr lang="en-US" altLang="zh-TW" dirty="0"/>
              <a:t>[</a:t>
            </a:r>
            <a:r>
              <a:rPr lang="en-US" altLang="zh-TW" dirty="0" err="1"/>
              <a:t>root@jfht</a:t>
            </a:r>
            <a:r>
              <a:rPr lang="en-US" altLang="zh-TW" dirty="0"/>
              <a:t> ~]# ping 192.168.1.1 </a:t>
            </a:r>
            <a:br>
              <a:rPr lang="en-US" altLang="zh-TW" dirty="0"/>
            </a:br>
            <a:r>
              <a:rPr lang="en-US" altLang="zh-TW" dirty="0"/>
              <a:t>PING 192.168.1.1 (192.168.1.1) 56(84) bytes of data.</a:t>
            </a:r>
            <a:br>
              <a:rPr lang="en-US" altLang="zh-TW" dirty="0"/>
            </a:br>
            <a:r>
              <a:rPr lang="en-US" altLang="zh-TW" dirty="0"/>
              <a:t>From 192.168.1.191 </a:t>
            </a:r>
            <a:r>
              <a:rPr lang="en-US" altLang="zh-TW" dirty="0" err="1"/>
              <a:t>icmp_seq</a:t>
            </a:r>
            <a:r>
              <a:rPr lang="en-US" altLang="zh-TW" dirty="0"/>
              <a:t>=2 </a:t>
            </a:r>
            <a:r>
              <a:rPr lang="en-US" altLang="zh-TW" dirty="0">
                <a:solidFill>
                  <a:srgbClr val="FF00FF"/>
                </a:solidFill>
              </a:rPr>
              <a:t>Destination Host Unreachable</a:t>
            </a:r>
            <a:r>
              <a:rPr lang="en-US" altLang="zh-TW" dirty="0"/>
              <a:t> </a:t>
            </a:r>
            <a:br>
              <a:rPr lang="en-US" altLang="zh-TW" dirty="0"/>
            </a:br>
            <a:r>
              <a:rPr lang="en-US" altLang="zh-TW" dirty="0"/>
              <a:t>From 192.168.1.191 </a:t>
            </a:r>
            <a:r>
              <a:rPr lang="en-US" altLang="zh-TW" dirty="0" err="1"/>
              <a:t>icmp_seq</a:t>
            </a:r>
            <a:r>
              <a:rPr lang="en-US" altLang="zh-TW" dirty="0"/>
              <a:t>=3 Destination Host Unreachable</a:t>
            </a:r>
            <a:br>
              <a:rPr lang="en-US" altLang="zh-TW" dirty="0"/>
            </a:br>
            <a:r>
              <a:rPr lang="en-US" altLang="zh-TW" dirty="0"/>
              <a:t>From 192.168.1.191 </a:t>
            </a:r>
            <a:r>
              <a:rPr lang="en-US" altLang="zh-TW" dirty="0" err="1"/>
              <a:t>icmp_seq</a:t>
            </a:r>
            <a:r>
              <a:rPr lang="en-US" altLang="zh-TW" dirty="0"/>
              <a:t>=4 Destination Host Unreachable</a:t>
            </a:r>
            <a:br>
              <a:rPr lang="en-US" altLang="zh-TW" dirty="0"/>
            </a:br>
            <a:r>
              <a:rPr lang="en-US" altLang="zh-TW" dirty="0"/>
              <a:t/>
            </a:r>
            <a:br>
              <a:rPr lang="en-US" altLang="zh-TW" dirty="0"/>
            </a:br>
            <a:r>
              <a:rPr lang="en-US" altLang="zh-TW" dirty="0"/>
              <a:t>--- 192.168.1.1 ping statistics ---</a:t>
            </a:r>
            <a:br>
              <a:rPr lang="en-US" altLang="zh-TW" dirty="0"/>
            </a:br>
            <a:r>
              <a:rPr lang="en-US" altLang="zh-TW" dirty="0"/>
              <a:t>7 packets transmitted, 0 received, +3 errors, </a:t>
            </a:r>
            <a:r>
              <a:rPr lang="en-US" altLang="zh-TW" dirty="0">
                <a:solidFill>
                  <a:srgbClr val="FF00FF"/>
                </a:solidFill>
              </a:rPr>
              <a:t>100%</a:t>
            </a:r>
            <a:r>
              <a:rPr lang="en-US" altLang="zh-TW" dirty="0"/>
              <a:t> packet </a:t>
            </a:r>
            <a:r>
              <a:rPr lang="en-US" altLang="zh-TW" dirty="0">
                <a:solidFill>
                  <a:srgbClr val="FF00FF"/>
                </a:solidFill>
              </a:rPr>
              <a:t>loss</a:t>
            </a:r>
            <a:r>
              <a:rPr lang="en-US" altLang="zh-TW" dirty="0"/>
              <a:t>, time 5999ms, pipe 3</a:t>
            </a:r>
            <a:br>
              <a:rPr lang="en-US" altLang="zh-TW" dirty="0"/>
            </a:br>
            <a:r>
              <a:rPr lang="en-US" altLang="zh-TW" dirty="0"/>
              <a:t>[</a:t>
            </a:r>
            <a:r>
              <a:rPr lang="en-US" altLang="zh-TW" dirty="0" err="1"/>
              <a:t>root@jfht</a:t>
            </a:r>
            <a:r>
              <a:rPr lang="en-US" altLang="zh-TW" dirty="0"/>
              <a:t> ~]#</a:t>
            </a:r>
            <a:endParaRPr lang="zh-TW" altLang="en-US" dirty="0"/>
          </a:p>
        </p:txBody>
      </p:sp>
    </p:spTree>
    <p:extLst>
      <p:ext uri="{BB962C8B-B14F-4D97-AF65-F5344CB8AC3E}">
        <p14:creationId xmlns:p14="http://schemas.microsoft.com/office/powerpoint/2010/main" val="233177476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Ping –c3 </a:t>
            </a:r>
            <a:r>
              <a:rPr lang="en-US" altLang="zh-TW" dirty="0" err="1" smtClean="0"/>
              <a:t>ip</a:t>
            </a:r>
            <a:endParaRPr lang="zh-TW" altLang="en-US" dirty="0"/>
          </a:p>
        </p:txBody>
      </p:sp>
      <p:sp>
        <p:nvSpPr>
          <p:cNvPr id="3" name="內容版面配置區 2"/>
          <p:cNvSpPr>
            <a:spLocks noGrp="1"/>
          </p:cNvSpPr>
          <p:nvPr>
            <p:ph idx="1"/>
          </p:nvPr>
        </p:nvSpPr>
        <p:spPr/>
        <p:txBody>
          <a:bodyPr/>
          <a:lstStyle/>
          <a:p>
            <a:pPr marL="0" indent="0">
              <a:buNone/>
            </a:pPr>
            <a:r>
              <a:rPr lang="en-US" altLang="zh-TW" dirty="0" smtClean="0"/>
              <a:t>ping </a:t>
            </a:r>
            <a:r>
              <a:rPr lang="zh-TW" altLang="en-US" dirty="0" smtClean="0"/>
              <a:t>一個封包 </a:t>
            </a:r>
            <a:r>
              <a:rPr lang="en-US" altLang="zh-TW" dirty="0" smtClean="0"/>
              <a:t>(-c 1) , </a:t>
            </a:r>
            <a:r>
              <a:rPr lang="zh-TW" altLang="en-US" dirty="0" smtClean="0"/>
              <a:t>等待回應時間為一秒 </a:t>
            </a:r>
            <a:r>
              <a:rPr lang="en-US" altLang="zh-TW" dirty="0" smtClean="0"/>
              <a:t>(-w 1)</a:t>
            </a:r>
          </a:p>
          <a:p>
            <a:pPr marL="0" indent="0">
              <a:buNone/>
            </a:pPr>
            <a:r>
              <a:rPr lang="en-US" altLang="zh-CN" dirty="0" smtClean="0"/>
              <a:t>-c&lt;</a:t>
            </a:r>
            <a:r>
              <a:rPr lang="zh-CN" altLang="en-US" dirty="0" smtClean="0"/>
              <a:t>完成次数</a:t>
            </a:r>
            <a:r>
              <a:rPr lang="en-US" altLang="zh-CN" dirty="0" smtClean="0"/>
              <a:t>&gt;</a:t>
            </a:r>
            <a:r>
              <a:rPr lang="zh-CN" altLang="en-US" dirty="0" smtClean="0"/>
              <a:t>：设置完成要求回应的次数</a:t>
            </a:r>
            <a:endParaRPr lang="en-US" altLang="zh-CN" dirty="0" smtClean="0"/>
          </a:p>
          <a:p>
            <a:r>
              <a:rPr lang="en-US" altLang="zh-TW" dirty="0"/>
              <a:t>Ping </a:t>
            </a:r>
            <a:r>
              <a:rPr lang="en-US" altLang="zh-TW" dirty="0" err="1"/>
              <a:t>ip</a:t>
            </a:r>
            <a:endParaRPr lang="en-US" altLang="zh-TW" dirty="0"/>
          </a:p>
          <a:p>
            <a:pPr marL="0" indent="0">
              <a:buNone/>
            </a:pPr>
            <a:r>
              <a:rPr lang="zh-TW" altLang="en-US" dirty="0"/>
              <a:t>以自己</a:t>
            </a:r>
            <a:r>
              <a:rPr lang="en-US" altLang="zh-TW" dirty="0"/>
              <a:t>PC</a:t>
            </a:r>
            <a:r>
              <a:rPr lang="zh-TW" altLang="en-US" dirty="0"/>
              <a:t>的 </a:t>
            </a:r>
            <a:r>
              <a:rPr lang="en-US" altLang="zh-TW" dirty="0" err="1"/>
              <a:t>ip</a:t>
            </a:r>
            <a:r>
              <a:rPr lang="en-US" altLang="zh-TW" dirty="0"/>
              <a:t> (</a:t>
            </a:r>
            <a:r>
              <a:rPr lang="zh-TW" altLang="en-US" dirty="0"/>
              <a:t>與自己</a:t>
            </a:r>
            <a:r>
              <a:rPr lang="en-US" altLang="zh-TW" dirty="0"/>
              <a:t>PC </a:t>
            </a:r>
            <a:r>
              <a:rPr lang="en-US" altLang="zh-TW" dirty="0" err="1"/>
              <a:t>netmask</a:t>
            </a:r>
            <a:r>
              <a:rPr lang="zh-TW" altLang="en-US" dirty="0"/>
              <a:t>運算</a:t>
            </a:r>
            <a:r>
              <a:rPr lang="en-US" altLang="zh-TW" dirty="0"/>
              <a:t>.and.)</a:t>
            </a:r>
            <a:r>
              <a:rPr lang="zh-TW" altLang="en-US" dirty="0"/>
              <a:t>與 目的地的</a:t>
            </a:r>
            <a:r>
              <a:rPr lang="en-US" altLang="zh-TW" dirty="0" err="1"/>
              <a:t>ip</a:t>
            </a:r>
            <a:r>
              <a:rPr lang="en-US" altLang="zh-TW" dirty="0"/>
              <a:t> (</a:t>
            </a:r>
            <a:r>
              <a:rPr lang="zh-TW" altLang="en-US" dirty="0"/>
              <a:t>與自己</a:t>
            </a:r>
            <a:r>
              <a:rPr lang="en-US" altLang="zh-TW" dirty="0"/>
              <a:t>PC </a:t>
            </a:r>
            <a:r>
              <a:rPr lang="en-US" altLang="zh-TW" dirty="0" err="1"/>
              <a:t>netmask</a:t>
            </a:r>
            <a:r>
              <a:rPr lang="zh-TW" altLang="en-US" dirty="0"/>
              <a:t>運算</a:t>
            </a:r>
            <a:r>
              <a:rPr lang="en-US" altLang="zh-TW" dirty="0"/>
              <a:t>.and.),</a:t>
            </a:r>
            <a:r>
              <a:rPr lang="zh-TW" altLang="en-US" dirty="0"/>
              <a:t>得出相同</a:t>
            </a:r>
            <a:r>
              <a:rPr lang="en-US" altLang="zh-TW" dirty="0"/>
              <a:t>network ID,</a:t>
            </a:r>
            <a:r>
              <a:rPr lang="zh-TW" altLang="en-US" dirty="0"/>
              <a:t>則</a:t>
            </a:r>
            <a:r>
              <a:rPr lang="en-US" altLang="zh-TW" dirty="0"/>
              <a:t>broadcast(</a:t>
            </a:r>
            <a:r>
              <a:rPr lang="zh-TW" altLang="en-US" dirty="0"/>
              <a:t>廣播</a:t>
            </a:r>
            <a:r>
              <a:rPr lang="en-US" altLang="zh-TW" dirty="0"/>
              <a:t>)</a:t>
            </a:r>
            <a:endParaRPr lang="zh-TW" altLang="en-US" dirty="0"/>
          </a:p>
          <a:p>
            <a:pPr marL="0" indent="0">
              <a:buNone/>
            </a:pPr>
            <a:endParaRPr lang="en-US" altLang="zh-TW" dirty="0" smtClean="0"/>
          </a:p>
          <a:p>
            <a:pPr marL="0" indent="0">
              <a:buNone/>
            </a:pPr>
            <a:endParaRPr lang="zh-TW" altLang="en-US" dirty="0"/>
          </a:p>
        </p:txBody>
      </p:sp>
    </p:spTree>
    <p:extLst>
      <p:ext uri="{BB962C8B-B14F-4D97-AF65-F5344CB8AC3E}">
        <p14:creationId xmlns:p14="http://schemas.microsoft.com/office/powerpoint/2010/main" val="345239607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Ex1:</a:t>
            </a:r>
            <a:r>
              <a:rPr lang="zh-TW" altLang="en-US" dirty="0" smtClean="0"/>
              <a:t>在</a:t>
            </a:r>
            <a:r>
              <a:rPr lang="en-US" altLang="zh-TW" dirty="0" err="1"/>
              <a:t>Ip</a:t>
            </a:r>
            <a:r>
              <a:rPr lang="en-US" altLang="zh-TW" dirty="0"/>
              <a:t> </a:t>
            </a:r>
            <a:r>
              <a:rPr lang="en-US" altLang="zh-TW" dirty="0" smtClean="0"/>
              <a:t>192.168.0.50</a:t>
            </a:r>
            <a:r>
              <a:rPr lang="zh-TW" altLang="en-US" dirty="0" smtClean="0"/>
              <a:t> </a:t>
            </a:r>
            <a:r>
              <a:rPr lang="en-US" altLang="zh-TW" dirty="0" smtClean="0"/>
              <a:t>ping 192.168.0.199</a:t>
            </a:r>
            <a:br>
              <a:rPr lang="en-US" altLang="zh-TW" dirty="0" smtClean="0"/>
            </a:br>
            <a:r>
              <a:rPr lang="zh-TW" altLang="en-US" dirty="0"/>
              <a:t>在</a:t>
            </a:r>
            <a:r>
              <a:rPr lang="en-US" altLang="zh-TW" dirty="0" err="1"/>
              <a:t>Ip</a:t>
            </a:r>
            <a:r>
              <a:rPr lang="en-US" altLang="zh-TW" dirty="0"/>
              <a:t> </a:t>
            </a:r>
            <a:r>
              <a:rPr lang="en-US" altLang="zh-TW" dirty="0" smtClean="0"/>
              <a:t>192.168.0.199</a:t>
            </a:r>
            <a:r>
              <a:rPr lang="zh-TW" altLang="en-US" dirty="0" smtClean="0"/>
              <a:t> </a:t>
            </a:r>
            <a:r>
              <a:rPr lang="en-US" altLang="zh-TW" dirty="0" smtClean="0"/>
              <a:t>ping</a:t>
            </a:r>
            <a:r>
              <a:rPr lang="zh-TW" altLang="en-US" dirty="0" smtClean="0"/>
              <a:t> </a:t>
            </a:r>
            <a:r>
              <a:rPr lang="en-US" altLang="zh-TW" dirty="0"/>
              <a:t>192.168.0.50</a:t>
            </a:r>
            <a:endParaRPr lang="zh-TW" altLang="en-US" dirty="0"/>
          </a:p>
        </p:txBody>
      </p:sp>
      <p:sp>
        <p:nvSpPr>
          <p:cNvPr id="3" name="內容版面配置區 2"/>
          <p:cNvSpPr>
            <a:spLocks noGrp="1"/>
          </p:cNvSpPr>
          <p:nvPr>
            <p:ph idx="1"/>
          </p:nvPr>
        </p:nvSpPr>
        <p:spPr/>
        <p:txBody>
          <a:bodyPr/>
          <a:lstStyle/>
          <a:p>
            <a:r>
              <a:rPr lang="en-US" altLang="zh-TW" dirty="0" err="1"/>
              <a:t>Ip</a:t>
            </a:r>
            <a:r>
              <a:rPr lang="en-US" altLang="zh-TW" dirty="0"/>
              <a:t> </a:t>
            </a:r>
            <a:r>
              <a:rPr lang="en-US" altLang="zh-TW" dirty="0" smtClean="0"/>
              <a:t>192.168.0.50</a:t>
            </a:r>
          </a:p>
          <a:p>
            <a:r>
              <a:rPr lang="en-US" altLang="zh-TW" dirty="0" err="1"/>
              <a:t>Netmask</a:t>
            </a:r>
            <a:r>
              <a:rPr lang="en-US" altLang="zh-TW" dirty="0"/>
              <a:t>:   </a:t>
            </a:r>
            <a:r>
              <a:rPr lang="en-US" altLang="zh-TW" dirty="0" smtClean="0"/>
              <a:t>255.255.255.</a:t>
            </a:r>
            <a:r>
              <a:rPr lang="en-US" altLang="zh-TW" dirty="0" smtClean="0">
                <a:solidFill>
                  <a:srgbClr val="FF00FF"/>
                </a:solidFill>
              </a:rPr>
              <a:t>0</a:t>
            </a:r>
          </a:p>
          <a:p>
            <a:endParaRPr lang="en-US" altLang="zh-TW" dirty="0"/>
          </a:p>
          <a:p>
            <a:r>
              <a:rPr lang="en-US" altLang="zh-TW" dirty="0" smtClean="0"/>
              <a:t>192.168.0.199</a:t>
            </a:r>
          </a:p>
          <a:p>
            <a:r>
              <a:rPr lang="en-US" altLang="zh-TW" dirty="0" err="1"/>
              <a:t>Netmask</a:t>
            </a:r>
            <a:r>
              <a:rPr lang="en-US" altLang="zh-TW" dirty="0"/>
              <a:t>:   </a:t>
            </a:r>
            <a:r>
              <a:rPr lang="en-US" altLang="zh-TW" dirty="0" smtClean="0"/>
              <a:t>255.255.255.</a:t>
            </a:r>
            <a:r>
              <a:rPr lang="en-US" altLang="zh-TW" dirty="0" smtClean="0">
                <a:solidFill>
                  <a:srgbClr val="FF00FF"/>
                </a:solidFill>
              </a:rPr>
              <a:t>0</a:t>
            </a:r>
            <a:endParaRPr lang="en-US" altLang="zh-TW" dirty="0">
              <a:solidFill>
                <a:srgbClr val="FF00FF"/>
              </a:solidFill>
            </a:endParaRPr>
          </a:p>
          <a:p>
            <a:endParaRPr lang="zh-TW" altLang="en-US" dirty="0"/>
          </a:p>
        </p:txBody>
      </p:sp>
    </p:spTree>
    <p:extLst>
      <p:ext uri="{BB962C8B-B14F-4D97-AF65-F5344CB8AC3E}">
        <p14:creationId xmlns:p14="http://schemas.microsoft.com/office/powerpoint/2010/main" val="358010630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Ex2:</a:t>
            </a:r>
            <a:r>
              <a:rPr lang="zh-TW" altLang="en-US" dirty="0" smtClean="0"/>
              <a:t>在</a:t>
            </a:r>
            <a:r>
              <a:rPr lang="en-US" altLang="zh-TW" dirty="0" err="1"/>
              <a:t>Ip</a:t>
            </a:r>
            <a:r>
              <a:rPr lang="en-US" altLang="zh-TW" dirty="0"/>
              <a:t> 192.168.0.50</a:t>
            </a:r>
            <a:r>
              <a:rPr lang="zh-TW" altLang="en-US" dirty="0"/>
              <a:t> </a:t>
            </a:r>
            <a:r>
              <a:rPr lang="en-US" altLang="zh-TW" dirty="0"/>
              <a:t>ping 192.168.0.199</a:t>
            </a:r>
            <a:br>
              <a:rPr lang="en-US" altLang="zh-TW" dirty="0"/>
            </a:br>
            <a:r>
              <a:rPr lang="zh-TW" altLang="en-US" dirty="0"/>
              <a:t>在</a:t>
            </a:r>
            <a:r>
              <a:rPr lang="en-US" altLang="zh-TW" dirty="0" err="1"/>
              <a:t>Ip</a:t>
            </a:r>
            <a:r>
              <a:rPr lang="en-US" altLang="zh-TW" dirty="0"/>
              <a:t> 192.168.0.199</a:t>
            </a:r>
            <a:r>
              <a:rPr lang="zh-TW" altLang="en-US" dirty="0"/>
              <a:t> </a:t>
            </a:r>
            <a:r>
              <a:rPr lang="en-US" altLang="zh-TW" dirty="0"/>
              <a:t>ping</a:t>
            </a:r>
            <a:r>
              <a:rPr lang="zh-TW" altLang="en-US" dirty="0"/>
              <a:t> </a:t>
            </a:r>
            <a:r>
              <a:rPr lang="en-US" altLang="zh-TW" dirty="0"/>
              <a:t>192.168.0.50</a:t>
            </a:r>
            <a:endParaRPr lang="zh-TW" altLang="en-US" dirty="0"/>
          </a:p>
        </p:txBody>
      </p:sp>
      <p:sp>
        <p:nvSpPr>
          <p:cNvPr id="3" name="內容版面配置區 2"/>
          <p:cNvSpPr>
            <a:spLocks noGrp="1"/>
          </p:cNvSpPr>
          <p:nvPr>
            <p:ph idx="1"/>
          </p:nvPr>
        </p:nvSpPr>
        <p:spPr/>
        <p:txBody>
          <a:bodyPr/>
          <a:lstStyle/>
          <a:p>
            <a:r>
              <a:rPr lang="en-US" altLang="zh-TW" dirty="0" err="1"/>
              <a:t>Ip</a:t>
            </a:r>
            <a:r>
              <a:rPr lang="en-US" altLang="zh-TW" dirty="0"/>
              <a:t> </a:t>
            </a:r>
            <a:r>
              <a:rPr lang="en-US" altLang="zh-TW" dirty="0" smtClean="0"/>
              <a:t>192.168.0.50</a:t>
            </a:r>
          </a:p>
          <a:p>
            <a:r>
              <a:rPr lang="en-US" altLang="zh-TW" dirty="0" err="1"/>
              <a:t>Netmask</a:t>
            </a:r>
            <a:r>
              <a:rPr lang="en-US" altLang="zh-TW" dirty="0"/>
              <a:t>:   </a:t>
            </a:r>
            <a:r>
              <a:rPr lang="en-US" altLang="zh-TW" dirty="0" smtClean="0"/>
              <a:t>255.255.255.</a:t>
            </a:r>
            <a:r>
              <a:rPr lang="en-US" altLang="zh-TW" dirty="0" smtClean="0">
                <a:solidFill>
                  <a:srgbClr val="FF00FF"/>
                </a:solidFill>
              </a:rPr>
              <a:t>0</a:t>
            </a:r>
          </a:p>
          <a:p>
            <a:endParaRPr lang="en-US" altLang="zh-TW" dirty="0"/>
          </a:p>
          <a:p>
            <a:r>
              <a:rPr lang="en-US" altLang="zh-TW" dirty="0" smtClean="0"/>
              <a:t>192.168.0.199</a:t>
            </a:r>
          </a:p>
          <a:p>
            <a:r>
              <a:rPr lang="en-US" altLang="zh-TW" dirty="0" err="1"/>
              <a:t>Netmask</a:t>
            </a:r>
            <a:r>
              <a:rPr lang="en-US" altLang="zh-TW" dirty="0"/>
              <a:t>:   </a:t>
            </a:r>
            <a:r>
              <a:rPr lang="en-US" altLang="zh-TW" dirty="0" smtClean="0"/>
              <a:t>255.255.255.</a:t>
            </a:r>
            <a:r>
              <a:rPr lang="en-US" altLang="zh-TW" dirty="0" smtClean="0">
                <a:solidFill>
                  <a:srgbClr val="FF00FF"/>
                </a:solidFill>
              </a:rPr>
              <a:t>128</a:t>
            </a:r>
            <a:endParaRPr lang="en-US" altLang="zh-TW" dirty="0">
              <a:solidFill>
                <a:srgbClr val="FF00FF"/>
              </a:solidFill>
            </a:endParaRPr>
          </a:p>
          <a:p>
            <a:endParaRPr lang="en-US" altLang="zh-TW" dirty="0"/>
          </a:p>
          <a:p>
            <a:endParaRPr lang="zh-TW" altLang="en-US" dirty="0"/>
          </a:p>
        </p:txBody>
      </p:sp>
    </p:spTree>
    <p:extLst>
      <p:ext uri="{BB962C8B-B14F-4D97-AF65-F5344CB8AC3E}">
        <p14:creationId xmlns:p14="http://schemas.microsoft.com/office/powerpoint/2010/main" val="1885963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92730" y="301626"/>
            <a:ext cx="881973" cy="584775"/>
          </a:xfrm>
          <a:prstGeom prst="rect">
            <a:avLst/>
          </a:prstGeom>
          <a:noFill/>
        </p:spPr>
        <p:txBody>
          <a:bodyPr wrap="none" rtlCol="0">
            <a:spAutoFit/>
          </a:bodyPr>
          <a:lstStyle/>
          <a:p>
            <a:r>
              <a:rPr lang="en-US" altLang="zh-TW" sz="3200" dirty="0" smtClean="0"/>
              <a:t>Ex3:</a:t>
            </a:r>
            <a:endParaRPr lang="zh-TW" altLang="en-US" sz="3200" dirty="0"/>
          </a:p>
        </p:txBody>
      </p:sp>
      <p:grpSp>
        <p:nvGrpSpPr>
          <p:cNvPr id="23" name="群組 22"/>
          <p:cNvGrpSpPr/>
          <p:nvPr/>
        </p:nvGrpSpPr>
        <p:grpSpPr>
          <a:xfrm>
            <a:off x="861528" y="1946931"/>
            <a:ext cx="10647963" cy="3719307"/>
            <a:chOff x="890557" y="2367845"/>
            <a:chExt cx="10647963" cy="3719307"/>
          </a:xfrm>
        </p:grpSpPr>
        <p:sp>
          <p:nvSpPr>
            <p:cNvPr id="9" name="文字方塊 8"/>
            <p:cNvSpPr txBox="1"/>
            <p:nvPr/>
          </p:nvSpPr>
          <p:spPr>
            <a:xfrm>
              <a:off x="3876788" y="2367845"/>
              <a:ext cx="2286203" cy="1815882"/>
            </a:xfrm>
            <a:prstGeom prst="rect">
              <a:avLst/>
            </a:prstGeom>
            <a:noFill/>
          </p:spPr>
          <p:txBody>
            <a:bodyPr wrap="none" rtlCol="0">
              <a:spAutoFit/>
            </a:bodyPr>
            <a:lstStyle/>
            <a:p>
              <a:r>
                <a:rPr lang="en-US" altLang="zh-TW" sz="2800" dirty="0" smtClean="0"/>
                <a:t>IP:</a:t>
              </a:r>
            </a:p>
            <a:p>
              <a:r>
                <a:rPr lang="en-US" altLang="zh-TW" sz="2800" dirty="0" smtClean="0"/>
                <a:t>192.168.1.</a:t>
              </a:r>
              <a:r>
                <a:rPr lang="en-US" altLang="zh-TW" sz="2800" dirty="0" smtClean="0">
                  <a:solidFill>
                    <a:srgbClr val="FF0000"/>
                  </a:solidFill>
                </a:rPr>
                <a:t>20</a:t>
              </a:r>
            </a:p>
            <a:p>
              <a:r>
                <a:rPr lang="en-US" altLang="zh-TW" sz="2800" dirty="0" smtClean="0"/>
                <a:t>Subnet mask:</a:t>
              </a:r>
            </a:p>
            <a:p>
              <a:r>
                <a:rPr lang="en-US" altLang="zh-TW" sz="2800" dirty="0" smtClean="0"/>
                <a:t>255.255.255.0</a:t>
              </a:r>
              <a:endParaRPr lang="zh-TW" altLang="en-US" sz="2800" dirty="0"/>
            </a:p>
          </p:txBody>
        </p:sp>
        <p:sp>
          <p:nvSpPr>
            <p:cNvPr id="10" name="文字方塊 9"/>
            <p:cNvSpPr txBox="1"/>
            <p:nvPr/>
          </p:nvSpPr>
          <p:spPr>
            <a:xfrm>
              <a:off x="6479300" y="2367845"/>
              <a:ext cx="2286203" cy="1815882"/>
            </a:xfrm>
            <a:prstGeom prst="rect">
              <a:avLst/>
            </a:prstGeom>
            <a:noFill/>
          </p:spPr>
          <p:txBody>
            <a:bodyPr wrap="none" rtlCol="0">
              <a:spAutoFit/>
            </a:bodyPr>
            <a:lstStyle/>
            <a:p>
              <a:r>
                <a:rPr lang="en-US" altLang="zh-TW" sz="2800" dirty="0" smtClean="0"/>
                <a:t>IP:</a:t>
              </a:r>
            </a:p>
            <a:p>
              <a:r>
                <a:rPr lang="en-US" altLang="zh-TW" sz="2800" dirty="0" smtClean="0"/>
                <a:t>192.168.1.</a:t>
              </a:r>
              <a:r>
                <a:rPr lang="en-US" altLang="zh-TW" sz="2800" dirty="0" smtClean="0">
                  <a:solidFill>
                    <a:srgbClr val="FF0000"/>
                  </a:solidFill>
                </a:rPr>
                <a:t>200</a:t>
              </a:r>
            </a:p>
            <a:p>
              <a:r>
                <a:rPr lang="en-US" altLang="zh-TW" sz="2800" dirty="0" smtClean="0"/>
                <a:t>Subnet mask:</a:t>
              </a:r>
            </a:p>
            <a:p>
              <a:r>
                <a:rPr lang="en-US" altLang="zh-TW" sz="2800" dirty="0" smtClean="0"/>
                <a:t>255.255.255.0</a:t>
              </a:r>
              <a:endParaRPr lang="zh-TW" altLang="en-US" sz="2800" dirty="0"/>
            </a:p>
          </p:txBody>
        </p:sp>
        <p:sp>
          <p:nvSpPr>
            <p:cNvPr id="11" name="文字方塊 10"/>
            <p:cNvSpPr txBox="1"/>
            <p:nvPr/>
          </p:nvSpPr>
          <p:spPr>
            <a:xfrm>
              <a:off x="9252317" y="2367845"/>
              <a:ext cx="2286203" cy="1815882"/>
            </a:xfrm>
            <a:prstGeom prst="rect">
              <a:avLst/>
            </a:prstGeom>
            <a:noFill/>
          </p:spPr>
          <p:txBody>
            <a:bodyPr wrap="none" rtlCol="0">
              <a:spAutoFit/>
            </a:bodyPr>
            <a:lstStyle/>
            <a:p>
              <a:r>
                <a:rPr lang="en-US" altLang="zh-TW" sz="2800" dirty="0" smtClean="0"/>
                <a:t>IP:</a:t>
              </a:r>
            </a:p>
            <a:p>
              <a:r>
                <a:rPr lang="en-US" altLang="zh-TW" sz="2800" dirty="0" smtClean="0"/>
                <a:t>192.168.1.</a:t>
              </a:r>
              <a:r>
                <a:rPr lang="en-US" altLang="zh-TW" sz="2800" dirty="0" smtClean="0">
                  <a:solidFill>
                    <a:srgbClr val="FF0000"/>
                  </a:solidFill>
                </a:rPr>
                <a:t>220</a:t>
              </a:r>
            </a:p>
            <a:p>
              <a:r>
                <a:rPr lang="en-US" altLang="zh-TW" sz="2800" dirty="0" smtClean="0"/>
                <a:t>Subnet mask:</a:t>
              </a:r>
            </a:p>
            <a:p>
              <a:r>
                <a:rPr lang="en-US" altLang="zh-TW" sz="2800" dirty="0" smtClean="0"/>
                <a:t>255.255.255.0</a:t>
              </a:r>
              <a:endParaRPr lang="zh-TW" altLang="en-US" sz="2800" dirty="0"/>
            </a:p>
          </p:txBody>
        </p:sp>
        <p:sp>
          <p:nvSpPr>
            <p:cNvPr id="8" name="文字方塊 7"/>
            <p:cNvSpPr txBox="1"/>
            <p:nvPr/>
          </p:nvSpPr>
          <p:spPr>
            <a:xfrm>
              <a:off x="890557" y="2367845"/>
              <a:ext cx="2286203" cy="1815882"/>
            </a:xfrm>
            <a:prstGeom prst="rect">
              <a:avLst/>
            </a:prstGeom>
            <a:noFill/>
          </p:spPr>
          <p:txBody>
            <a:bodyPr wrap="none" rtlCol="0">
              <a:spAutoFit/>
            </a:bodyPr>
            <a:lstStyle/>
            <a:p>
              <a:r>
                <a:rPr lang="en-US" altLang="zh-TW" sz="2800" dirty="0" smtClean="0"/>
                <a:t>IP:</a:t>
              </a:r>
            </a:p>
            <a:p>
              <a:r>
                <a:rPr lang="en-US" altLang="zh-TW" sz="2800" dirty="0" smtClean="0"/>
                <a:t>192.168.1.</a:t>
              </a:r>
              <a:r>
                <a:rPr lang="en-US" altLang="zh-TW" sz="2800" dirty="0" smtClean="0">
                  <a:solidFill>
                    <a:srgbClr val="FF0000"/>
                  </a:solidFill>
                </a:rPr>
                <a:t>10</a:t>
              </a:r>
            </a:p>
            <a:p>
              <a:r>
                <a:rPr lang="en-US" altLang="zh-TW" sz="2800" dirty="0" smtClean="0"/>
                <a:t>Subnet mask:</a:t>
              </a:r>
            </a:p>
            <a:p>
              <a:r>
                <a:rPr lang="en-US" altLang="zh-TW" sz="2800" dirty="0" smtClean="0"/>
                <a:t>255.255.255.0</a:t>
              </a:r>
              <a:endParaRPr lang="zh-TW" altLang="en-US" sz="2800" dirty="0"/>
            </a:p>
          </p:txBody>
        </p:sp>
        <p:pic>
          <p:nvPicPr>
            <p:cNvPr id="3" name="圖片 2"/>
            <p:cNvPicPr>
              <a:picLocks noChangeAspect="1"/>
            </p:cNvPicPr>
            <p:nvPr/>
          </p:nvPicPr>
          <p:blipFill>
            <a:blip r:embed="rId3"/>
            <a:stretch>
              <a:fillRect/>
            </a:stretch>
          </p:blipFill>
          <p:spPr>
            <a:xfrm>
              <a:off x="956625" y="4559067"/>
              <a:ext cx="1419225" cy="1419225"/>
            </a:xfrm>
            <a:prstGeom prst="rect">
              <a:avLst/>
            </a:prstGeom>
          </p:spPr>
        </p:pic>
        <p:pic>
          <p:nvPicPr>
            <p:cNvPr id="18" name="圖片 17"/>
            <p:cNvPicPr>
              <a:picLocks noChangeAspect="1"/>
            </p:cNvPicPr>
            <p:nvPr/>
          </p:nvPicPr>
          <p:blipFill>
            <a:blip r:embed="rId3"/>
            <a:stretch>
              <a:fillRect/>
            </a:stretch>
          </p:blipFill>
          <p:spPr>
            <a:xfrm>
              <a:off x="4037680" y="4559069"/>
              <a:ext cx="1419225" cy="1419225"/>
            </a:xfrm>
            <a:prstGeom prst="rect">
              <a:avLst/>
            </a:prstGeom>
          </p:spPr>
        </p:pic>
        <p:pic>
          <p:nvPicPr>
            <p:cNvPr id="19" name="圖片 18"/>
            <p:cNvPicPr>
              <a:picLocks noChangeAspect="1"/>
            </p:cNvPicPr>
            <p:nvPr/>
          </p:nvPicPr>
          <p:blipFill>
            <a:blip r:embed="rId3"/>
            <a:stretch>
              <a:fillRect/>
            </a:stretch>
          </p:blipFill>
          <p:spPr>
            <a:xfrm>
              <a:off x="6757465" y="4667927"/>
              <a:ext cx="1419225" cy="1419225"/>
            </a:xfrm>
            <a:prstGeom prst="rect">
              <a:avLst/>
            </a:prstGeom>
          </p:spPr>
        </p:pic>
        <p:pic>
          <p:nvPicPr>
            <p:cNvPr id="20" name="圖片 19"/>
            <p:cNvPicPr>
              <a:picLocks noChangeAspect="1"/>
            </p:cNvPicPr>
            <p:nvPr/>
          </p:nvPicPr>
          <p:blipFill>
            <a:blip r:embed="rId3"/>
            <a:stretch>
              <a:fillRect/>
            </a:stretch>
          </p:blipFill>
          <p:spPr>
            <a:xfrm>
              <a:off x="9489598" y="4667927"/>
              <a:ext cx="1419225" cy="1419225"/>
            </a:xfrm>
            <a:prstGeom prst="rect">
              <a:avLst/>
            </a:prstGeom>
          </p:spPr>
        </p:pic>
      </p:grpSp>
    </p:spTree>
    <p:extLst>
      <p:ext uri="{BB962C8B-B14F-4D97-AF65-F5344CB8AC3E}">
        <p14:creationId xmlns:p14="http://schemas.microsoft.com/office/powerpoint/2010/main" val="38150658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smtClean="0"/>
              <a:t>2</a:t>
            </a:r>
            <a:r>
              <a:rPr lang="zh-TW" altLang="en-US" dirty="0" smtClean="0"/>
              <a:t>網段</a:t>
            </a:r>
            <a:endParaRPr lang="zh-TW" altLang="en-US" dirty="0"/>
          </a:p>
        </p:txBody>
      </p:sp>
      <p:sp>
        <p:nvSpPr>
          <p:cNvPr id="3" name="副標題 2"/>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519869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字方塊 17"/>
          <p:cNvSpPr txBox="1"/>
          <p:nvPr/>
        </p:nvSpPr>
        <p:spPr>
          <a:xfrm>
            <a:off x="292730" y="301626"/>
            <a:ext cx="881973" cy="584775"/>
          </a:xfrm>
          <a:prstGeom prst="rect">
            <a:avLst/>
          </a:prstGeom>
          <a:noFill/>
        </p:spPr>
        <p:txBody>
          <a:bodyPr wrap="none" rtlCol="0">
            <a:spAutoFit/>
          </a:bodyPr>
          <a:lstStyle/>
          <a:p>
            <a:r>
              <a:rPr lang="en-US" altLang="zh-TW" sz="3200" dirty="0" smtClean="0"/>
              <a:t>Ex4:</a:t>
            </a:r>
            <a:endParaRPr lang="zh-TW" altLang="en-US" sz="3200" dirty="0"/>
          </a:p>
        </p:txBody>
      </p:sp>
      <p:grpSp>
        <p:nvGrpSpPr>
          <p:cNvPr id="2" name="群組 1"/>
          <p:cNvGrpSpPr/>
          <p:nvPr/>
        </p:nvGrpSpPr>
        <p:grpSpPr>
          <a:xfrm>
            <a:off x="733716" y="1890890"/>
            <a:ext cx="10581895" cy="3731805"/>
            <a:chOff x="956625" y="2355347"/>
            <a:chExt cx="10581895" cy="3731805"/>
          </a:xfrm>
        </p:grpSpPr>
        <p:sp>
          <p:nvSpPr>
            <p:cNvPr id="9" name="文字方塊 8"/>
            <p:cNvSpPr txBox="1"/>
            <p:nvPr/>
          </p:nvSpPr>
          <p:spPr>
            <a:xfrm>
              <a:off x="3717962" y="2367845"/>
              <a:ext cx="2286203" cy="18158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192.168.1.</a:t>
              </a:r>
              <a:r>
                <a:rPr kumimoji="0" lang="en-US" altLang="zh-TW" sz="2800" b="0" i="0" u="none" strike="noStrike" kern="1200" cap="none" spc="0" normalizeH="0" baseline="0" noProof="0" dirty="0" smtClean="0">
                  <a:ln>
                    <a:noFill/>
                  </a:ln>
                  <a:solidFill>
                    <a:srgbClr val="FF0000"/>
                  </a:solidFill>
                  <a:effectLst/>
                  <a:uLnTx/>
                  <a:uFillTx/>
                  <a:latin typeface="Calibri" panose="020F0502020204030204"/>
                  <a:ea typeface="新細明體" panose="02020500000000000000" pitchFamily="18" charset="-120"/>
                  <a:cs typeface="+mn-cs"/>
                </a:rPr>
                <a:t>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Subnet mask: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255.255.255.0</a:t>
              </a:r>
              <a:endParaRPr kumimoji="0" lang="zh-TW" altLang="en-US" sz="2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文字方塊 9"/>
            <p:cNvSpPr txBox="1"/>
            <p:nvPr/>
          </p:nvSpPr>
          <p:spPr>
            <a:xfrm>
              <a:off x="6423556" y="2417437"/>
              <a:ext cx="2651688" cy="18158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192.168.1.</a:t>
              </a:r>
              <a:r>
                <a:rPr kumimoji="0" lang="en-US" altLang="zh-TW" sz="2800" b="0" i="0" u="none" strike="noStrike" kern="1200" cap="none" spc="0" normalizeH="0" baseline="0" noProof="0" dirty="0" smtClean="0">
                  <a:ln>
                    <a:noFill/>
                  </a:ln>
                  <a:solidFill>
                    <a:srgbClr val="FF0000"/>
                  </a:solidFill>
                  <a:effectLst/>
                  <a:uLnTx/>
                  <a:uFillTx/>
                  <a:latin typeface="Calibri" panose="020F0502020204030204"/>
                  <a:ea typeface="新細明體" panose="02020500000000000000" pitchFamily="18" charset="-120"/>
                  <a:cs typeface="+mn-cs"/>
                </a:rPr>
                <a:t>200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Subnet mask: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255.255.255.</a:t>
              </a:r>
              <a:r>
                <a:rPr kumimoji="0" lang="en-US" altLang="zh-TW" sz="2800" b="0" i="0" u="none" strike="noStrike" kern="1200" cap="none" spc="0" normalizeH="0" baseline="0" noProof="0" dirty="0" smtClean="0">
                  <a:ln>
                    <a:noFill/>
                  </a:ln>
                  <a:solidFill>
                    <a:srgbClr val="FF0000"/>
                  </a:solidFill>
                  <a:effectLst/>
                  <a:uLnTx/>
                  <a:uFillTx/>
                  <a:latin typeface="Calibri" panose="020F0502020204030204"/>
                  <a:ea typeface="新細明體" panose="02020500000000000000" pitchFamily="18" charset="-120"/>
                  <a:cs typeface="+mn-cs"/>
                </a:rPr>
                <a:t>128</a:t>
              </a:r>
              <a:endParaRPr kumimoji="0" lang="zh-TW" altLang="en-US" sz="2800" b="0" i="0" u="none" strike="noStrike" kern="1200" cap="none" spc="0" normalizeH="0" baseline="0" noProof="0" dirty="0" smtClean="0">
                <a:ln>
                  <a:noFill/>
                </a:ln>
                <a:solidFill>
                  <a:srgbClr val="FF0000"/>
                </a:solidFill>
                <a:effectLst/>
                <a:uLnTx/>
                <a:uFillTx/>
                <a:latin typeface="Calibri" panose="020F0502020204030204"/>
                <a:ea typeface="新細明體" panose="02020500000000000000" pitchFamily="18" charset="-120"/>
                <a:cs typeface="+mn-cs"/>
              </a:endParaRPr>
            </a:p>
          </p:txBody>
        </p:sp>
        <p:sp>
          <p:nvSpPr>
            <p:cNvPr id="11" name="文字方塊 10"/>
            <p:cNvSpPr txBox="1"/>
            <p:nvPr/>
          </p:nvSpPr>
          <p:spPr>
            <a:xfrm>
              <a:off x="9252317" y="2367845"/>
              <a:ext cx="2286203" cy="18158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192.168.1.</a:t>
              </a:r>
              <a:r>
                <a:rPr kumimoji="0" lang="en-US" altLang="zh-TW" sz="2800" b="0" i="0" u="none" strike="noStrike" kern="1200" cap="none" spc="0" normalizeH="0" baseline="0" noProof="0" dirty="0" smtClean="0">
                  <a:ln>
                    <a:noFill/>
                  </a:ln>
                  <a:solidFill>
                    <a:srgbClr val="FF0000"/>
                  </a:solidFill>
                  <a:effectLst/>
                  <a:uLnTx/>
                  <a:uFillTx/>
                  <a:latin typeface="Calibri" panose="020F0502020204030204"/>
                  <a:ea typeface="新細明體" panose="02020500000000000000" pitchFamily="18" charset="-120"/>
                  <a:cs typeface="+mn-cs"/>
                </a:rPr>
                <a:t>220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Subnet mask: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255.255.255.0</a:t>
              </a:r>
              <a:endParaRPr kumimoji="0" lang="zh-TW" altLang="en-US" sz="2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文字方塊 7"/>
            <p:cNvSpPr txBox="1"/>
            <p:nvPr/>
          </p:nvSpPr>
          <p:spPr>
            <a:xfrm>
              <a:off x="956625" y="2355347"/>
              <a:ext cx="2286203" cy="18158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192.168.1.</a:t>
              </a:r>
              <a:r>
                <a:rPr kumimoji="0" lang="en-US" altLang="zh-TW" sz="2800" b="0" i="0" u="none" strike="noStrike" kern="1200" cap="none" spc="0" normalizeH="0" baseline="0" noProof="0" dirty="0" smtClean="0">
                  <a:ln>
                    <a:noFill/>
                  </a:ln>
                  <a:solidFill>
                    <a:srgbClr val="FF0000"/>
                  </a:solidFill>
                  <a:effectLst/>
                  <a:uLnTx/>
                  <a:uFillTx/>
                  <a:latin typeface="Calibri" panose="020F0502020204030204"/>
                  <a:ea typeface="新細明體" panose="02020500000000000000" pitchFamily="18" charset="-120"/>
                  <a:cs typeface="+mn-cs"/>
                </a:rPr>
                <a:t>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Subnet mask: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255.255.255.0</a:t>
              </a:r>
              <a:endParaRPr kumimoji="0" lang="zh-TW" altLang="en-US" sz="2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9" name="圖片 18"/>
            <p:cNvPicPr>
              <a:picLocks noChangeAspect="1"/>
            </p:cNvPicPr>
            <p:nvPr/>
          </p:nvPicPr>
          <p:blipFill>
            <a:blip r:embed="rId2"/>
            <a:stretch>
              <a:fillRect/>
            </a:stretch>
          </p:blipFill>
          <p:spPr>
            <a:xfrm>
              <a:off x="956625" y="4559067"/>
              <a:ext cx="1419225" cy="1419225"/>
            </a:xfrm>
            <a:prstGeom prst="rect">
              <a:avLst/>
            </a:prstGeom>
          </p:spPr>
        </p:pic>
        <p:pic>
          <p:nvPicPr>
            <p:cNvPr id="20" name="圖片 19"/>
            <p:cNvPicPr>
              <a:picLocks noChangeAspect="1"/>
            </p:cNvPicPr>
            <p:nvPr/>
          </p:nvPicPr>
          <p:blipFill>
            <a:blip r:embed="rId2"/>
            <a:stretch>
              <a:fillRect/>
            </a:stretch>
          </p:blipFill>
          <p:spPr>
            <a:xfrm>
              <a:off x="3803886" y="4559067"/>
              <a:ext cx="1419225" cy="1419225"/>
            </a:xfrm>
            <a:prstGeom prst="rect">
              <a:avLst/>
            </a:prstGeom>
          </p:spPr>
        </p:pic>
        <p:pic>
          <p:nvPicPr>
            <p:cNvPr id="21" name="圖片 20"/>
            <p:cNvPicPr>
              <a:picLocks noChangeAspect="1"/>
            </p:cNvPicPr>
            <p:nvPr/>
          </p:nvPicPr>
          <p:blipFill>
            <a:blip r:embed="rId2"/>
            <a:stretch>
              <a:fillRect/>
            </a:stretch>
          </p:blipFill>
          <p:spPr>
            <a:xfrm>
              <a:off x="6757465" y="4667927"/>
              <a:ext cx="1419225" cy="1419225"/>
            </a:xfrm>
            <a:prstGeom prst="rect">
              <a:avLst/>
            </a:prstGeom>
          </p:spPr>
        </p:pic>
        <p:pic>
          <p:nvPicPr>
            <p:cNvPr id="22" name="圖片 21"/>
            <p:cNvPicPr>
              <a:picLocks noChangeAspect="1"/>
            </p:cNvPicPr>
            <p:nvPr/>
          </p:nvPicPr>
          <p:blipFill>
            <a:blip r:embed="rId2"/>
            <a:stretch>
              <a:fillRect/>
            </a:stretch>
          </p:blipFill>
          <p:spPr>
            <a:xfrm>
              <a:off x="9489598" y="4667927"/>
              <a:ext cx="1419225" cy="1419225"/>
            </a:xfrm>
            <a:prstGeom prst="rect">
              <a:avLst/>
            </a:prstGeom>
          </p:spPr>
        </p:pic>
      </p:grpSp>
    </p:spTree>
    <p:extLst>
      <p:ext uri="{BB962C8B-B14F-4D97-AF65-F5344CB8AC3E}">
        <p14:creationId xmlns:p14="http://schemas.microsoft.com/office/powerpoint/2010/main" val="6219345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35495" y="275673"/>
            <a:ext cx="10515600" cy="569153"/>
          </a:xfrm>
        </p:spPr>
        <p:txBody>
          <a:bodyPr>
            <a:normAutofit fontScale="90000"/>
          </a:bodyPr>
          <a:lstStyle/>
          <a:p>
            <a:pPr algn="ctr"/>
            <a:r>
              <a:rPr lang="en-US" altLang="zh-TW" dirty="0" smtClean="0"/>
              <a:t>10</a:t>
            </a:r>
            <a:endParaRPr lang="zh-TW" altLang="en-US" dirty="0"/>
          </a:p>
        </p:txBody>
      </p:sp>
      <p:sp>
        <p:nvSpPr>
          <p:cNvPr id="3" name="內容版面配置區 2"/>
          <p:cNvSpPr>
            <a:spLocks noGrp="1"/>
          </p:cNvSpPr>
          <p:nvPr>
            <p:ph idx="1"/>
          </p:nvPr>
        </p:nvSpPr>
        <p:spPr>
          <a:xfrm>
            <a:off x="427383" y="1043609"/>
            <a:ext cx="11131825" cy="5625548"/>
          </a:xfrm>
        </p:spPr>
        <p:txBody>
          <a:bodyPr>
            <a:normAutofit/>
          </a:bodyPr>
          <a:lstStyle/>
          <a:p>
            <a:pPr marL="0" indent="0">
              <a:buNone/>
            </a:pPr>
            <a:r>
              <a:rPr lang="en-US" altLang="zh-TW" dirty="0" smtClean="0">
                <a:solidFill>
                  <a:srgbClr val="00B050"/>
                </a:solidFill>
              </a:rPr>
              <a:t>bigred@us1804s:~$ </a:t>
            </a:r>
            <a:r>
              <a:rPr lang="en-US" altLang="zh-TW" dirty="0" err="1" smtClean="0"/>
              <a:t>ifconfig</a:t>
            </a:r>
            <a:r>
              <a:rPr lang="en-US" altLang="zh-TW" dirty="0" smtClean="0"/>
              <a:t> enp1so</a:t>
            </a:r>
          </a:p>
          <a:p>
            <a:pPr marL="0" indent="0">
              <a:buNone/>
            </a:pPr>
            <a:r>
              <a:rPr lang="en-US" altLang="zh-TW" dirty="0" smtClean="0"/>
              <a:t>enp1s0</a:t>
            </a:r>
            <a:r>
              <a:rPr lang="th-TH" altLang="zh-TW" dirty="0" smtClean="0"/>
              <a:t>ะ </a:t>
            </a:r>
            <a:r>
              <a:rPr lang="en-US" altLang="zh-TW" dirty="0" smtClean="0"/>
              <a:t>flags=4163&lt;UP , BROADCAST , RUNNING , MULTICAST&gt; </a:t>
            </a:r>
            <a:r>
              <a:rPr lang="en-US" altLang="zh-TW" dirty="0" err="1" smtClean="0"/>
              <a:t>mtu</a:t>
            </a:r>
            <a:r>
              <a:rPr lang="en-US" altLang="zh-TW" dirty="0" smtClean="0"/>
              <a:t> 1500</a:t>
            </a:r>
          </a:p>
          <a:p>
            <a:pPr marL="0" indent="0">
              <a:buNone/>
            </a:pPr>
            <a:r>
              <a:rPr lang="en-US" altLang="zh-TW" dirty="0" err="1" smtClean="0"/>
              <a:t>inet</a:t>
            </a:r>
            <a:r>
              <a:rPr lang="en-US" altLang="zh-TW" dirty="0" smtClean="0"/>
              <a:t> 192.168.1.</a:t>
            </a:r>
            <a:r>
              <a:rPr lang="en-US" altLang="zh-TW" dirty="0" smtClean="0">
                <a:solidFill>
                  <a:srgbClr val="FF0000"/>
                </a:solidFill>
              </a:rPr>
              <a:t>10</a:t>
            </a:r>
            <a:r>
              <a:rPr lang="en-US" altLang="zh-TW" dirty="0" smtClean="0"/>
              <a:t> </a:t>
            </a:r>
            <a:r>
              <a:rPr lang="en-US" altLang="zh-TW" dirty="0" err="1" smtClean="0"/>
              <a:t>netmask</a:t>
            </a:r>
            <a:r>
              <a:rPr lang="en-US" altLang="zh-TW" dirty="0" smtClean="0"/>
              <a:t> 255.255.255.0 broadcast 192.168.1.255</a:t>
            </a:r>
          </a:p>
          <a:p>
            <a:pPr marL="0" indent="0">
              <a:buNone/>
            </a:pPr>
            <a:r>
              <a:rPr lang="en-US" altLang="zh-TW" dirty="0" smtClean="0"/>
              <a:t>inet6 fe80::207:32ff:fe4d: 1e46 </a:t>
            </a:r>
            <a:r>
              <a:rPr lang="en-US" altLang="zh-TW" dirty="0" err="1" smtClean="0"/>
              <a:t>prefixlen</a:t>
            </a:r>
            <a:r>
              <a:rPr lang="en-US" altLang="zh-TW" dirty="0" smtClean="0"/>
              <a:t> 64scopeid 0x20&lt;link&gt;</a:t>
            </a:r>
          </a:p>
          <a:p>
            <a:pPr marL="0" indent="0">
              <a:buNone/>
            </a:pPr>
            <a:r>
              <a:rPr lang="en-US" altLang="zh-TW" dirty="0" smtClean="0"/>
              <a:t>ether 00:07:32:4d:1e:46 </a:t>
            </a:r>
            <a:r>
              <a:rPr lang="en-US" altLang="zh-TW" dirty="0" err="1" smtClean="0"/>
              <a:t>txqueuelen</a:t>
            </a:r>
            <a:r>
              <a:rPr lang="en-US" altLang="zh-TW" dirty="0" smtClean="0"/>
              <a:t> 1000 (Ethernet)</a:t>
            </a:r>
          </a:p>
          <a:p>
            <a:pPr marL="0" indent="0">
              <a:buNone/>
            </a:pPr>
            <a:r>
              <a:rPr lang="en-US" altLang="zh-TW" dirty="0" smtClean="0"/>
              <a:t>RX packets 1362 bytes 455418 (455.4 KB)</a:t>
            </a:r>
          </a:p>
          <a:p>
            <a:pPr marL="0" indent="0">
              <a:buNone/>
            </a:pPr>
            <a:r>
              <a:rPr lang="en-US" altLang="zh-TW" dirty="0" smtClean="0"/>
              <a:t>RX errors o dropped o overruns o frame O</a:t>
            </a:r>
          </a:p>
          <a:p>
            <a:pPr marL="0" indent="0">
              <a:buNone/>
            </a:pPr>
            <a:r>
              <a:rPr lang="en-US" altLang="zh-TW" dirty="0" smtClean="0"/>
              <a:t>TX packets 41 bytes 3106 (3.1 KB)</a:t>
            </a:r>
          </a:p>
          <a:p>
            <a:pPr marL="0" indent="0">
              <a:buNone/>
            </a:pPr>
            <a:r>
              <a:rPr lang="en-US" altLang="zh-TW" dirty="0" smtClean="0"/>
              <a:t>TX errors o dropped o overruns o carrier O </a:t>
            </a:r>
            <a:r>
              <a:rPr lang="en-US" altLang="zh-TW" dirty="0" err="1" smtClean="0"/>
              <a:t>collisians</a:t>
            </a:r>
            <a:r>
              <a:rPr lang="en-US" altLang="zh-TW" dirty="0" smtClean="0"/>
              <a:t> o</a:t>
            </a:r>
          </a:p>
        </p:txBody>
      </p:sp>
    </p:spTree>
    <p:extLst>
      <p:ext uri="{BB962C8B-B14F-4D97-AF65-F5344CB8AC3E}">
        <p14:creationId xmlns:p14="http://schemas.microsoft.com/office/powerpoint/2010/main" val="787942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838200" y="365126"/>
            <a:ext cx="10515600" cy="689952"/>
          </a:xfrm>
        </p:spPr>
        <p:txBody>
          <a:bodyPr>
            <a:normAutofit fontScale="90000"/>
          </a:bodyPr>
          <a:lstStyle/>
          <a:p>
            <a:pPr algn="ctr"/>
            <a:r>
              <a:rPr lang="en-US" altLang="zh-TW" b="1" dirty="0"/>
              <a:t>Class B (Subnet Mask : </a:t>
            </a:r>
            <a:r>
              <a:rPr lang="en-US" altLang="zh-TW" b="1" dirty="0">
                <a:solidFill>
                  <a:srgbClr val="FF0000"/>
                </a:solidFill>
              </a:rPr>
              <a:t>255.255.0.0</a:t>
            </a:r>
            <a:r>
              <a:rPr lang="en-US" altLang="zh-TW" b="1" dirty="0"/>
              <a:t>)</a:t>
            </a:r>
            <a:endParaRPr lang="zh-TW" altLang="en-US" dirty="0"/>
          </a:p>
        </p:txBody>
      </p:sp>
      <p:sp>
        <p:nvSpPr>
          <p:cNvPr id="6" name="內容版面配置區 5"/>
          <p:cNvSpPr>
            <a:spLocks noGrp="1"/>
          </p:cNvSpPr>
          <p:nvPr>
            <p:ph sz="half" idx="1"/>
          </p:nvPr>
        </p:nvSpPr>
        <p:spPr>
          <a:xfrm>
            <a:off x="0" y="1438763"/>
            <a:ext cx="5867400" cy="4351338"/>
          </a:xfrm>
        </p:spPr>
        <p:txBody>
          <a:bodyPr>
            <a:noAutofit/>
          </a:bodyPr>
          <a:lstStyle/>
          <a:p>
            <a:pPr marL="0" indent="0">
              <a:buNone/>
            </a:pPr>
            <a:r>
              <a:rPr lang="en-US" altLang="zh-TW" sz="3600" dirty="0" smtClean="0">
                <a:solidFill>
                  <a:srgbClr val="FF00FF"/>
                </a:solidFill>
              </a:rPr>
              <a:t>128</a:t>
            </a:r>
            <a:r>
              <a:rPr lang="en-US" altLang="zh-TW" sz="3600" dirty="0" smtClean="0"/>
              <a:t>.0.0.0 ~ 128.0.255.255</a:t>
            </a:r>
          </a:p>
          <a:p>
            <a:pPr marL="0" indent="0">
              <a:buNone/>
            </a:pPr>
            <a:r>
              <a:rPr lang="en-US" altLang="zh-TW" sz="3600" dirty="0" smtClean="0"/>
              <a:t>128.1.0.0 ~ 128.1.255.255</a:t>
            </a:r>
          </a:p>
          <a:p>
            <a:pPr marL="0" indent="0">
              <a:buNone/>
            </a:pPr>
            <a:r>
              <a:rPr lang="en-US" altLang="zh-TW" sz="3600" dirty="0" smtClean="0"/>
              <a:t>128.2.0.0 ~ 128.2.255.255</a:t>
            </a:r>
          </a:p>
          <a:p>
            <a:pPr marL="0" indent="0">
              <a:buNone/>
            </a:pPr>
            <a:r>
              <a:rPr lang="en-US" altLang="zh-TW" sz="3600" dirty="0" smtClean="0"/>
              <a:t>128.3.0.0 ~ 128.3.255255</a:t>
            </a:r>
          </a:p>
          <a:p>
            <a:pPr marL="0" indent="0">
              <a:buNone/>
            </a:pPr>
            <a:r>
              <a:rPr lang="en-US" altLang="zh-TW" sz="3600" dirty="0" smtClean="0"/>
              <a:t>               :</a:t>
            </a:r>
          </a:p>
          <a:p>
            <a:pPr marL="0" indent="0">
              <a:buNone/>
            </a:pPr>
            <a:r>
              <a:rPr lang="en-US" altLang="zh-TW" sz="3600" dirty="0" smtClean="0"/>
              <a:t>172.0.0.0 ~ 172.0.255.255</a:t>
            </a:r>
          </a:p>
          <a:p>
            <a:pPr marL="0" indent="0">
              <a:buNone/>
            </a:pPr>
            <a:r>
              <a:rPr lang="en-US" altLang="zh-TW" sz="3600" dirty="0" smtClean="0"/>
              <a:t>172.1.0.0 ~ 172.1.255.255</a:t>
            </a:r>
          </a:p>
          <a:p>
            <a:pPr marL="0" indent="0">
              <a:buNone/>
            </a:pPr>
            <a:r>
              <a:rPr lang="en-US" altLang="zh-TW" sz="3600" dirty="0" smtClean="0"/>
              <a:t>                :</a:t>
            </a:r>
          </a:p>
        </p:txBody>
      </p:sp>
      <p:sp>
        <p:nvSpPr>
          <p:cNvPr id="7" name="內容版面配置區 6"/>
          <p:cNvSpPr>
            <a:spLocks noGrp="1"/>
          </p:cNvSpPr>
          <p:nvPr>
            <p:ph sz="half" idx="2"/>
          </p:nvPr>
        </p:nvSpPr>
        <p:spPr>
          <a:xfrm>
            <a:off x="5228493" y="1438763"/>
            <a:ext cx="8276493" cy="4997206"/>
          </a:xfrm>
        </p:spPr>
        <p:txBody>
          <a:bodyPr>
            <a:normAutofit/>
          </a:bodyPr>
          <a:lstStyle/>
          <a:p>
            <a:pPr marL="0" indent="0">
              <a:buNone/>
            </a:pPr>
            <a:r>
              <a:rPr lang="en-US" altLang="zh-TW" sz="3200" b="1" dirty="0" smtClean="0">
                <a:solidFill>
                  <a:srgbClr val="FF0000"/>
                </a:solidFill>
              </a:rPr>
              <a:t>172.16</a:t>
            </a:r>
            <a:r>
              <a:rPr lang="en-US" altLang="zh-TW" sz="3200" b="1" dirty="0" smtClean="0"/>
              <a:t>.0.0 </a:t>
            </a:r>
            <a:r>
              <a:rPr lang="en-US" altLang="zh-TW" sz="3200" b="1" dirty="0"/>
              <a:t>~ </a:t>
            </a:r>
            <a:r>
              <a:rPr lang="en-US" altLang="zh-TW" sz="3200" b="1" dirty="0" smtClean="0"/>
              <a:t>172.16.255.255  </a:t>
            </a:r>
            <a:r>
              <a:rPr lang="en-US" altLang="zh-TW" sz="3200" b="1" dirty="0"/>
              <a:t>(</a:t>
            </a:r>
            <a:r>
              <a:rPr lang="en-US" altLang="zh-TW" sz="3200" b="1" dirty="0">
                <a:solidFill>
                  <a:srgbClr val="FF0000"/>
                </a:solidFill>
              </a:rPr>
              <a:t>Private IP</a:t>
            </a:r>
            <a:r>
              <a:rPr lang="en-US" altLang="zh-TW" sz="3200" b="1" dirty="0"/>
              <a:t>)</a:t>
            </a:r>
          </a:p>
          <a:p>
            <a:pPr marL="0" indent="0">
              <a:buNone/>
            </a:pPr>
            <a:r>
              <a:rPr lang="en-US" altLang="zh-TW" sz="3200" b="1" dirty="0" smtClean="0"/>
              <a:t>172.17.0.0 </a:t>
            </a:r>
            <a:r>
              <a:rPr lang="en-US" altLang="zh-TW" sz="3200" b="1" dirty="0"/>
              <a:t>~ </a:t>
            </a:r>
            <a:r>
              <a:rPr lang="en-US" altLang="zh-TW" sz="3200" b="1" dirty="0" smtClean="0"/>
              <a:t>172.17.255.255  </a:t>
            </a:r>
            <a:r>
              <a:rPr lang="en-US" altLang="zh-TW" sz="3200" b="1" dirty="0"/>
              <a:t>(</a:t>
            </a:r>
            <a:r>
              <a:rPr lang="en-US" altLang="zh-TW" sz="3200" b="1" dirty="0">
                <a:solidFill>
                  <a:srgbClr val="FF0000"/>
                </a:solidFill>
              </a:rPr>
              <a:t>Private IP</a:t>
            </a:r>
            <a:r>
              <a:rPr lang="en-US" altLang="zh-TW" sz="3200" b="1" dirty="0"/>
              <a:t>)</a:t>
            </a:r>
          </a:p>
          <a:p>
            <a:pPr marL="0" indent="0">
              <a:buNone/>
            </a:pPr>
            <a:r>
              <a:rPr lang="en-US" altLang="zh-TW" sz="3200" b="1" dirty="0" smtClean="0"/>
              <a:t>172.18.0.0 </a:t>
            </a:r>
            <a:r>
              <a:rPr lang="en-US" altLang="zh-TW" sz="3200" b="1" dirty="0"/>
              <a:t>~ </a:t>
            </a:r>
            <a:r>
              <a:rPr lang="en-US" altLang="zh-TW" sz="3200" b="1" dirty="0" smtClean="0"/>
              <a:t>172.18.255.255  </a:t>
            </a:r>
            <a:r>
              <a:rPr lang="en-US" altLang="zh-TW" sz="3200" b="1" dirty="0"/>
              <a:t>(</a:t>
            </a:r>
            <a:r>
              <a:rPr lang="en-US" altLang="zh-TW" sz="3200" b="1" dirty="0">
                <a:solidFill>
                  <a:srgbClr val="FF0000"/>
                </a:solidFill>
              </a:rPr>
              <a:t>Private IP</a:t>
            </a:r>
            <a:r>
              <a:rPr lang="en-US" altLang="zh-TW" sz="3200" b="1" dirty="0"/>
              <a:t>)</a:t>
            </a:r>
          </a:p>
          <a:p>
            <a:pPr marL="0" indent="0">
              <a:buNone/>
            </a:pPr>
            <a:r>
              <a:rPr lang="en-US" altLang="zh-TW" sz="3200" b="1" dirty="0"/>
              <a:t>                 :</a:t>
            </a:r>
          </a:p>
          <a:p>
            <a:pPr marL="0" indent="0">
              <a:buNone/>
            </a:pPr>
            <a:r>
              <a:rPr lang="en-US" altLang="zh-TW" sz="3200" b="1" dirty="0" smtClean="0">
                <a:solidFill>
                  <a:srgbClr val="FF0000"/>
                </a:solidFill>
              </a:rPr>
              <a:t>172.31.</a:t>
            </a:r>
            <a:r>
              <a:rPr lang="en-US" altLang="zh-TW" sz="3200" b="1" dirty="0" smtClean="0"/>
              <a:t>0.0 </a:t>
            </a:r>
            <a:r>
              <a:rPr lang="en-US" altLang="zh-TW" sz="3200" b="1" dirty="0"/>
              <a:t>~ </a:t>
            </a:r>
            <a:r>
              <a:rPr lang="en-US" altLang="zh-TW" sz="3200" b="1" dirty="0" smtClean="0"/>
              <a:t>172.31.255.255  </a:t>
            </a:r>
            <a:r>
              <a:rPr lang="en-US" altLang="zh-TW" sz="3200" b="1" dirty="0"/>
              <a:t>(</a:t>
            </a:r>
            <a:r>
              <a:rPr lang="en-US" altLang="zh-TW" sz="3200" b="1" dirty="0">
                <a:solidFill>
                  <a:srgbClr val="FF0000"/>
                </a:solidFill>
              </a:rPr>
              <a:t>Private IP</a:t>
            </a:r>
            <a:r>
              <a:rPr lang="en-US" altLang="zh-TW" sz="3200" b="1" dirty="0"/>
              <a:t>)</a:t>
            </a:r>
          </a:p>
          <a:p>
            <a:pPr marL="0" indent="0">
              <a:buNone/>
            </a:pPr>
            <a:r>
              <a:rPr lang="en-US" altLang="zh-TW" sz="3200" b="1" dirty="0"/>
              <a:t>                 : </a:t>
            </a:r>
          </a:p>
          <a:p>
            <a:pPr marL="0" indent="0">
              <a:buNone/>
            </a:pPr>
            <a:r>
              <a:rPr lang="en-US" altLang="zh-TW" sz="3200" b="1" dirty="0" smtClean="0"/>
              <a:t>191.254.0.0 </a:t>
            </a:r>
            <a:r>
              <a:rPr lang="en-US" altLang="zh-TW" sz="3200" b="1" dirty="0"/>
              <a:t>~ </a:t>
            </a:r>
            <a:r>
              <a:rPr lang="en-US" altLang="zh-TW" sz="3200" b="1" dirty="0" smtClean="0"/>
              <a:t>191.254.255.255</a:t>
            </a:r>
            <a:endParaRPr lang="en-US" altLang="zh-TW" sz="3200" b="1" dirty="0"/>
          </a:p>
          <a:p>
            <a:pPr marL="0" indent="0">
              <a:buNone/>
            </a:pPr>
            <a:r>
              <a:rPr lang="en-US" altLang="zh-TW" sz="3200" b="1" dirty="0" smtClean="0">
                <a:solidFill>
                  <a:srgbClr val="FF00FF"/>
                </a:solidFill>
              </a:rPr>
              <a:t>191</a:t>
            </a:r>
            <a:r>
              <a:rPr lang="en-US" altLang="zh-TW" sz="3200" b="1" dirty="0" smtClean="0"/>
              <a:t>.255.0.0 </a:t>
            </a:r>
            <a:r>
              <a:rPr lang="en-US" altLang="zh-TW" sz="3200" b="1" dirty="0"/>
              <a:t>~ </a:t>
            </a:r>
            <a:r>
              <a:rPr lang="en-US" altLang="zh-TW" sz="3200" b="1" dirty="0" smtClean="0"/>
              <a:t>191.255.255.255</a:t>
            </a:r>
            <a:endParaRPr lang="zh-TW" altLang="en-US" sz="3200" b="1" dirty="0"/>
          </a:p>
          <a:p>
            <a:endParaRPr lang="zh-TW" altLang="en-US" sz="3200" dirty="0"/>
          </a:p>
        </p:txBody>
      </p:sp>
      <p:cxnSp>
        <p:nvCxnSpPr>
          <p:cNvPr id="3" name="直線接點 2"/>
          <p:cNvCxnSpPr/>
          <p:nvPr/>
        </p:nvCxnSpPr>
        <p:spPr>
          <a:xfrm>
            <a:off x="5087817" y="1570892"/>
            <a:ext cx="0" cy="4677508"/>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534345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10 ping 20</a:t>
            </a:r>
            <a:endParaRPr lang="zh-TW" altLang="en-US" dirty="0"/>
          </a:p>
        </p:txBody>
      </p:sp>
      <p:sp>
        <p:nvSpPr>
          <p:cNvPr id="3" name="內容版面配置區 2"/>
          <p:cNvSpPr>
            <a:spLocks noGrp="1"/>
          </p:cNvSpPr>
          <p:nvPr>
            <p:ph idx="1"/>
          </p:nvPr>
        </p:nvSpPr>
        <p:spPr>
          <a:xfrm>
            <a:off x="838200" y="1825625"/>
            <a:ext cx="10730948" cy="4351338"/>
          </a:xfrm>
        </p:spPr>
        <p:txBody>
          <a:bodyPr>
            <a:normAutofit/>
          </a:bodyPr>
          <a:lstStyle/>
          <a:p>
            <a:pPr marL="0" indent="0">
              <a:buNone/>
            </a:pPr>
            <a:r>
              <a:rPr lang="en-US" altLang="zh-TW" dirty="0" smtClean="0">
                <a:solidFill>
                  <a:srgbClr val="00B050"/>
                </a:solidFill>
              </a:rPr>
              <a:t>bigred@us1804s:"$ </a:t>
            </a:r>
            <a:r>
              <a:rPr lang="en-US" altLang="zh-TW" dirty="0" smtClean="0"/>
              <a:t>ping -c 3 192.168.1.</a:t>
            </a:r>
            <a:r>
              <a:rPr lang="en-US" altLang="zh-TW" dirty="0" smtClean="0">
                <a:solidFill>
                  <a:srgbClr val="FF0000"/>
                </a:solidFill>
              </a:rPr>
              <a:t>20</a:t>
            </a:r>
          </a:p>
          <a:p>
            <a:pPr marL="0" indent="0">
              <a:buNone/>
            </a:pPr>
            <a:r>
              <a:rPr lang="en-US" altLang="zh-TW" dirty="0" smtClean="0"/>
              <a:t>PING 192.168.1.20 (192.168.1.20) 56(84) bytes of data.</a:t>
            </a:r>
          </a:p>
          <a:p>
            <a:pPr marL="0" indent="0">
              <a:buNone/>
            </a:pPr>
            <a:r>
              <a:rPr lang="en-US" altLang="zh-TW" dirty="0" smtClean="0"/>
              <a:t>64 bytes from 192.168.1.20: icmp_seq:1 tti-64 time-0.453 </a:t>
            </a:r>
            <a:r>
              <a:rPr lang="en-US" altLang="zh-TW" dirty="0" err="1"/>
              <a:t>mS</a:t>
            </a:r>
            <a:endParaRPr lang="en-US" altLang="zh-TW" dirty="0"/>
          </a:p>
          <a:p>
            <a:pPr marL="0" indent="0">
              <a:buNone/>
            </a:pPr>
            <a:r>
              <a:rPr lang="th-TH" altLang="zh-TW" dirty="0" smtClean="0"/>
              <a:t>64 </a:t>
            </a:r>
            <a:r>
              <a:rPr lang="en-US" altLang="zh-TW" dirty="0" smtClean="0"/>
              <a:t>bytes from 192.168.1.20: </a:t>
            </a:r>
            <a:r>
              <a:rPr lang="en-US" altLang="zh-TW" dirty="0" err="1" smtClean="0"/>
              <a:t>icmp_seq</a:t>
            </a:r>
            <a:r>
              <a:rPr lang="en-US" altLang="zh-TW" dirty="0" smtClean="0"/>
              <a:t>=2 ttl:64 time=0.231 </a:t>
            </a:r>
            <a:r>
              <a:rPr lang="en-US" altLang="zh-TW" dirty="0" err="1" smtClean="0"/>
              <a:t>mS</a:t>
            </a:r>
            <a:endParaRPr lang="en-US" altLang="zh-TW" dirty="0" smtClean="0"/>
          </a:p>
          <a:p>
            <a:pPr marL="0" indent="0">
              <a:buNone/>
            </a:pPr>
            <a:r>
              <a:rPr lang="en-US" altLang="zh-TW" dirty="0" smtClean="0"/>
              <a:t>64 bytes from 192.168.1.20:icmp_seq-3 ttl-64 time=0.217 </a:t>
            </a:r>
            <a:r>
              <a:rPr lang="en-US" altLang="zh-TW" dirty="0" err="1" smtClean="0"/>
              <a:t>ms</a:t>
            </a:r>
            <a:endParaRPr lang="en-US" altLang="zh-TW" dirty="0" smtClean="0"/>
          </a:p>
          <a:p>
            <a:pPr marL="0" indent="0">
              <a:buNone/>
            </a:pPr>
            <a:r>
              <a:rPr lang="en-US" altLang="zh-TW" dirty="0" smtClean="0"/>
              <a:t>--- 192.168.1.20 ping statistics ---</a:t>
            </a:r>
          </a:p>
          <a:p>
            <a:pPr marL="0" indent="0">
              <a:buNone/>
            </a:pPr>
            <a:r>
              <a:rPr lang="en-US" altLang="zh-TW" dirty="0" smtClean="0"/>
              <a:t>3 packets transmitted, a received, </a:t>
            </a:r>
            <a:r>
              <a:rPr lang="en-US" altLang="zh-TW" dirty="0"/>
              <a:t>0% </a:t>
            </a:r>
            <a:r>
              <a:rPr lang="en-US" altLang="zh-TW" dirty="0" smtClean="0"/>
              <a:t>packet loss, time </a:t>
            </a:r>
            <a:r>
              <a:rPr lang="en-US" altLang="zh-TW" dirty="0"/>
              <a:t>2026mS</a:t>
            </a:r>
          </a:p>
          <a:p>
            <a:pPr marL="0" indent="0">
              <a:buNone/>
            </a:pPr>
            <a:r>
              <a:rPr lang="en-US" altLang="zh-TW" dirty="0" err="1" smtClean="0"/>
              <a:t>rtt</a:t>
            </a:r>
            <a:r>
              <a:rPr lang="en-US" altLang="zh-TW" dirty="0" smtClean="0"/>
              <a:t> min/</a:t>
            </a:r>
            <a:r>
              <a:rPr lang="en-US" altLang="zh-TW" dirty="0" err="1" smtClean="0"/>
              <a:t>avg</a:t>
            </a:r>
            <a:r>
              <a:rPr lang="en-US" altLang="zh-TW" dirty="0" smtClean="0"/>
              <a:t>/max/</a:t>
            </a:r>
            <a:r>
              <a:rPr lang="en-US" altLang="zh-TW" dirty="0" err="1" smtClean="0"/>
              <a:t>mde</a:t>
            </a:r>
            <a:r>
              <a:rPr lang="th-TH" altLang="zh-TW" dirty="0" smtClean="0"/>
              <a:t>ข : 0.217/0.300/0.458/0. 109 </a:t>
            </a:r>
            <a:r>
              <a:rPr lang="en-US" altLang="zh-TW" dirty="0" err="1" smtClean="0"/>
              <a:t>ms</a:t>
            </a:r>
            <a:endParaRPr lang="zh-TW" altLang="en-US" dirty="0" smtClean="0"/>
          </a:p>
          <a:p>
            <a:endParaRPr lang="zh-TW" altLang="en-US" dirty="0"/>
          </a:p>
        </p:txBody>
      </p:sp>
    </p:spTree>
    <p:extLst>
      <p:ext uri="{BB962C8B-B14F-4D97-AF65-F5344CB8AC3E}">
        <p14:creationId xmlns:p14="http://schemas.microsoft.com/office/powerpoint/2010/main" val="34353340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10 </a:t>
            </a:r>
            <a:r>
              <a:rPr lang="en-US" altLang="zh-TW" dirty="0" smtClean="0"/>
              <a:t>ping 200</a:t>
            </a:r>
            <a:endParaRPr lang="zh-TW" altLang="en-US" dirty="0"/>
          </a:p>
        </p:txBody>
      </p:sp>
      <p:sp>
        <p:nvSpPr>
          <p:cNvPr id="3" name="內容版面配置區 2"/>
          <p:cNvSpPr>
            <a:spLocks noGrp="1"/>
          </p:cNvSpPr>
          <p:nvPr>
            <p:ph idx="1"/>
          </p:nvPr>
        </p:nvSpPr>
        <p:spPr/>
        <p:txBody>
          <a:bodyPr>
            <a:normAutofit/>
          </a:bodyPr>
          <a:lstStyle/>
          <a:p>
            <a:pPr marL="0" indent="0">
              <a:buNone/>
            </a:pPr>
            <a:endParaRPr lang="en-US" altLang="zh-TW" sz="3200" dirty="0" smtClean="0"/>
          </a:p>
          <a:p>
            <a:pPr marL="0" indent="0">
              <a:buNone/>
            </a:pPr>
            <a:r>
              <a:rPr lang="en-US" altLang="zh-TW" sz="3200" dirty="0" smtClean="0">
                <a:solidFill>
                  <a:srgbClr val="00B050"/>
                </a:solidFill>
              </a:rPr>
              <a:t>bigred@us1804s:~$ </a:t>
            </a:r>
            <a:r>
              <a:rPr lang="en-US" altLang="zh-TW" sz="3200" dirty="0" smtClean="0"/>
              <a:t>ping -c 3 192.168.1.</a:t>
            </a:r>
            <a:r>
              <a:rPr lang="en-US" altLang="zh-TW" sz="3200" dirty="0" smtClean="0">
                <a:solidFill>
                  <a:srgbClr val="FF0000"/>
                </a:solidFill>
              </a:rPr>
              <a:t>200</a:t>
            </a:r>
          </a:p>
          <a:p>
            <a:pPr marL="0" indent="0">
              <a:buNone/>
            </a:pPr>
            <a:r>
              <a:rPr lang="en-US" altLang="zh-TW" sz="3200" dirty="0" smtClean="0"/>
              <a:t>PING 192.168.1.200(192.168.1.200) 56(84) bytes of data.</a:t>
            </a:r>
          </a:p>
          <a:p>
            <a:pPr marL="0" indent="0">
              <a:buNone/>
            </a:pPr>
            <a:r>
              <a:rPr lang="en-US" altLang="zh-TW" sz="3200" dirty="0" smtClean="0"/>
              <a:t>--- 192.168.1.200 ping statistics --</a:t>
            </a:r>
          </a:p>
          <a:p>
            <a:pPr marL="0" indent="0">
              <a:buNone/>
            </a:pPr>
            <a:r>
              <a:rPr lang="en-US" altLang="zh-TW" sz="3200" dirty="0" smtClean="0"/>
              <a:t>3 packets transmitted, o received, </a:t>
            </a:r>
            <a:r>
              <a:rPr lang="en-US" altLang="zh-TW" sz="3200" dirty="0" smtClean="0">
                <a:solidFill>
                  <a:srgbClr val="FF00FF"/>
                </a:solidFill>
              </a:rPr>
              <a:t>100% packet loss</a:t>
            </a:r>
            <a:r>
              <a:rPr lang="en-US" altLang="zh-TW" sz="3200" dirty="0" smtClean="0"/>
              <a:t>, time 2047ms</a:t>
            </a:r>
            <a:endParaRPr lang="zh-TW" altLang="en-US" sz="3200" dirty="0"/>
          </a:p>
        </p:txBody>
      </p:sp>
    </p:spTree>
    <p:extLst>
      <p:ext uri="{BB962C8B-B14F-4D97-AF65-F5344CB8AC3E}">
        <p14:creationId xmlns:p14="http://schemas.microsoft.com/office/powerpoint/2010/main" val="27103096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200 ping 220</a:t>
            </a:r>
            <a:endParaRPr lang="zh-TW" altLang="en-US" dirty="0"/>
          </a:p>
        </p:txBody>
      </p:sp>
      <p:sp>
        <p:nvSpPr>
          <p:cNvPr id="3" name="內容版面配置區 2"/>
          <p:cNvSpPr>
            <a:spLocks noGrp="1"/>
          </p:cNvSpPr>
          <p:nvPr>
            <p:ph idx="1"/>
          </p:nvPr>
        </p:nvSpPr>
        <p:spPr/>
        <p:txBody>
          <a:bodyPr>
            <a:normAutofit fontScale="92500" lnSpcReduction="20000"/>
          </a:bodyPr>
          <a:lstStyle/>
          <a:p>
            <a:pPr marL="0" indent="0">
              <a:buNone/>
            </a:pPr>
            <a:r>
              <a:rPr lang="en-US" altLang="zh-TW" sz="3200" dirty="0" smtClean="0">
                <a:solidFill>
                  <a:srgbClr val="00B050"/>
                </a:solidFill>
              </a:rPr>
              <a:t>bigred@us1804s:'$ </a:t>
            </a:r>
            <a:r>
              <a:rPr lang="en-US" altLang="zh-TW" sz="3200" dirty="0" smtClean="0"/>
              <a:t>ping -c 3 192.168.1.</a:t>
            </a:r>
            <a:r>
              <a:rPr lang="en-US" altLang="zh-TW" sz="3200" dirty="0" smtClean="0">
                <a:solidFill>
                  <a:srgbClr val="FF0000"/>
                </a:solidFill>
              </a:rPr>
              <a:t>220</a:t>
            </a:r>
          </a:p>
          <a:p>
            <a:pPr marL="0" indent="0">
              <a:buNone/>
            </a:pPr>
            <a:r>
              <a:rPr lang="en-US" altLang="zh-TW" sz="3200" dirty="0" smtClean="0"/>
              <a:t>PING 192.168.1.220(192.166.1.220) 56(84) bytes of data.</a:t>
            </a:r>
          </a:p>
          <a:p>
            <a:pPr marL="0" indent="0">
              <a:buNone/>
            </a:pPr>
            <a:r>
              <a:rPr lang="en-US" altLang="zh-TW" sz="3200" dirty="0" smtClean="0"/>
              <a:t>64 bytes from 192.168.1.220:1cmp_seg-1 ttl:64 time:0.915 </a:t>
            </a:r>
            <a:r>
              <a:rPr lang="en-US" altLang="zh-TW" sz="3200" dirty="0" err="1" smtClean="0"/>
              <a:t>ms</a:t>
            </a:r>
            <a:endParaRPr lang="en-US" altLang="zh-TW" sz="3200" dirty="0" smtClean="0"/>
          </a:p>
          <a:p>
            <a:pPr marL="0" indent="0">
              <a:buNone/>
            </a:pPr>
            <a:r>
              <a:rPr lang="en-US" altLang="zh-TW" sz="3200" dirty="0" smtClean="0"/>
              <a:t>64 bytes from 192.168.1.220:icmp_seq-2 ttl-64 time-0.274 </a:t>
            </a:r>
            <a:r>
              <a:rPr lang="en-US" altLang="zh-TW" sz="3200" dirty="0" err="1"/>
              <a:t>ms</a:t>
            </a:r>
            <a:endParaRPr lang="en-US" altLang="zh-TW" sz="3200" dirty="0"/>
          </a:p>
          <a:p>
            <a:pPr marL="0" indent="0">
              <a:buNone/>
            </a:pPr>
            <a:r>
              <a:rPr lang="th-TH" altLang="zh-TW" sz="3200" dirty="0" smtClean="0"/>
              <a:t>64 </a:t>
            </a:r>
            <a:r>
              <a:rPr lang="en-US" altLang="zh-TW" sz="3200" dirty="0" smtClean="0"/>
              <a:t>bytes from 192.168.1.220:1cmp_seq-3 </a:t>
            </a:r>
            <a:r>
              <a:rPr lang="en-US" altLang="zh-TW" sz="3200" dirty="0" err="1" smtClean="0"/>
              <a:t>ttl</a:t>
            </a:r>
            <a:r>
              <a:rPr lang="en-US" altLang="zh-TW" sz="3200" dirty="0" smtClean="0"/>
              <a:t>=64 time=0.253 </a:t>
            </a:r>
            <a:r>
              <a:rPr lang="en-US" altLang="zh-TW" sz="3200" dirty="0" err="1" smtClean="0"/>
              <a:t>ms</a:t>
            </a:r>
            <a:endParaRPr lang="en-US" altLang="zh-TW" sz="3200" dirty="0" smtClean="0"/>
          </a:p>
          <a:p>
            <a:pPr marL="0" indent="0">
              <a:buNone/>
            </a:pPr>
            <a:r>
              <a:rPr lang="en-US" altLang="zh-TW" sz="3200" dirty="0" smtClean="0"/>
              <a:t>--- 192.168.1.220 ping statistics ---</a:t>
            </a:r>
          </a:p>
          <a:p>
            <a:pPr marL="0" indent="0">
              <a:buNone/>
            </a:pPr>
            <a:r>
              <a:rPr lang="en-US" altLang="zh-TW" sz="3200" dirty="0" smtClean="0"/>
              <a:t>3 packets transmitted, 3 received, </a:t>
            </a:r>
            <a:r>
              <a:rPr lang="en-US" altLang="zh-TW" sz="3200" dirty="0"/>
              <a:t>0% </a:t>
            </a:r>
            <a:r>
              <a:rPr lang="en-US" altLang="zh-TW" sz="3200" dirty="0" smtClean="0"/>
              <a:t>packet loss, time </a:t>
            </a:r>
            <a:r>
              <a:rPr lang="en-US" altLang="zh-TW" sz="3200" dirty="0"/>
              <a:t>2047ms</a:t>
            </a:r>
          </a:p>
          <a:p>
            <a:pPr marL="0" indent="0">
              <a:buNone/>
            </a:pPr>
            <a:r>
              <a:rPr lang="en-US" altLang="zh-TW" sz="3200" dirty="0" err="1" smtClean="0"/>
              <a:t>rtt</a:t>
            </a:r>
            <a:r>
              <a:rPr lang="en-US" altLang="zh-TW" sz="3200" dirty="0" smtClean="0"/>
              <a:t> min/</a:t>
            </a:r>
            <a:r>
              <a:rPr lang="en-US" altLang="zh-TW" sz="3200" dirty="0" err="1" smtClean="0"/>
              <a:t>avg</a:t>
            </a:r>
            <a:r>
              <a:rPr lang="en-US" altLang="zh-TW" sz="3200" dirty="0" smtClean="0"/>
              <a:t>/max/</a:t>
            </a:r>
            <a:r>
              <a:rPr lang="en-US" altLang="zh-TW" sz="3200" dirty="0" err="1" smtClean="0"/>
              <a:t>mdev</a:t>
            </a:r>
            <a:r>
              <a:rPr lang="en-US" altLang="zh-TW" sz="3200" dirty="0" smtClean="0"/>
              <a:t> = 0.253/0.280/0.315/0.032 </a:t>
            </a:r>
            <a:r>
              <a:rPr lang="en-US" altLang="zh-TW" sz="3200" dirty="0" err="1" smtClean="0"/>
              <a:t>ms</a:t>
            </a:r>
            <a:endParaRPr lang="en-US" altLang="zh-TW" sz="3200" dirty="0" smtClean="0"/>
          </a:p>
          <a:p>
            <a:pPr marL="0" indent="0">
              <a:buNone/>
            </a:pPr>
            <a:r>
              <a:rPr lang="en-US" altLang="zh-TW" sz="3200" dirty="0" smtClean="0"/>
              <a:t>bigred@us1804s:"</a:t>
            </a:r>
            <a:endParaRPr lang="zh-TW" altLang="en-US" sz="3200" dirty="0"/>
          </a:p>
        </p:txBody>
      </p:sp>
    </p:spTree>
    <p:extLst>
      <p:ext uri="{BB962C8B-B14F-4D97-AF65-F5344CB8AC3E}">
        <p14:creationId xmlns:p14="http://schemas.microsoft.com/office/powerpoint/2010/main" val="27202929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6"/>
            <a:ext cx="10515600" cy="559214"/>
          </a:xfrm>
        </p:spPr>
        <p:txBody>
          <a:bodyPr>
            <a:normAutofit fontScale="90000"/>
          </a:bodyPr>
          <a:lstStyle/>
          <a:p>
            <a:r>
              <a:rPr lang="en-US" altLang="zh-TW" dirty="0" smtClean="0"/>
              <a:t>200  ping</a:t>
            </a:r>
            <a:endParaRPr lang="zh-TW" altLang="en-US" dirty="0"/>
          </a:p>
        </p:txBody>
      </p:sp>
      <p:pic>
        <p:nvPicPr>
          <p:cNvPr id="4" name="內容版面配置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34340" y="1204364"/>
            <a:ext cx="9441193" cy="5310671"/>
          </a:xfrm>
        </p:spPr>
      </p:pic>
    </p:spTree>
    <p:extLst>
      <p:ext uri="{BB962C8B-B14F-4D97-AF65-F5344CB8AC3E}">
        <p14:creationId xmlns:p14="http://schemas.microsoft.com/office/powerpoint/2010/main" val="42314217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6"/>
            <a:ext cx="10515600" cy="877266"/>
          </a:xfrm>
        </p:spPr>
        <p:txBody>
          <a:bodyPr/>
          <a:lstStyle/>
          <a:p>
            <a:r>
              <a:rPr lang="en-US" altLang="zh-TW" dirty="0" smtClean="0"/>
              <a:t>200</a:t>
            </a:r>
            <a:endParaRPr lang="zh-TW" altLang="en-US" dirty="0"/>
          </a:p>
        </p:txBody>
      </p:sp>
      <p:sp>
        <p:nvSpPr>
          <p:cNvPr id="3" name="內容版面配置區 2"/>
          <p:cNvSpPr>
            <a:spLocks noGrp="1"/>
          </p:cNvSpPr>
          <p:nvPr>
            <p:ph idx="1"/>
          </p:nvPr>
        </p:nvSpPr>
        <p:spPr>
          <a:xfrm>
            <a:off x="838200" y="1441174"/>
            <a:ext cx="10515600" cy="4735789"/>
          </a:xfrm>
        </p:spPr>
        <p:txBody>
          <a:bodyPr>
            <a:normAutofit lnSpcReduction="10000"/>
          </a:bodyPr>
          <a:lstStyle/>
          <a:p>
            <a:pPr marL="0" indent="0">
              <a:buNone/>
            </a:pPr>
            <a:r>
              <a:rPr lang="en-US" altLang="zh-TW" dirty="0" smtClean="0">
                <a:solidFill>
                  <a:srgbClr val="00B050"/>
                </a:solidFill>
              </a:rPr>
              <a:t>bigred@us1804s-4:~$ </a:t>
            </a:r>
            <a:r>
              <a:rPr lang="en-US" altLang="zh-TW" dirty="0" err="1" smtClean="0"/>
              <a:t>ifconfig</a:t>
            </a:r>
            <a:r>
              <a:rPr lang="en-US" altLang="zh-TW" dirty="0" smtClean="0"/>
              <a:t> enp1so</a:t>
            </a:r>
          </a:p>
          <a:p>
            <a:pPr marL="0" indent="0">
              <a:buNone/>
            </a:pPr>
            <a:r>
              <a:rPr lang="en-US" altLang="zh-TW" dirty="0" smtClean="0"/>
              <a:t>enp1s0</a:t>
            </a:r>
            <a:r>
              <a:rPr lang="th-TH" altLang="zh-TW" dirty="0" smtClean="0"/>
              <a:t>ะ </a:t>
            </a:r>
            <a:r>
              <a:rPr lang="en-US" altLang="zh-TW" dirty="0" smtClean="0"/>
              <a:t>f lags=4163&lt;UP , BROADCAST , RUNNING , MULTICAST&gt; </a:t>
            </a:r>
            <a:r>
              <a:rPr lang="en-US" altLang="zh-TW" dirty="0" err="1" smtClean="0"/>
              <a:t>mtu</a:t>
            </a:r>
            <a:r>
              <a:rPr lang="en-US" altLang="zh-TW" dirty="0" smtClean="0"/>
              <a:t> 1500</a:t>
            </a:r>
          </a:p>
          <a:p>
            <a:pPr marL="0" indent="0">
              <a:buNone/>
            </a:pPr>
            <a:r>
              <a:rPr lang="en-US" altLang="zh-TW" dirty="0" smtClean="0"/>
              <a:t>inet192.168.1.</a:t>
            </a:r>
            <a:r>
              <a:rPr lang="en-US" altLang="zh-TW" dirty="0" smtClean="0">
                <a:solidFill>
                  <a:srgbClr val="FF00FF"/>
                </a:solidFill>
              </a:rPr>
              <a:t>200 </a:t>
            </a:r>
            <a:r>
              <a:rPr lang="en-US" altLang="zh-TW" dirty="0" err="1" smtClean="0"/>
              <a:t>netmask</a:t>
            </a:r>
            <a:r>
              <a:rPr lang="en-US" altLang="zh-TW" dirty="0" smtClean="0"/>
              <a:t> 255.255.255.128 broadcast 192.168.1.255</a:t>
            </a:r>
          </a:p>
          <a:p>
            <a:pPr marL="0" indent="0">
              <a:buNone/>
            </a:pPr>
            <a:r>
              <a:rPr lang="en-US" altLang="zh-TW" dirty="0" smtClean="0"/>
              <a:t>inet6 fe80::207:32ff :fe42:70c0 </a:t>
            </a:r>
            <a:r>
              <a:rPr lang="en-US" altLang="zh-TW" dirty="0" err="1" smtClean="0"/>
              <a:t>prefixlen</a:t>
            </a:r>
            <a:r>
              <a:rPr lang="en-US" altLang="zh-TW" dirty="0" smtClean="0"/>
              <a:t> 64 </a:t>
            </a:r>
            <a:r>
              <a:rPr lang="en-US" altLang="zh-TW" dirty="0" err="1" smtClean="0"/>
              <a:t>scopeid</a:t>
            </a:r>
            <a:r>
              <a:rPr lang="en-US" altLang="zh-TW" dirty="0" smtClean="0"/>
              <a:t> 0x20&lt;1ink&gt;</a:t>
            </a:r>
          </a:p>
          <a:p>
            <a:pPr marL="0" indent="0">
              <a:buNone/>
            </a:pPr>
            <a:r>
              <a:rPr lang="en-US" altLang="zh-TW" dirty="0" smtClean="0"/>
              <a:t>ether 00:07:32:42:70:co </a:t>
            </a:r>
            <a:r>
              <a:rPr lang="en-US" altLang="zh-TW" dirty="0" err="1" smtClean="0"/>
              <a:t>txqueuelen</a:t>
            </a:r>
            <a:r>
              <a:rPr lang="en-US" altLang="zh-TW" dirty="0" smtClean="0"/>
              <a:t> 1000 (Ethernet)</a:t>
            </a:r>
          </a:p>
          <a:p>
            <a:pPr marL="0" indent="0">
              <a:buNone/>
            </a:pPr>
            <a:r>
              <a:rPr lang="en-US" altLang="zh-TW" dirty="0" smtClean="0"/>
              <a:t>RX packets 1685 bytes 555582 (555.5 KB)</a:t>
            </a:r>
          </a:p>
          <a:p>
            <a:pPr marL="0" indent="0">
              <a:buNone/>
            </a:pPr>
            <a:r>
              <a:rPr lang="en-US" altLang="zh-TW" dirty="0" smtClean="0"/>
              <a:t>RX errors o dropped o overruns o frame O</a:t>
            </a:r>
          </a:p>
          <a:p>
            <a:pPr marL="0" indent="0">
              <a:buNone/>
            </a:pPr>
            <a:r>
              <a:rPr lang="en-US" altLang="zh-TW" dirty="0" smtClean="0"/>
              <a:t>TX packets 241 bytes 48844 (48.8 KB)</a:t>
            </a:r>
          </a:p>
          <a:p>
            <a:pPr marL="0" indent="0">
              <a:buNone/>
            </a:pPr>
            <a:r>
              <a:rPr lang="en-US" altLang="zh-TW" dirty="0" smtClean="0"/>
              <a:t>TX errors o dropped O overruns o carrier O collisions O</a:t>
            </a:r>
            <a:endParaRPr lang="zh-TW" altLang="en-US" dirty="0"/>
          </a:p>
        </p:txBody>
      </p:sp>
    </p:spTree>
    <p:extLst>
      <p:ext uri="{BB962C8B-B14F-4D97-AF65-F5344CB8AC3E}">
        <p14:creationId xmlns:p14="http://schemas.microsoft.com/office/powerpoint/2010/main" val="20505055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777447" y="777060"/>
            <a:ext cx="10528852" cy="5898667"/>
          </a:xfrm>
        </p:spPr>
        <p:txBody>
          <a:bodyPr>
            <a:normAutofit lnSpcReduction="10000"/>
          </a:bodyPr>
          <a:lstStyle/>
          <a:p>
            <a:pPr marL="0" indent="0">
              <a:buNone/>
            </a:pPr>
            <a:r>
              <a:rPr lang="en-US" altLang="zh-TW" dirty="0" smtClean="0">
                <a:solidFill>
                  <a:srgbClr val="00B050"/>
                </a:solidFill>
              </a:rPr>
              <a:t>bigred@us1804s-4:~$ </a:t>
            </a:r>
            <a:r>
              <a:rPr lang="en-US" altLang="zh-TW" dirty="0" smtClean="0"/>
              <a:t>ping -c 3 192.168.1.</a:t>
            </a:r>
            <a:r>
              <a:rPr lang="en-US" altLang="zh-TW" dirty="0" smtClean="0">
                <a:solidFill>
                  <a:srgbClr val="FF00FF"/>
                </a:solidFill>
              </a:rPr>
              <a:t>10</a:t>
            </a:r>
          </a:p>
          <a:p>
            <a:pPr marL="0" indent="0">
              <a:buNone/>
            </a:pPr>
            <a:r>
              <a:rPr lang="en-US" altLang="zh-TW" dirty="0" smtClean="0"/>
              <a:t>connect: </a:t>
            </a:r>
            <a:r>
              <a:rPr lang="en-US" altLang="zh-TW" dirty="0" err="1" smtClean="0"/>
              <a:t>Netuork</a:t>
            </a:r>
            <a:r>
              <a:rPr lang="en-US" altLang="zh-TW" dirty="0" smtClean="0"/>
              <a:t> is unreachable</a:t>
            </a:r>
          </a:p>
          <a:p>
            <a:pPr marL="0" indent="0">
              <a:buNone/>
            </a:pPr>
            <a:r>
              <a:rPr lang="en-US" altLang="zh-TW" dirty="0" smtClean="0">
                <a:solidFill>
                  <a:srgbClr val="00B050"/>
                </a:solidFill>
              </a:rPr>
              <a:t>bigred@us1804s-4:~$ </a:t>
            </a:r>
            <a:r>
              <a:rPr lang="en-US" altLang="zh-TW" dirty="0" smtClean="0"/>
              <a:t>ping -c 3 192.168.1.</a:t>
            </a:r>
            <a:r>
              <a:rPr lang="en-US" altLang="zh-TW" dirty="0" smtClean="0">
                <a:solidFill>
                  <a:srgbClr val="FF00FF"/>
                </a:solidFill>
              </a:rPr>
              <a:t>20</a:t>
            </a:r>
          </a:p>
          <a:p>
            <a:pPr marL="0" indent="0">
              <a:buNone/>
            </a:pPr>
            <a:r>
              <a:rPr lang="en-US" altLang="zh-TW" dirty="0" smtClean="0"/>
              <a:t>connect: Network is unreachable</a:t>
            </a:r>
          </a:p>
          <a:p>
            <a:pPr marL="0" indent="0">
              <a:buNone/>
            </a:pPr>
            <a:r>
              <a:rPr lang="en-US" altLang="zh-TW" dirty="0" smtClean="0">
                <a:solidFill>
                  <a:srgbClr val="00B050"/>
                </a:solidFill>
              </a:rPr>
              <a:t>bigred@us18045-4:~$ </a:t>
            </a:r>
            <a:r>
              <a:rPr lang="en-US" altLang="zh-TW" dirty="0" smtClean="0"/>
              <a:t>ping -c 3 192.168.1.</a:t>
            </a:r>
            <a:r>
              <a:rPr lang="en-US" altLang="zh-TW" dirty="0" smtClean="0">
                <a:solidFill>
                  <a:srgbClr val="FF00FF"/>
                </a:solidFill>
              </a:rPr>
              <a:t>220</a:t>
            </a:r>
          </a:p>
          <a:p>
            <a:pPr marL="0" indent="0">
              <a:buNone/>
            </a:pPr>
            <a:r>
              <a:rPr lang="en-US" altLang="zh-TW" dirty="0" smtClean="0"/>
              <a:t>PING 192.168.1.220(192.168.1.220) 56(84) bytes of data.</a:t>
            </a:r>
          </a:p>
          <a:p>
            <a:pPr marL="0" indent="0">
              <a:buNone/>
            </a:pPr>
            <a:r>
              <a:rPr lang="en-US" altLang="zh-TW" dirty="0" smtClean="0"/>
              <a:t>64 bytes from 192.168.1.220: icmp_seg:1 ttl-64 time-0.311 </a:t>
            </a:r>
            <a:r>
              <a:rPr lang="en-US" altLang="zh-TW" dirty="0" err="1" smtClean="0"/>
              <a:t>ms</a:t>
            </a:r>
            <a:endParaRPr lang="en-US" altLang="zh-TW" dirty="0" smtClean="0"/>
          </a:p>
          <a:p>
            <a:pPr marL="0" indent="0">
              <a:buNone/>
            </a:pPr>
            <a:r>
              <a:rPr lang="en-US" altLang="zh-TW" dirty="0" smtClean="0"/>
              <a:t>64 bytes from 192.168.1.220: icmp_seq-2 ttl-64 time=0.244 </a:t>
            </a:r>
            <a:r>
              <a:rPr lang="en-US" altLang="zh-TW" dirty="0" err="1" smtClean="0"/>
              <a:t>ms</a:t>
            </a:r>
            <a:endParaRPr lang="en-US" altLang="zh-TW" dirty="0" smtClean="0"/>
          </a:p>
          <a:p>
            <a:pPr marL="0" indent="0">
              <a:buNone/>
            </a:pPr>
            <a:r>
              <a:rPr lang="en-US" altLang="zh-TW" dirty="0" smtClean="0"/>
              <a:t>64 bytes from 192.168.1.220: icmp_seq-3 ttl-64 time=0.243 </a:t>
            </a:r>
            <a:r>
              <a:rPr lang="en-US" altLang="zh-TW" dirty="0" err="1" smtClean="0"/>
              <a:t>ms</a:t>
            </a:r>
            <a:endParaRPr lang="en-US" altLang="zh-TW" dirty="0" smtClean="0"/>
          </a:p>
          <a:p>
            <a:pPr marL="0" indent="0">
              <a:buNone/>
            </a:pPr>
            <a:r>
              <a:rPr lang="en-US" altLang="zh-TW" dirty="0" smtClean="0"/>
              <a:t>--- 192.168.1.220 ping statistics ---</a:t>
            </a:r>
          </a:p>
          <a:p>
            <a:pPr marL="0" indent="0">
              <a:buNone/>
            </a:pPr>
            <a:r>
              <a:rPr lang="en-US" altLang="zh-TW" dirty="0" smtClean="0"/>
              <a:t>3 packets transmitted, 3 received, </a:t>
            </a:r>
            <a:r>
              <a:rPr lang="en-US" altLang="zh-TW" dirty="0"/>
              <a:t>0</a:t>
            </a:r>
            <a:r>
              <a:rPr lang="en-US" altLang="zh-TW" dirty="0" smtClean="0"/>
              <a:t>% packet loss, time 2047ms</a:t>
            </a:r>
          </a:p>
          <a:p>
            <a:pPr marL="0" indent="0">
              <a:buNone/>
            </a:pPr>
            <a:r>
              <a:rPr lang="en-US" altLang="zh-TW" dirty="0" err="1" smtClean="0"/>
              <a:t>rtt</a:t>
            </a:r>
            <a:r>
              <a:rPr lang="en-US" altLang="zh-TW" dirty="0" smtClean="0"/>
              <a:t> min/</a:t>
            </a:r>
            <a:r>
              <a:rPr lang="en-US" altLang="zh-TW" dirty="0" err="1" smtClean="0"/>
              <a:t>avg</a:t>
            </a:r>
            <a:r>
              <a:rPr lang="en-US" altLang="zh-TW" dirty="0" smtClean="0"/>
              <a:t>/max/</a:t>
            </a:r>
            <a:r>
              <a:rPr lang="en-US" altLang="zh-TW" dirty="0" err="1" smtClean="0"/>
              <a:t>mdev</a:t>
            </a:r>
            <a:r>
              <a:rPr lang="en-US" altLang="zh-TW" dirty="0" smtClean="0"/>
              <a:t> = 0.243/0.266/0.311/0.031 </a:t>
            </a:r>
            <a:r>
              <a:rPr lang="en-US" altLang="zh-TW" dirty="0" err="1" smtClean="0"/>
              <a:t>ms</a:t>
            </a:r>
            <a:endParaRPr lang="en-US" altLang="zh-TW" dirty="0" smtClean="0"/>
          </a:p>
        </p:txBody>
      </p:sp>
      <p:sp>
        <p:nvSpPr>
          <p:cNvPr id="2" name="文字方塊 1"/>
          <p:cNvSpPr txBox="1"/>
          <p:nvPr/>
        </p:nvSpPr>
        <p:spPr>
          <a:xfrm>
            <a:off x="1662546" y="69174"/>
            <a:ext cx="1976823" cy="707886"/>
          </a:xfrm>
          <a:prstGeom prst="rect">
            <a:avLst/>
          </a:prstGeom>
          <a:noFill/>
        </p:spPr>
        <p:txBody>
          <a:bodyPr wrap="none" rtlCol="0">
            <a:spAutoFit/>
          </a:bodyPr>
          <a:lstStyle/>
          <a:p>
            <a:r>
              <a:rPr lang="en-US" altLang="zh-TW" sz="4000" dirty="0" smtClean="0"/>
              <a:t>200 ping</a:t>
            </a:r>
            <a:endParaRPr lang="zh-TW" altLang="en-US" sz="4000" dirty="0"/>
          </a:p>
        </p:txBody>
      </p:sp>
    </p:spTree>
    <p:extLst>
      <p:ext uri="{BB962C8B-B14F-4D97-AF65-F5344CB8AC3E}">
        <p14:creationId xmlns:p14="http://schemas.microsoft.com/office/powerpoint/2010/main" val="42236896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96315" y="387985"/>
            <a:ext cx="10515600" cy="1325563"/>
          </a:xfrm>
        </p:spPr>
        <p:txBody>
          <a:bodyPr/>
          <a:lstStyle/>
          <a:p>
            <a:r>
              <a:rPr lang="en-US" altLang="zh-TW" dirty="0" smtClean="0"/>
              <a:t>Ex5:</a:t>
            </a:r>
            <a:r>
              <a:rPr lang="zh-TW" altLang="en-US" dirty="0" smtClean="0"/>
              <a:t>各</a:t>
            </a:r>
            <a:r>
              <a:rPr lang="en-US" altLang="zh-TW" dirty="0" err="1" smtClean="0"/>
              <a:t>ip</a:t>
            </a:r>
            <a:r>
              <a:rPr lang="en-US" altLang="zh-TW" dirty="0" smtClean="0"/>
              <a:t> </a:t>
            </a:r>
            <a:r>
              <a:rPr lang="en-US" altLang="zh-TW" dirty="0" err="1" smtClean="0"/>
              <a:t>Netmask</a:t>
            </a:r>
            <a:r>
              <a:rPr lang="en-US" altLang="zh-TW" dirty="0" smtClean="0"/>
              <a:t> </a:t>
            </a:r>
            <a:r>
              <a:rPr lang="zh-TW" altLang="en-US" dirty="0" smtClean="0"/>
              <a:t>全設一樣</a:t>
            </a:r>
            <a:r>
              <a:rPr lang="en-US" altLang="zh-TW" dirty="0" smtClean="0"/>
              <a:t>,</a:t>
            </a:r>
            <a:r>
              <a:rPr lang="zh-TW" altLang="en-US" dirty="0" smtClean="0"/>
              <a:t>產生全通、半通、全不通</a:t>
            </a:r>
            <a:r>
              <a:rPr lang="zh-TW" altLang="en-US" dirty="0"/>
              <a:t>各</a:t>
            </a:r>
            <a:r>
              <a:rPr lang="zh-TW" altLang="en-US" dirty="0" smtClean="0"/>
              <a:t>要設多少</a:t>
            </a:r>
            <a:r>
              <a:rPr lang="en-US" altLang="zh-TW" dirty="0" smtClean="0"/>
              <a:t>?</a:t>
            </a:r>
            <a:endParaRPr lang="zh-TW" altLang="en-US" dirty="0"/>
          </a:p>
        </p:txBody>
      </p:sp>
      <p:sp>
        <p:nvSpPr>
          <p:cNvPr id="3" name="內容版面配置區 2"/>
          <p:cNvSpPr>
            <a:spLocks noGrp="1"/>
          </p:cNvSpPr>
          <p:nvPr>
            <p:ph idx="1"/>
          </p:nvPr>
        </p:nvSpPr>
        <p:spPr>
          <a:xfrm>
            <a:off x="929640" y="2514599"/>
            <a:ext cx="10907456" cy="3535471"/>
          </a:xfrm>
        </p:spPr>
        <p:txBody>
          <a:bodyPr>
            <a:noAutofit/>
          </a:bodyPr>
          <a:lstStyle/>
          <a:p>
            <a:pPr marL="0" indent="0">
              <a:buNone/>
            </a:pPr>
            <a:r>
              <a:rPr lang="en-US" altLang="zh-TW" sz="4800" dirty="0" smtClean="0"/>
              <a:t>192.168.1.20</a:t>
            </a:r>
          </a:p>
          <a:p>
            <a:pPr marL="0" indent="0">
              <a:buNone/>
            </a:pPr>
            <a:r>
              <a:rPr lang="en-US" altLang="zh-TW" sz="4800" dirty="0" smtClean="0"/>
              <a:t>192.168.1.84</a:t>
            </a:r>
            <a:endParaRPr lang="zh-TW" altLang="en-US" sz="4800" dirty="0"/>
          </a:p>
          <a:p>
            <a:pPr marL="0" indent="0">
              <a:buNone/>
            </a:pPr>
            <a:r>
              <a:rPr lang="en-US" altLang="zh-TW" sz="4800" dirty="0" smtClean="0"/>
              <a:t>192.168.1.148</a:t>
            </a:r>
          </a:p>
          <a:p>
            <a:pPr marL="0" indent="0">
              <a:buNone/>
            </a:pPr>
            <a:r>
              <a:rPr lang="en-US" altLang="zh-TW" sz="4800" dirty="0" smtClean="0"/>
              <a:t>192.168.1.212</a:t>
            </a:r>
            <a:endParaRPr lang="zh-TW" altLang="en-US" sz="4800" dirty="0"/>
          </a:p>
          <a:p>
            <a:pPr marL="0" indent="0">
              <a:buNone/>
            </a:pPr>
            <a:endParaRPr lang="en-US" altLang="zh-TW" sz="4800" dirty="0" smtClean="0"/>
          </a:p>
          <a:p>
            <a:pPr marL="0" indent="0">
              <a:buNone/>
            </a:pPr>
            <a:endParaRPr lang="zh-TW" altLang="en-US" sz="4800" dirty="0"/>
          </a:p>
        </p:txBody>
      </p:sp>
    </p:spTree>
    <p:extLst>
      <p:ext uri="{BB962C8B-B14F-4D97-AF65-F5344CB8AC3E}">
        <p14:creationId xmlns:p14="http://schemas.microsoft.com/office/powerpoint/2010/main" val="40527285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2240289"/>
          </a:xfrm>
        </p:spPr>
        <p:txBody>
          <a:bodyPr>
            <a:normAutofit/>
          </a:bodyPr>
          <a:lstStyle/>
          <a:p>
            <a:r>
              <a:rPr lang="zh-TW" altLang="en-US" dirty="0"/>
              <a:t>全</a:t>
            </a:r>
            <a:r>
              <a:rPr lang="zh-TW" altLang="en-US" dirty="0" smtClean="0"/>
              <a:t>通</a:t>
            </a:r>
            <a:r>
              <a:rPr lang="en-US" altLang="zh-TW" dirty="0" err="1" smtClean="0"/>
              <a:t>netmask</a:t>
            </a:r>
            <a:r>
              <a:rPr lang="en-US" altLang="zh-TW" dirty="0" smtClean="0"/>
              <a:t/>
            </a:r>
            <a:br>
              <a:rPr lang="en-US" altLang="zh-TW" dirty="0" smtClean="0"/>
            </a:br>
            <a:r>
              <a:rPr lang="zh-TW" altLang="en-US" dirty="0"/>
              <a:t>半</a:t>
            </a:r>
            <a:r>
              <a:rPr lang="zh-TW" altLang="en-US" dirty="0" smtClean="0"/>
              <a:t>通</a:t>
            </a:r>
            <a:r>
              <a:rPr lang="en-US" altLang="zh-TW" dirty="0" err="1" smtClean="0"/>
              <a:t>netmask</a:t>
            </a:r>
            <a:r>
              <a:rPr lang="en-US" altLang="zh-TW" dirty="0" smtClean="0"/>
              <a:t/>
            </a:r>
            <a:br>
              <a:rPr lang="en-US" altLang="zh-TW" dirty="0" smtClean="0"/>
            </a:br>
            <a:r>
              <a:rPr lang="zh-TW" altLang="en-US" dirty="0"/>
              <a:t>全</a:t>
            </a:r>
            <a:r>
              <a:rPr lang="zh-TW" altLang="en-US" dirty="0" smtClean="0"/>
              <a:t>不通</a:t>
            </a:r>
            <a:r>
              <a:rPr lang="en-US" altLang="zh-TW" dirty="0" err="1"/>
              <a:t>netmask</a:t>
            </a:r>
            <a:endParaRPr lang="zh-TW" altLang="en-US" dirty="0"/>
          </a:p>
        </p:txBody>
      </p:sp>
      <p:sp>
        <p:nvSpPr>
          <p:cNvPr id="3" name="內容版面配置區 2"/>
          <p:cNvSpPr>
            <a:spLocks noGrp="1"/>
          </p:cNvSpPr>
          <p:nvPr>
            <p:ph idx="1"/>
          </p:nvPr>
        </p:nvSpPr>
        <p:spPr>
          <a:xfrm>
            <a:off x="975987" y="2782234"/>
            <a:ext cx="10515600" cy="2816900"/>
          </a:xfrm>
        </p:spPr>
        <p:txBody>
          <a:bodyPr/>
          <a:lstStyle/>
          <a:p>
            <a:r>
              <a:rPr lang="en-US" altLang="zh-TW" sz="4000" dirty="0" smtClean="0"/>
              <a:t>255.255.255.0</a:t>
            </a:r>
          </a:p>
          <a:p>
            <a:pPr marL="0" indent="0">
              <a:buNone/>
            </a:pPr>
            <a:r>
              <a:rPr lang="en-US" altLang="zh-TW" sz="4000" dirty="0" smtClean="0"/>
              <a:t>00000000</a:t>
            </a:r>
            <a:r>
              <a:rPr lang="zh-TW" altLang="en-US" sz="4000" dirty="0" smtClean="0"/>
              <a:t>˙</a:t>
            </a:r>
            <a:endParaRPr lang="en-US" altLang="zh-TW" sz="4000" dirty="0" smtClean="0"/>
          </a:p>
          <a:p>
            <a:r>
              <a:rPr lang="en-US" altLang="zh-TW" sz="4000" dirty="0" smtClean="0"/>
              <a:t>10000000            </a:t>
            </a:r>
            <a:r>
              <a:rPr lang="en-US" altLang="zh-TW" sz="4000" dirty="0" smtClean="0">
                <a:solidFill>
                  <a:srgbClr val="FF0000"/>
                </a:solidFill>
              </a:rPr>
              <a:t>128</a:t>
            </a:r>
            <a:endParaRPr lang="en-US" altLang="zh-TW" sz="4000" dirty="0" smtClean="0"/>
          </a:p>
          <a:p>
            <a:r>
              <a:rPr lang="en-US" altLang="zh-TW" sz="4000" dirty="0" smtClean="0"/>
              <a:t>11000000            </a:t>
            </a:r>
            <a:r>
              <a:rPr lang="en-US" altLang="zh-TW" sz="4000" dirty="0" smtClean="0">
                <a:solidFill>
                  <a:srgbClr val="FF0000"/>
                </a:solidFill>
              </a:rPr>
              <a:t>196</a:t>
            </a:r>
            <a:endParaRPr lang="zh-TW" altLang="en-US" sz="4000" dirty="0">
              <a:solidFill>
                <a:srgbClr val="FF0000"/>
              </a:solidFill>
            </a:endParaRPr>
          </a:p>
        </p:txBody>
      </p:sp>
    </p:spTree>
    <p:extLst>
      <p:ext uri="{BB962C8B-B14F-4D97-AF65-F5344CB8AC3E}">
        <p14:creationId xmlns:p14="http://schemas.microsoft.com/office/powerpoint/2010/main" val="16278738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n-US" altLang="zh-TW" dirty="0" smtClean="0"/>
              <a:t>4</a:t>
            </a:r>
            <a:r>
              <a:rPr lang="zh-TW" altLang="en-US" dirty="0" smtClean="0"/>
              <a:t>網段</a:t>
            </a:r>
            <a:endParaRPr lang="zh-TW" altLang="en-US" dirty="0"/>
          </a:p>
        </p:txBody>
      </p:sp>
      <p:sp>
        <p:nvSpPr>
          <p:cNvPr id="2" name="副標題 1"/>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6697924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29590" y="102235"/>
            <a:ext cx="10515600" cy="662781"/>
          </a:xfrm>
        </p:spPr>
        <p:txBody>
          <a:bodyPr>
            <a:normAutofit fontScale="90000"/>
          </a:bodyPr>
          <a:lstStyle/>
          <a:p>
            <a:pPr algn="ctr"/>
            <a:r>
              <a:rPr lang="en-US" altLang="zh-TW" dirty="0" smtClean="0"/>
              <a:t>4</a:t>
            </a:r>
            <a:r>
              <a:rPr lang="zh-TW" altLang="en-US" dirty="0" smtClean="0"/>
              <a:t>網段</a:t>
            </a:r>
            <a:r>
              <a:rPr lang="en-US" altLang="zh-TW" dirty="0" smtClean="0"/>
              <a:t>10</a:t>
            </a:r>
            <a:r>
              <a:rPr lang="zh-TW" altLang="en-US" dirty="0" smtClean="0"/>
              <a:t>進位</a:t>
            </a:r>
            <a:endParaRPr lang="zh-TW" altLang="en-US" dirty="0"/>
          </a:p>
        </p:txBody>
      </p:sp>
      <p:sp>
        <p:nvSpPr>
          <p:cNvPr id="3" name="內容版面配置區 2"/>
          <p:cNvSpPr>
            <a:spLocks noGrp="1"/>
          </p:cNvSpPr>
          <p:nvPr>
            <p:ph sz="half" idx="1"/>
          </p:nvPr>
        </p:nvSpPr>
        <p:spPr>
          <a:xfrm>
            <a:off x="91440" y="1856740"/>
            <a:ext cx="6004560" cy="4351338"/>
          </a:xfrm>
        </p:spPr>
        <p:txBody>
          <a:bodyPr>
            <a:normAutofit/>
          </a:bodyPr>
          <a:lstStyle/>
          <a:p>
            <a:r>
              <a:rPr lang="en-US" altLang="zh-TW" sz="3600" dirty="0" smtClean="0"/>
              <a:t>192.168.0.</a:t>
            </a:r>
            <a:r>
              <a:rPr lang="en-US" altLang="zh-TW" sz="3600" dirty="0" smtClean="0">
                <a:solidFill>
                  <a:srgbClr val="FF0000"/>
                </a:solidFill>
              </a:rPr>
              <a:t>0</a:t>
            </a:r>
            <a:r>
              <a:rPr lang="en-US" altLang="zh-TW" sz="3600" dirty="0" smtClean="0"/>
              <a:t>-192.168.0.</a:t>
            </a:r>
            <a:r>
              <a:rPr lang="en-US" altLang="zh-TW" sz="3600" dirty="0" smtClean="0">
                <a:solidFill>
                  <a:srgbClr val="FF0000"/>
                </a:solidFill>
              </a:rPr>
              <a:t>63</a:t>
            </a:r>
          </a:p>
          <a:p>
            <a:r>
              <a:rPr lang="en-US" altLang="zh-TW" sz="3600" dirty="0" smtClean="0"/>
              <a:t>192.168.0.</a:t>
            </a:r>
            <a:r>
              <a:rPr lang="en-US" altLang="zh-TW" sz="3600" dirty="0" smtClean="0">
                <a:solidFill>
                  <a:srgbClr val="FF0000"/>
                </a:solidFill>
              </a:rPr>
              <a:t>64</a:t>
            </a:r>
            <a:r>
              <a:rPr lang="en-US" altLang="zh-TW" sz="3600" dirty="0" smtClean="0"/>
              <a:t>-192.168.0.127</a:t>
            </a:r>
          </a:p>
          <a:p>
            <a:r>
              <a:rPr lang="en-US" altLang="zh-TW" sz="3600" dirty="0" smtClean="0"/>
              <a:t>192.168.0.</a:t>
            </a:r>
            <a:r>
              <a:rPr lang="en-US" altLang="zh-TW" sz="3600" dirty="0" smtClean="0">
                <a:solidFill>
                  <a:srgbClr val="FF0000"/>
                </a:solidFill>
              </a:rPr>
              <a:t>128</a:t>
            </a:r>
            <a:r>
              <a:rPr lang="en-US" altLang="zh-TW" sz="3600" dirty="0" smtClean="0"/>
              <a:t>-192.168.0.191</a:t>
            </a:r>
          </a:p>
          <a:p>
            <a:r>
              <a:rPr lang="en-US" altLang="zh-TW" sz="3600" dirty="0" smtClean="0"/>
              <a:t>192.168.0.</a:t>
            </a:r>
            <a:r>
              <a:rPr lang="en-US" altLang="zh-TW" sz="3600" dirty="0" smtClean="0">
                <a:solidFill>
                  <a:srgbClr val="FF0000"/>
                </a:solidFill>
              </a:rPr>
              <a:t>192</a:t>
            </a:r>
            <a:r>
              <a:rPr lang="en-US" altLang="zh-TW" sz="3600" dirty="0" smtClean="0"/>
              <a:t>-192.168.0.255</a:t>
            </a:r>
            <a:endParaRPr lang="zh-TW" altLang="en-US" sz="3600" dirty="0"/>
          </a:p>
        </p:txBody>
      </p:sp>
      <p:sp>
        <p:nvSpPr>
          <p:cNvPr id="4" name="內容版面配置區 3"/>
          <p:cNvSpPr>
            <a:spLocks noGrp="1"/>
          </p:cNvSpPr>
          <p:nvPr>
            <p:ph sz="half" idx="2"/>
          </p:nvPr>
        </p:nvSpPr>
        <p:spPr>
          <a:xfrm>
            <a:off x="6389370" y="1027906"/>
            <a:ext cx="5181600" cy="5590064"/>
          </a:xfrm>
        </p:spPr>
        <p:txBody>
          <a:bodyPr>
            <a:noAutofit/>
          </a:bodyPr>
          <a:lstStyle/>
          <a:p>
            <a:r>
              <a:rPr lang="en-US" altLang="zh-TW" dirty="0" smtClean="0"/>
              <a:t>00</a:t>
            </a:r>
          </a:p>
          <a:p>
            <a:pPr lvl="1"/>
            <a:r>
              <a:rPr lang="en-US" altLang="zh-TW" sz="2800" dirty="0" smtClean="0"/>
              <a:t>00</a:t>
            </a:r>
            <a:r>
              <a:rPr lang="en-US" altLang="zh-TW" sz="2800" dirty="0" smtClean="0">
                <a:solidFill>
                  <a:srgbClr val="FF00FF"/>
                </a:solidFill>
              </a:rPr>
              <a:t>000000</a:t>
            </a:r>
          </a:p>
          <a:p>
            <a:pPr lvl="1"/>
            <a:r>
              <a:rPr lang="en-US" altLang="zh-TW" sz="2800" dirty="0" smtClean="0"/>
              <a:t>00</a:t>
            </a:r>
            <a:r>
              <a:rPr lang="en-US" altLang="zh-TW" sz="2800" dirty="0" smtClean="0">
                <a:solidFill>
                  <a:srgbClr val="FF00FF"/>
                </a:solidFill>
              </a:rPr>
              <a:t>111111</a:t>
            </a:r>
          </a:p>
          <a:p>
            <a:r>
              <a:rPr lang="en-US" altLang="zh-TW" dirty="0" smtClean="0"/>
              <a:t>01</a:t>
            </a:r>
          </a:p>
          <a:p>
            <a:pPr lvl="1"/>
            <a:r>
              <a:rPr lang="en-US" altLang="zh-TW" sz="2800" dirty="0" smtClean="0"/>
              <a:t>01</a:t>
            </a:r>
            <a:r>
              <a:rPr lang="en-US" altLang="zh-TW" sz="2800" dirty="0" smtClean="0">
                <a:solidFill>
                  <a:srgbClr val="FF00FF"/>
                </a:solidFill>
              </a:rPr>
              <a:t>000000</a:t>
            </a:r>
          </a:p>
          <a:p>
            <a:pPr lvl="1"/>
            <a:r>
              <a:rPr lang="en-US" altLang="zh-TW" sz="2800" dirty="0" smtClean="0"/>
              <a:t>01</a:t>
            </a:r>
            <a:r>
              <a:rPr lang="en-US" altLang="zh-TW" sz="2800" dirty="0" smtClean="0">
                <a:solidFill>
                  <a:srgbClr val="FF00FF"/>
                </a:solidFill>
              </a:rPr>
              <a:t>111111</a:t>
            </a:r>
            <a:endParaRPr lang="en-US" altLang="zh-TW" sz="2800" dirty="0">
              <a:solidFill>
                <a:srgbClr val="FF00FF"/>
              </a:solidFill>
            </a:endParaRPr>
          </a:p>
          <a:p>
            <a:r>
              <a:rPr lang="en-US" altLang="zh-TW" dirty="0" smtClean="0"/>
              <a:t>10</a:t>
            </a:r>
          </a:p>
          <a:p>
            <a:pPr lvl="1"/>
            <a:r>
              <a:rPr lang="en-US" altLang="zh-TW" sz="2800" dirty="0" smtClean="0"/>
              <a:t>10</a:t>
            </a:r>
            <a:r>
              <a:rPr lang="en-US" altLang="zh-TW" sz="2800" dirty="0" smtClean="0">
                <a:solidFill>
                  <a:srgbClr val="FF00FF"/>
                </a:solidFill>
              </a:rPr>
              <a:t>000000</a:t>
            </a:r>
          </a:p>
          <a:p>
            <a:pPr lvl="1"/>
            <a:r>
              <a:rPr lang="en-US" altLang="zh-TW" sz="2800" dirty="0" smtClean="0"/>
              <a:t>10</a:t>
            </a:r>
            <a:r>
              <a:rPr lang="en-US" altLang="zh-TW" sz="2800" dirty="0" smtClean="0">
                <a:solidFill>
                  <a:srgbClr val="FF00FF"/>
                </a:solidFill>
              </a:rPr>
              <a:t>111111</a:t>
            </a:r>
          </a:p>
          <a:p>
            <a:r>
              <a:rPr lang="en-US" altLang="zh-TW" dirty="0" smtClean="0"/>
              <a:t>11</a:t>
            </a:r>
            <a:endParaRPr lang="en-US" altLang="zh-TW" dirty="0"/>
          </a:p>
          <a:p>
            <a:pPr lvl="1"/>
            <a:r>
              <a:rPr lang="en-US" altLang="zh-TW" sz="2800" dirty="0" smtClean="0"/>
              <a:t>11</a:t>
            </a:r>
            <a:r>
              <a:rPr lang="en-US" altLang="zh-TW" sz="2800" dirty="0" smtClean="0">
                <a:solidFill>
                  <a:srgbClr val="FF00FF"/>
                </a:solidFill>
              </a:rPr>
              <a:t>000000</a:t>
            </a:r>
          </a:p>
          <a:p>
            <a:pPr lvl="1"/>
            <a:r>
              <a:rPr lang="en-US" altLang="zh-TW" sz="2800" dirty="0" smtClean="0"/>
              <a:t>11</a:t>
            </a:r>
            <a:r>
              <a:rPr lang="en-US" altLang="zh-TW" sz="2800" dirty="0" smtClean="0">
                <a:solidFill>
                  <a:srgbClr val="FF00FF"/>
                </a:solidFill>
              </a:rPr>
              <a:t>111111</a:t>
            </a:r>
          </a:p>
        </p:txBody>
      </p:sp>
    </p:spTree>
    <p:extLst>
      <p:ext uri="{BB962C8B-B14F-4D97-AF65-F5344CB8AC3E}">
        <p14:creationId xmlns:p14="http://schemas.microsoft.com/office/powerpoint/2010/main" val="846927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838200" y="365126"/>
            <a:ext cx="10515600" cy="842352"/>
          </a:xfrm>
        </p:spPr>
        <p:txBody>
          <a:bodyPr/>
          <a:lstStyle/>
          <a:p>
            <a:pPr algn="ctr"/>
            <a:r>
              <a:rPr lang="en-US" altLang="zh-TW" b="1" dirty="0"/>
              <a:t>Class C (Subnet Mask : </a:t>
            </a:r>
            <a:r>
              <a:rPr lang="en-US" altLang="zh-TW" b="1" dirty="0">
                <a:solidFill>
                  <a:srgbClr val="FF0000"/>
                </a:solidFill>
              </a:rPr>
              <a:t>255.255.255.0</a:t>
            </a:r>
            <a:r>
              <a:rPr lang="en-US" altLang="zh-TW" b="1" dirty="0"/>
              <a:t>)</a:t>
            </a:r>
            <a:endParaRPr lang="zh-TW" altLang="en-US" dirty="0"/>
          </a:p>
        </p:txBody>
      </p:sp>
      <p:sp>
        <p:nvSpPr>
          <p:cNvPr id="6" name="內容版面配置區 5"/>
          <p:cNvSpPr>
            <a:spLocks noGrp="1"/>
          </p:cNvSpPr>
          <p:nvPr>
            <p:ph sz="half" idx="1"/>
          </p:nvPr>
        </p:nvSpPr>
        <p:spPr>
          <a:xfrm>
            <a:off x="181707" y="1585179"/>
            <a:ext cx="6383216" cy="4827343"/>
          </a:xfrm>
        </p:spPr>
        <p:txBody>
          <a:bodyPr>
            <a:normAutofit fontScale="92500" lnSpcReduction="20000"/>
          </a:bodyPr>
          <a:lstStyle/>
          <a:p>
            <a:pPr marL="0" indent="0">
              <a:buNone/>
            </a:pPr>
            <a:r>
              <a:rPr lang="en-US" altLang="zh-TW" dirty="0" smtClean="0">
                <a:solidFill>
                  <a:srgbClr val="FF00FF"/>
                </a:solidFill>
              </a:rPr>
              <a:t>192</a:t>
            </a:r>
            <a:r>
              <a:rPr lang="en-US" altLang="zh-TW" dirty="0" smtClean="0"/>
              <a:t>.0.0.0 ~ 192.0.0.255</a:t>
            </a:r>
          </a:p>
          <a:p>
            <a:pPr marL="0" indent="0">
              <a:buNone/>
            </a:pPr>
            <a:r>
              <a:rPr lang="en-US" altLang="zh-TW" dirty="0" smtClean="0"/>
              <a:t>192.0.1.0 ~ 192.0.0.255</a:t>
            </a:r>
          </a:p>
          <a:p>
            <a:pPr marL="0" indent="0">
              <a:buNone/>
            </a:pPr>
            <a:r>
              <a:rPr lang="en-US" altLang="zh-TW" dirty="0" smtClean="0"/>
              <a:t>192.0.2.0 ~ 192.0.2.255</a:t>
            </a:r>
          </a:p>
          <a:p>
            <a:pPr marL="0" indent="0">
              <a:buNone/>
            </a:pPr>
            <a:r>
              <a:rPr lang="en-US" altLang="zh-TW" dirty="0" smtClean="0"/>
              <a:t>                 :</a:t>
            </a:r>
          </a:p>
          <a:p>
            <a:pPr marL="0" indent="0">
              <a:buNone/>
            </a:pPr>
            <a:r>
              <a:rPr lang="en-US" altLang="zh-TW" dirty="0" smtClean="0">
                <a:solidFill>
                  <a:srgbClr val="FF0000"/>
                </a:solidFill>
              </a:rPr>
              <a:t>192.168</a:t>
            </a:r>
            <a:r>
              <a:rPr lang="en-US" altLang="zh-TW" dirty="0" smtClean="0"/>
              <a:t>.0.0 ~ 192.168.0.255  (</a:t>
            </a:r>
            <a:r>
              <a:rPr lang="en-US" altLang="zh-TW" dirty="0" smtClean="0">
                <a:solidFill>
                  <a:srgbClr val="FF0000"/>
                </a:solidFill>
              </a:rPr>
              <a:t>Private IP)</a:t>
            </a:r>
          </a:p>
          <a:p>
            <a:pPr marL="0" indent="0">
              <a:buNone/>
            </a:pPr>
            <a:r>
              <a:rPr lang="en-US" altLang="zh-TW" dirty="0" smtClean="0"/>
              <a:t>192.168.1.0 ~ 192.168.1.255  (</a:t>
            </a:r>
            <a:r>
              <a:rPr lang="en-US" altLang="zh-TW" dirty="0" smtClean="0">
                <a:solidFill>
                  <a:srgbClr val="FF0000"/>
                </a:solidFill>
              </a:rPr>
              <a:t>Private IP</a:t>
            </a:r>
            <a:r>
              <a:rPr lang="en-US" altLang="zh-TW" dirty="0" smtClean="0"/>
              <a:t>)</a:t>
            </a:r>
          </a:p>
          <a:p>
            <a:pPr marL="0" indent="0">
              <a:buNone/>
            </a:pPr>
            <a:r>
              <a:rPr lang="en-US" altLang="zh-TW" dirty="0" smtClean="0"/>
              <a:t>192.168.2.0 ~ 192.168.2.255  (</a:t>
            </a:r>
            <a:r>
              <a:rPr lang="en-US" altLang="zh-TW" dirty="0" smtClean="0">
                <a:solidFill>
                  <a:srgbClr val="FF0000"/>
                </a:solidFill>
              </a:rPr>
              <a:t>Private IP</a:t>
            </a:r>
            <a:r>
              <a:rPr lang="en-US" altLang="zh-TW" dirty="0" smtClean="0"/>
              <a:t>)</a:t>
            </a:r>
          </a:p>
          <a:p>
            <a:pPr marL="0" indent="0">
              <a:buNone/>
            </a:pPr>
            <a:r>
              <a:rPr lang="en-US" altLang="zh-TW" dirty="0" smtClean="0"/>
              <a:t>                  :</a:t>
            </a:r>
          </a:p>
          <a:p>
            <a:pPr marL="0" indent="0">
              <a:buNone/>
            </a:pPr>
            <a:r>
              <a:rPr lang="en-US" altLang="zh-TW" dirty="0" smtClean="0"/>
              <a:t>192.168.254.0 ~ 192.168.254.255  (</a:t>
            </a:r>
            <a:r>
              <a:rPr lang="en-US" altLang="zh-TW" dirty="0" smtClean="0">
                <a:solidFill>
                  <a:srgbClr val="FF0000"/>
                </a:solidFill>
              </a:rPr>
              <a:t>Private IP</a:t>
            </a:r>
            <a:r>
              <a:rPr lang="en-US" altLang="zh-TW" dirty="0" smtClean="0"/>
              <a:t>)</a:t>
            </a:r>
          </a:p>
          <a:p>
            <a:pPr marL="0" indent="0">
              <a:buNone/>
            </a:pPr>
            <a:r>
              <a:rPr lang="en-US" altLang="zh-TW" dirty="0" smtClean="0">
                <a:solidFill>
                  <a:srgbClr val="FF0000"/>
                </a:solidFill>
              </a:rPr>
              <a:t>192.168</a:t>
            </a:r>
            <a:r>
              <a:rPr lang="en-US" altLang="zh-TW" dirty="0" smtClean="0"/>
              <a:t>.255.0 ~ 192.168.255.255  (</a:t>
            </a:r>
            <a:r>
              <a:rPr lang="en-US" altLang="zh-TW" dirty="0" smtClean="0">
                <a:solidFill>
                  <a:srgbClr val="FF0000"/>
                </a:solidFill>
              </a:rPr>
              <a:t>Private IP</a:t>
            </a:r>
            <a:r>
              <a:rPr lang="en-US" altLang="zh-TW" dirty="0" smtClean="0"/>
              <a:t>)</a:t>
            </a:r>
          </a:p>
          <a:p>
            <a:pPr marL="0" indent="0">
              <a:buNone/>
            </a:pPr>
            <a:r>
              <a:rPr lang="en-US" altLang="zh-TW" dirty="0" smtClean="0"/>
              <a:t>                  :</a:t>
            </a:r>
          </a:p>
        </p:txBody>
      </p:sp>
      <p:sp>
        <p:nvSpPr>
          <p:cNvPr id="7" name="內容版面配置區 6"/>
          <p:cNvSpPr>
            <a:spLocks noGrp="1"/>
          </p:cNvSpPr>
          <p:nvPr>
            <p:ph sz="half" idx="2"/>
          </p:nvPr>
        </p:nvSpPr>
        <p:spPr>
          <a:xfrm>
            <a:off x="6693877" y="1629202"/>
            <a:ext cx="6172200" cy="4774467"/>
          </a:xfrm>
        </p:spPr>
        <p:txBody>
          <a:bodyPr>
            <a:normAutofit fontScale="92500" lnSpcReduction="20000"/>
          </a:bodyPr>
          <a:lstStyle/>
          <a:p>
            <a:pPr marL="0" indent="0">
              <a:buNone/>
            </a:pPr>
            <a:r>
              <a:rPr lang="en-US" altLang="zh-TW" dirty="0" smtClean="0"/>
              <a:t>192.169.0.0 ~ 192.169.0.255</a:t>
            </a:r>
          </a:p>
          <a:p>
            <a:pPr marL="0" indent="0">
              <a:buNone/>
            </a:pPr>
            <a:r>
              <a:rPr lang="en-US" altLang="zh-TW" dirty="0" smtClean="0"/>
              <a:t>192.169.1.0 ~ 192.168.1.255</a:t>
            </a:r>
          </a:p>
          <a:p>
            <a:pPr marL="0" indent="0">
              <a:buNone/>
            </a:pPr>
            <a:r>
              <a:rPr lang="en-US" altLang="zh-TW" dirty="0" smtClean="0"/>
              <a:t>                  :</a:t>
            </a:r>
          </a:p>
          <a:p>
            <a:pPr marL="0" indent="0">
              <a:buNone/>
            </a:pPr>
            <a:r>
              <a:rPr lang="en-US" altLang="zh-TW" dirty="0" smtClean="0"/>
              <a:t>192.255.255.0 ~ 192.255.255.255</a:t>
            </a:r>
          </a:p>
          <a:p>
            <a:pPr marL="0" indent="0">
              <a:buNone/>
            </a:pPr>
            <a:r>
              <a:rPr lang="en-US" altLang="zh-TW" dirty="0" smtClean="0"/>
              <a:t>                  :</a:t>
            </a:r>
          </a:p>
          <a:p>
            <a:pPr marL="0" indent="0">
              <a:buNone/>
            </a:pPr>
            <a:r>
              <a:rPr lang="en-US" altLang="zh-TW" dirty="0" smtClean="0"/>
              <a:t>223.255.254.0 ~ 223.255.254.255</a:t>
            </a:r>
          </a:p>
          <a:p>
            <a:pPr marL="0" indent="0">
              <a:buNone/>
            </a:pPr>
            <a:r>
              <a:rPr lang="en-US" altLang="zh-TW" dirty="0" smtClean="0">
                <a:solidFill>
                  <a:srgbClr val="FF00FF"/>
                </a:solidFill>
              </a:rPr>
              <a:t>223</a:t>
            </a:r>
            <a:r>
              <a:rPr lang="en-US" altLang="zh-TW" dirty="0" smtClean="0"/>
              <a:t>.255.255.0 ~ 223.255.255.255 </a:t>
            </a:r>
            <a:endParaRPr lang="zh-TW" altLang="en-US" dirty="0" smtClean="0"/>
          </a:p>
          <a:p>
            <a:endParaRPr lang="zh-TW" altLang="en-US" dirty="0"/>
          </a:p>
        </p:txBody>
      </p:sp>
      <p:cxnSp>
        <p:nvCxnSpPr>
          <p:cNvPr id="3" name="直線接點 2"/>
          <p:cNvCxnSpPr/>
          <p:nvPr/>
        </p:nvCxnSpPr>
        <p:spPr>
          <a:xfrm>
            <a:off x="6400800" y="1585179"/>
            <a:ext cx="0" cy="4827343"/>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39136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4</a:t>
            </a:r>
            <a:r>
              <a:rPr lang="zh-TW" altLang="en-US" dirty="0"/>
              <a:t>網</a:t>
            </a:r>
            <a:r>
              <a:rPr lang="zh-TW" altLang="en-US" dirty="0" smtClean="0"/>
              <a:t>段</a:t>
            </a:r>
            <a:r>
              <a:rPr lang="zh-TW" altLang="en-US" dirty="0"/>
              <a:t> </a:t>
            </a:r>
            <a:r>
              <a:rPr lang="zh-TW" altLang="en-US" dirty="0" smtClean="0"/>
              <a:t>之</a:t>
            </a:r>
            <a:r>
              <a:rPr lang="en-US" altLang="zh-TW" dirty="0" smtClean="0"/>
              <a:t>1-2</a:t>
            </a:r>
            <a:r>
              <a:rPr lang="zh-TW" altLang="en-US" dirty="0" smtClean="0"/>
              <a:t>進位</a:t>
            </a:r>
            <a:endParaRPr lang="zh-TW" altLang="en-US" dirty="0"/>
          </a:p>
        </p:txBody>
      </p:sp>
      <p:sp>
        <p:nvSpPr>
          <p:cNvPr id="3" name="內容版面配置區 2"/>
          <p:cNvSpPr>
            <a:spLocks noGrp="1"/>
          </p:cNvSpPr>
          <p:nvPr>
            <p:ph idx="1"/>
          </p:nvPr>
        </p:nvSpPr>
        <p:spPr/>
        <p:txBody>
          <a:bodyPr>
            <a:normAutofit lnSpcReduction="10000"/>
          </a:bodyPr>
          <a:lstStyle/>
          <a:p>
            <a:r>
              <a:rPr lang="en-US" altLang="zh-TW" dirty="0"/>
              <a:t>192.168.0.0-192.168.0.63</a:t>
            </a:r>
          </a:p>
          <a:p>
            <a:pPr marL="0" indent="0">
              <a:buNone/>
            </a:pPr>
            <a:r>
              <a:rPr lang="en-US" altLang="zh-TW" dirty="0" smtClean="0"/>
              <a:t>Network</a:t>
            </a:r>
            <a:r>
              <a:rPr lang="en-US" altLang="zh-TW" dirty="0"/>
              <a:t>: </a:t>
            </a:r>
            <a:r>
              <a:rPr lang="en-US" altLang="zh-TW" dirty="0" smtClean="0"/>
              <a:t>  192.168.0.0        11000000.10101000.00000000.</a:t>
            </a:r>
            <a:r>
              <a:rPr lang="en-US" altLang="zh-TW" dirty="0" smtClean="0">
                <a:solidFill>
                  <a:srgbClr val="FF0000"/>
                </a:solidFill>
              </a:rPr>
              <a:t>00</a:t>
            </a:r>
            <a:r>
              <a:rPr lang="en-US" altLang="zh-TW" dirty="0" smtClean="0">
                <a:solidFill>
                  <a:srgbClr val="00B0F0"/>
                </a:solidFill>
              </a:rPr>
              <a:t>000000</a:t>
            </a:r>
          </a:p>
          <a:p>
            <a:pPr marL="0" indent="0">
              <a:buNone/>
            </a:pPr>
            <a:r>
              <a:rPr lang="en-US" altLang="zh-TW" dirty="0"/>
              <a:t>Broadcast: </a:t>
            </a:r>
            <a:r>
              <a:rPr lang="en-US" altLang="zh-TW" dirty="0" smtClean="0"/>
              <a:t>192.168.0.63      11000000.10101000.00000000.</a:t>
            </a:r>
            <a:r>
              <a:rPr lang="en-US" altLang="zh-TW" dirty="0" smtClean="0">
                <a:solidFill>
                  <a:srgbClr val="FF0000"/>
                </a:solidFill>
              </a:rPr>
              <a:t>00</a:t>
            </a:r>
            <a:r>
              <a:rPr lang="en-US" altLang="zh-TW" dirty="0" smtClean="0">
                <a:solidFill>
                  <a:srgbClr val="00B0F0"/>
                </a:solidFill>
              </a:rPr>
              <a:t>111111</a:t>
            </a:r>
          </a:p>
          <a:p>
            <a:pPr marL="0" indent="0">
              <a:buNone/>
            </a:pPr>
            <a:r>
              <a:rPr lang="en-US" altLang="zh-TW" dirty="0" err="1"/>
              <a:t>Netmask</a:t>
            </a:r>
            <a:r>
              <a:rPr lang="en-US" altLang="zh-TW" dirty="0"/>
              <a:t>: </a:t>
            </a:r>
            <a:r>
              <a:rPr lang="en-US" altLang="zh-TW" dirty="0" smtClean="0"/>
              <a:t>  192.168.0.192    11111111.11111111.11111111.</a:t>
            </a:r>
            <a:r>
              <a:rPr lang="en-US" altLang="zh-TW" dirty="0" smtClean="0">
                <a:solidFill>
                  <a:srgbClr val="FF00FF"/>
                </a:solidFill>
              </a:rPr>
              <a:t>11</a:t>
            </a:r>
            <a:r>
              <a:rPr lang="en-US" altLang="zh-TW" dirty="0" smtClean="0"/>
              <a:t>000000 </a:t>
            </a:r>
          </a:p>
          <a:p>
            <a:endParaRPr lang="en-US" altLang="zh-TW" dirty="0"/>
          </a:p>
          <a:p>
            <a:r>
              <a:rPr lang="en-US" altLang="zh-TW" dirty="0"/>
              <a:t>192.168.0.64-192.168.0.127</a:t>
            </a:r>
          </a:p>
          <a:p>
            <a:pPr marL="0" indent="0">
              <a:buNone/>
            </a:pPr>
            <a:r>
              <a:rPr lang="en-US" altLang="zh-TW" dirty="0"/>
              <a:t>Network:   </a:t>
            </a:r>
            <a:r>
              <a:rPr lang="en-US" altLang="zh-TW" dirty="0" smtClean="0"/>
              <a:t>192.168.0.64      11000000.10101000.00000000.</a:t>
            </a:r>
            <a:r>
              <a:rPr lang="en-US" altLang="zh-TW" dirty="0" smtClean="0">
                <a:solidFill>
                  <a:srgbClr val="FF0000"/>
                </a:solidFill>
              </a:rPr>
              <a:t>01</a:t>
            </a:r>
            <a:r>
              <a:rPr lang="en-US" altLang="zh-TW" dirty="0" smtClean="0">
                <a:solidFill>
                  <a:srgbClr val="00B0F0"/>
                </a:solidFill>
              </a:rPr>
              <a:t>000000</a:t>
            </a:r>
            <a:endParaRPr lang="en-US" altLang="zh-TW" dirty="0">
              <a:solidFill>
                <a:srgbClr val="00B0F0"/>
              </a:solidFill>
            </a:endParaRPr>
          </a:p>
          <a:p>
            <a:pPr marL="0" indent="0">
              <a:buNone/>
            </a:pPr>
            <a:r>
              <a:rPr lang="en-US" altLang="zh-TW" dirty="0"/>
              <a:t>Broadcast: </a:t>
            </a:r>
            <a:r>
              <a:rPr lang="en-US" altLang="zh-TW" dirty="0" smtClean="0"/>
              <a:t>192.168.0.127    11000000.10101000.00000000.</a:t>
            </a:r>
            <a:r>
              <a:rPr lang="en-US" altLang="zh-TW" dirty="0" smtClean="0">
                <a:solidFill>
                  <a:srgbClr val="FF0000"/>
                </a:solidFill>
              </a:rPr>
              <a:t>01</a:t>
            </a:r>
            <a:r>
              <a:rPr lang="en-US" altLang="zh-TW" dirty="0" smtClean="0">
                <a:solidFill>
                  <a:srgbClr val="00B0F0"/>
                </a:solidFill>
              </a:rPr>
              <a:t>111111</a:t>
            </a:r>
            <a:endParaRPr lang="en-US" altLang="zh-TW" dirty="0">
              <a:solidFill>
                <a:srgbClr val="00B0F0"/>
              </a:solidFill>
            </a:endParaRPr>
          </a:p>
          <a:p>
            <a:pPr marL="0" indent="0">
              <a:buNone/>
            </a:pPr>
            <a:r>
              <a:rPr lang="en-US" altLang="zh-TW" dirty="0" err="1"/>
              <a:t>Netmask</a:t>
            </a:r>
            <a:r>
              <a:rPr lang="en-US" altLang="zh-TW" dirty="0"/>
              <a:t>:   </a:t>
            </a:r>
            <a:r>
              <a:rPr lang="en-US" altLang="zh-TW" dirty="0" smtClean="0"/>
              <a:t>192.168.0.192</a:t>
            </a:r>
            <a:r>
              <a:rPr lang="zh-TW" altLang="en-US" dirty="0" smtClean="0"/>
              <a:t> </a:t>
            </a:r>
            <a:r>
              <a:rPr lang="en-US" altLang="zh-TW" dirty="0" smtClean="0"/>
              <a:t>   </a:t>
            </a:r>
            <a:r>
              <a:rPr lang="en-US" altLang="zh-TW" dirty="0"/>
              <a:t>11111111.11111111.11111111.</a:t>
            </a:r>
            <a:r>
              <a:rPr lang="en-US" altLang="zh-TW" dirty="0">
                <a:solidFill>
                  <a:srgbClr val="FF00FF"/>
                </a:solidFill>
              </a:rPr>
              <a:t>11</a:t>
            </a:r>
            <a:r>
              <a:rPr lang="en-US" altLang="zh-TW" dirty="0"/>
              <a:t>000000 </a:t>
            </a:r>
          </a:p>
          <a:p>
            <a:endParaRPr lang="en-US" altLang="zh-TW" dirty="0" smtClean="0"/>
          </a:p>
          <a:p>
            <a:endParaRPr lang="zh-TW" altLang="en-US" dirty="0"/>
          </a:p>
        </p:txBody>
      </p:sp>
    </p:spTree>
    <p:extLst>
      <p:ext uri="{BB962C8B-B14F-4D97-AF65-F5344CB8AC3E}">
        <p14:creationId xmlns:p14="http://schemas.microsoft.com/office/powerpoint/2010/main" val="37126492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4</a:t>
            </a:r>
            <a:r>
              <a:rPr lang="zh-TW" altLang="en-US" dirty="0"/>
              <a:t>網</a:t>
            </a:r>
            <a:r>
              <a:rPr lang="zh-TW" altLang="en-US" dirty="0" smtClean="0"/>
              <a:t>段之</a:t>
            </a:r>
            <a:r>
              <a:rPr lang="en-US" altLang="zh-TW" dirty="0" smtClean="0"/>
              <a:t>2-2</a:t>
            </a:r>
            <a:r>
              <a:rPr lang="zh-TW" altLang="en-US" dirty="0" smtClean="0"/>
              <a:t>進位</a:t>
            </a:r>
            <a:endParaRPr lang="zh-TW" altLang="en-US" dirty="0"/>
          </a:p>
        </p:txBody>
      </p:sp>
      <p:sp>
        <p:nvSpPr>
          <p:cNvPr id="3" name="內容版面配置區 2"/>
          <p:cNvSpPr>
            <a:spLocks noGrp="1"/>
          </p:cNvSpPr>
          <p:nvPr>
            <p:ph idx="1"/>
          </p:nvPr>
        </p:nvSpPr>
        <p:spPr/>
        <p:txBody>
          <a:bodyPr>
            <a:normAutofit lnSpcReduction="10000"/>
          </a:bodyPr>
          <a:lstStyle/>
          <a:p>
            <a:r>
              <a:rPr lang="en-US" altLang="zh-TW" dirty="0"/>
              <a:t>192.168.0.128-192.168.0.191</a:t>
            </a:r>
          </a:p>
          <a:p>
            <a:pPr marL="0" indent="0">
              <a:buNone/>
            </a:pPr>
            <a:r>
              <a:rPr lang="en-US" altLang="zh-TW" dirty="0" smtClean="0"/>
              <a:t>Network</a:t>
            </a:r>
            <a:r>
              <a:rPr lang="en-US" altLang="zh-TW" dirty="0"/>
              <a:t>: </a:t>
            </a:r>
            <a:r>
              <a:rPr lang="en-US" altLang="zh-TW" dirty="0" smtClean="0"/>
              <a:t>  192.168.0.128      11000000.10101000.00000000.</a:t>
            </a:r>
            <a:r>
              <a:rPr lang="en-US" altLang="zh-TW" dirty="0" smtClean="0">
                <a:solidFill>
                  <a:srgbClr val="FF0000"/>
                </a:solidFill>
              </a:rPr>
              <a:t>10</a:t>
            </a:r>
            <a:r>
              <a:rPr lang="en-US" altLang="zh-TW" dirty="0" smtClean="0">
                <a:solidFill>
                  <a:srgbClr val="00B0F0"/>
                </a:solidFill>
              </a:rPr>
              <a:t>000000</a:t>
            </a:r>
          </a:p>
          <a:p>
            <a:pPr marL="0" indent="0">
              <a:buNone/>
            </a:pPr>
            <a:r>
              <a:rPr lang="en-US" altLang="zh-TW" dirty="0"/>
              <a:t>Broadcast: </a:t>
            </a:r>
            <a:r>
              <a:rPr lang="en-US" altLang="zh-TW" dirty="0" smtClean="0"/>
              <a:t>192.168.0.191      11000000.10101000.00000000.</a:t>
            </a:r>
            <a:r>
              <a:rPr lang="en-US" altLang="zh-TW" dirty="0" smtClean="0">
                <a:solidFill>
                  <a:srgbClr val="FF0000"/>
                </a:solidFill>
              </a:rPr>
              <a:t>10</a:t>
            </a:r>
            <a:r>
              <a:rPr lang="en-US" altLang="zh-TW" dirty="0" smtClean="0">
                <a:solidFill>
                  <a:srgbClr val="00B0F0"/>
                </a:solidFill>
              </a:rPr>
              <a:t>111111</a:t>
            </a:r>
          </a:p>
          <a:p>
            <a:pPr marL="0" indent="0">
              <a:buNone/>
            </a:pPr>
            <a:r>
              <a:rPr lang="en-US" altLang="zh-TW" dirty="0" err="1"/>
              <a:t>Netmask</a:t>
            </a:r>
            <a:r>
              <a:rPr lang="en-US" altLang="zh-TW" dirty="0"/>
              <a:t>: </a:t>
            </a:r>
            <a:r>
              <a:rPr lang="en-US" altLang="zh-TW" dirty="0" smtClean="0"/>
              <a:t>  192.168.0.192   </a:t>
            </a:r>
            <a:r>
              <a:rPr lang="zh-TW" altLang="en-US" dirty="0" smtClean="0"/>
              <a:t>  </a:t>
            </a:r>
            <a:r>
              <a:rPr lang="en-US" altLang="zh-TW" dirty="0" smtClean="0"/>
              <a:t> 11111111.11111111.11111111.</a:t>
            </a:r>
            <a:r>
              <a:rPr lang="en-US" altLang="zh-TW" dirty="0" smtClean="0">
                <a:solidFill>
                  <a:srgbClr val="FF00FF"/>
                </a:solidFill>
              </a:rPr>
              <a:t>11</a:t>
            </a:r>
            <a:r>
              <a:rPr lang="en-US" altLang="zh-TW" dirty="0" smtClean="0"/>
              <a:t>000000 </a:t>
            </a:r>
          </a:p>
          <a:p>
            <a:endParaRPr lang="en-US" altLang="zh-TW" dirty="0"/>
          </a:p>
          <a:p>
            <a:r>
              <a:rPr lang="en-US" altLang="zh-TW" dirty="0"/>
              <a:t>192.168.0.192-192.168.0.255</a:t>
            </a:r>
            <a:endParaRPr lang="zh-TW" altLang="en-US" dirty="0"/>
          </a:p>
          <a:p>
            <a:pPr marL="0" indent="0">
              <a:buNone/>
            </a:pPr>
            <a:r>
              <a:rPr lang="en-US" altLang="zh-TW" dirty="0" smtClean="0"/>
              <a:t>Network</a:t>
            </a:r>
            <a:r>
              <a:rPr lang="en-US" altLang="zh-TW" dirty="0"/>
              <a:t>:   </a:t>
            </a:r>
            <a:r>
              <a:rPr lang="en-US" altLang="zh-TW" dirty="0" smtClean="0"/>
              <a:t>192.168.0.192    11000000.10101000.00000000.</a:t>
            </a:r>
            <a:r>
              <a:rPr lang="en-US" altLang="zh-TW" dirty="0" smtClean="0">
                <a:solidFill>
                  <a:srgbClr val="FF0000"/>
                </a:solidFill>
              </a:rPr>
              <a:t>11</a:t>
            </a:r>
            <a:r>
              <a:rPr lang="en-US" altLang="zh-TW" dirty="0" smtClean="0">
                <a:solidFill>
                  <a:srgbClr val="00B0F0"/>
                </a:solidFill>
              </a:rPr>
              <a:t>000000</a:t>
            </a:r>
            <a:endParaRPr lang="en-US" altLang="zh-TW" dirty="0">
              <a:solidFill>
                <a:srgbClr val="00B0F0"/>
              </a:solidFill>
            </a:endParaRPr>
          </a:p>
          <a:p>
            <a:pPr marL="0" indent="0">
              <a:buNone/>
            </a:pPr>
            <a:r>
              <a:rPr lang="en-US" altLang="zh-TW" dirty="0"/>
              <a:t>Broadcast: </a:t>
            </a:r>
            <a:r>
              <a:rPr lang="en-US" altLang="zh-TW" dirty="0" smtClean="0"/>
              <a:t>192.168.0.255    11000000.10101000.00000000.</a:t>
            </a:r>
            <a:r>
              <a:rPr lang="en-US" altLang="zh-TW" dirty="0" smtClean="0">
                <a:solidFill>
                  <a:srgbClr val="FF0000"/>
                </a:solidFill>
              </a:rPr>
              <a:t>11</a:t>
            </a:r>
            <a:r>
              <a:rPr lang="en-US" altLang="zh-TW" dirty="0" smtClean="0">
                <a:solidFill>
                  <a:srgbClr val="00B0F0"/>
                </a:solidFill>
              </a:rPr>
              <a:t>111111</a:t>
            </a:r>
            <a:endParaRPr lang="en-US" altLang="zh-TW" dirty="0">
              <a:solidFill>
                <a:srgbClr val="00B0F0"/>
              </a:solidFill>
            </a:endParaRPr>
          </a:p>
          <a:p>
            <a:pPr marL="0" indent="0">
              <a:buNone/>
            </a:pPr>
            <a:r>
              <a:rPr lang="en-US" altLang="zh-TW" dirty="0" err="1"/>
              <a:t>Netmask</a:t>
            </a:r>
            <a:r>
              <a:rPr lang="en-US" altLang="zh-TW" dirty="0"/>
              <a:t>:   </a:t>
            </a:r>
            <a:r>
              <a:rPr lang="en-US" altLang="zh-TW" dirty="0" smtClean="0"/>
              <a:t>192.168.0.192</a:t>
            </a:r>
            <a:r>
              <a:rPr lang="zh-TW" altLang="en-US" dirty="0" smtClean="0"/>
              <a:t> </a:t>
            </a:r>
            <a:r>
              <a:rPr lang="en-US" altLang="zh-TW" dirty="0" smtClean="0"/>
              <a:t>   </a:t>
            </a:r>
            <a:r>
              <a:rPr lang="en-US" altLang="zh-TW" dirty="0"/>
              <a:t>11111111.11111111.11111111.</a:t>
            </a:r>
            <a:r>
              <a:rPr lang="en-US" altLang="zh-TW" dirty="0">
                <a:solidFill>
                  <a:srgbClr val="FF00FF"/>
                </a:solidFill>
              </a:rPr>
              <a:t>11</a:t>
            </a:r>
            <a:r>
              <a:rPr lang="en-US" altLang="zh-TW" dirty="0"/>
              <a:t>000000 </a:t>
            </a:r>
          </a:p>
          <a:p>
            <a:endParaRPr lang="en-US" altLang="zh-TW" dirty="0" smtClean="0"/>
          </a:p>
          <a:p>
            <a:endParaRPr lang="zh-TW" altLang="en-US" dirty="0"/>
          </a:p>
        </p:txBody>
      </p:sp>
    </p:spTree>
    <p:extLst>
      <p:ext uri="{BB962C8B-B14F-4D97-AF65-F5344CB8AC3E}">
        <p14:creationId xmlns:p14="http://schemas.microsoft.com/office/powerpoint/2010/main" val="37785149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6"/>
            <a:ext cx="10515600" cy="962634"/>
          </a:xfrm>
        </p:spPr>
        <p:txBody>
          <a:bodyPr/>
          <a:lstStyle/>
          <a:p>
            <a:r>
              <a:rPr lang="zh-TW" altLang="en-US" dirty="0" smtClean="0"/>
              <a:t>練習</a:t>
            </a:r>
            <a:r>
              <a:rPr lang="en-US" altLang="zh-TW" dirty="0" smtClean="0"/>
              <a:t>:</a:t>
            </a:r>
            <a:r>
              <a:rPr lang="zh-TW" altLang="en-US" dirty="0" smtClean="0"/>
              <a:t>第一組</a:t>
            </a:r>
            <a:endParaRPr lang="zh-TW" altLang="en-US" dirty="0"/>
          </a:p>
        </p:txBody>
      </p:sp>
      <p:sp>
        <p:nvSpPr>
          <p:cNvPr id="3" name="內容版面配置區 2"/>
          <p:cNvSpPr>
            <a:spLocks noGrp="1"/>
          </p:cNvSpPr>
          <p:nvPr>
            <p:ph sz="half" idx="1"/>
          </p:nvPr>
        </p:nvSpPr>
        <p:spPr>
          <a:xfrm>
            <a:off x="363255" y="1532079"/>
            <a:ext cx="5618967" cy="4938430"/>
          </a:xfrm>
        </p:spPr>
        <p:txBody>
          <a:bodyPr>
            <a:noAutofit/>
          </a:bodyPr>
          <a:lstStyle/>
          <a:p>
            <a:r>
              <a:rPr lang="zh-TW" altLang="en-US" sz="3600" dirty="0" smtClean="0">
                <a:solidFill>
                  <a:srgbClr val="FF00FF"/>
                </a:solidFill>
              </a:rPr>
              <a:t>阿寶</a:t>
            </a:r>
            <a:r>
              <a:rPr lang="zh-TW" altLang="en-US" sz="3600" dirty="0" smtClean="0"/>
              <a:t>設定</a:t>
            </a:r>
            <a:r>
              <a:rPr lang="en-US" altLang="zh-TW" sz="3600" dirty="0" smtClean="0"/>
              <a:t>192.168.</a:t>
            </a:r>
            <a:r>
              <a:rPr lang="en-US" altLang="zh-TW" sz="3600" dirty="0" smtClean="0">
                <a:solidFill>
                  <a:srgbClr val="FF0000"/>
                </a:solidFill>
              </a:rPr>
              <a:t>1</a:t>
            </a:r>
            <a:r>
              <a:rPr lang="en-US" altLang="zh-TW" sz="3600" dirty="0" smtClean="0"/>
              <a:t>(</a:t>
            </a:r>
            <a:r>
              <a:rPr lang="zh-TW" altLang="en-US" sz="3600" dirty="0" smtClean="0"/>
              <a:t>第</a:t>
            </a:r>
            <a:r>
              <a:rPr lang="en-US" altLang="zh-TW" sz="3600" dirty="0" smtClean="0"/>
              <a:t>1</a:t>
            </a:r>
            <a:r>
              <a:rPr lang="zh-TW" altLang="en-US" sz="3600" dirty="0" smtClean="0"/>
              <a:t>組</a:t>
            </a:r>
            <a:r>
              <a:rPr lang="en-US" altLang="zh-TW" sz="3600" dirty="0" smtClean="0"/>
              <a:t>)</a:t>
            </a:r>
          </a:p>
          <a:p>
            <a:pPr marL="0" indent="0">
              <a:buNone/>
            </a:pPr>
            <a:r>
              <a:rPr lang="en-US" altLang="zh-TW" sz="3600" dirty="0"/>
              <a:t>192.168.</a:t>
            </a:r>
            <a:r>
              <a:rPr lang="en-US" altLang="zh-TW" sz="3600" dirty="0">
                <a:solidFill>
                  <a:srgbClr val="FF0000"/>
                </a:solidFill>
              </a:rPr>
              <a:t>1</a:t>
            </a:r>
            <a:r>
              <a:rPr lang="en-US" altLang="zh-TW" sz="3600" dirty="0"/>
              <a:t>.20</a:t>
            </a:r>
          </a:p>
          <a:p>
            <a:pPr marL="0" indent="0">
              <a:buNone/>
            </a:pPr>
            <a:r>
              <a:rPr lang="en-US" altLang="zh-TW" sz="3600" dirty="0" smtClean="0"/>
              <a:t>192.168.</a:t>
            </a:r>
            <a:r>
              <a:rPr lang="en-US" altLang="zh-TW" sz="3600" dirty="0" smtClean="0">
                <a:solidFill>
                  <a:srgbClr val="FF0000"/>
                </a:solidFill>
              </a:rPr>
              <a:t>1</a:t>
            </a:r>
            <a:r>
              <a:rPr lang="en-US" altLang="zh-TW" sz="3600" dirty="0" smtClean="0"/>
              <a:t>.80</a:t>
            </a:r>
            <a:endParaRPr lang="zh-TW" altLang="en-US" sz="3600" dirty="0"/>
          </a:p>
          <a:p>
            <a:pPr marL="0" indent="0">
              <a:buNone/>
            </a:pPr>
            <a:r>
              <a:rPr lang="en-US" altLang="zh-TW" sz="3600" dirty="0" smtClean="0"/>
              <a:t>192.168.</a:t>
            </a:r>
            <a:r>
              <a:rPr lang="en-US" altLang="zh-TW" sz="3600" dirty="0" smtClean="0">
                <a:solidFill>
                  <a:srgbClr val="FF0000"/>
                </a:solidFill>
              </a:rPr>
              <a:t>1</a:t>
            </a:r>
            <a:r>
              <a:rPr lang="en-US" altLang="zh-TW" sz="3600" dirty="0" smtClean="0"/>
              <a:t>.140</a:t>
            </a:r>
            <a:endParaRPr lang="en-US" altLang="zh-TW" sz="3600" dirty="0"/>
          </a:p>
          <a:p>
            <a:pPr marL="0" indent="0">
              <a:buNone/>
            </a:pPr>
            <a:r>
              <a:rPr lang="en-US" altLang="zh-TW" sz="3600" dirty="0" smtClean="0"/>
              <a:t>192.168.</a:t>
            </a:r>
            <a:r>
              <a:rPr lang="en-US" altLang="zh-TW" sz="3600" dirty="0" smtClean="0">
                <a:solidFill>
                  <a:srgbClr val="FF0000"/>
                </a:solidFill>
              </a:rPr>
              <a:t>1</a:t>
            </a:r>
            <a:r>
              <a:rPr lang="en-US" altLang="zh-TW" sz="3600" dirty="0" smtClean="0"/>
              <a:t>.210</a:t>
            </a:r>
          </a:p>
          <a:p>
            <a:pPr marL="0" indent="0">
              <a:buNone/>
            </a:pPr>
            <a:r>
              <a:rPr lang="en-US" altLang="zh-TW" sz="3600" dirty="0"/>
              <a:t>Subnet mask</a:t>
            </a:r>
          </a:p>
          <a:p>
            <a:pPr marL="0" indent="0">
              <a:buNone/>
            </a:pPr>
            <a:r>
              <a:rPr lang="en-US" altLang="zh-TW" sz="3600" dirty="0" smtClean="0"/>
              <a:t>255.25.255.0</a:t>
            </a:r>
          </a:p>
          <a:p>
            <a:pPr marL="0" indent="0">
              <a:buNone/>
            </a:pPr>
            <a:endParaRPr lang="en-US" altLang="zh-TW" sz="3600" dirty="0" smtClean="0"/>
          </a:p>
          <a:p>
            <a:pPr marL="0" indent="0">
              <a:buNone/>
            </a:pPr>
            <a:endParaRPr lang="zh-TW" altLang="en-US" sz="3600" dirty="0"/>
          </a:p>
          <a:p>
            <a:endParaRPr lang="zh-TW" altLang="en-US" sz="3600" dirty="0"/>
          </a:p>
        </p:txBody>
      </p:sp>
      <p:sp>
        <p:nvSpPr>
          <p:cNvPr id="4" name="內容版面配置區 3"/>
          <p:cNvSpPr>
            <a:spLocks noGrp="1"/>
          </p:cNvSpPr>
          <p:nvPr>
            <p:ph sz="half" idx="2"/>
          </p:nvPr>
        </p:nvSpPr>
        <p:spPr>
          <a:xfrm>
            <a:off x="5874708" y="451753"/>
            <a:ext cx="6162804" cy="6018756"/>
          </a:xfrm>
        </p:spPr>
        <p:txBody>
          <a:bodyPr>
            <a:noAutofit/>
          </a:bodyPr>
          <a:lstStyle/>
          <a:p>
            <a:pPr marL="0" indent="0">
              <a:buNone/>
            </a:pPr>
            <a:r>
              <a:rPr lang="zh-TW" altLang="en-US" sz="3600" dirty="0"/>
              <a:t>先將</a:t>
            </a:r>
            <a:r>
              <a:rPr lang="en-US" altLang="zh-TW" sz="3600" dirty="0">
                <a:solidFill>
                  <a:srgbClr val="FF00FF"/>
                </a:solidFill>
              </a:rPr>
              <a:t>windows </a:t>
            </a:r>
            <a:r>
              <a:rPr lang="zh-TW" altLang="en-US" sz="3600" dirty="0"/>
              <a:t>網路介面卡</a:t>
            </a:r>
            <a:r>
              <a:rPr lang="zh-TW" altLang="en-US" sz="3600" dirty="0">
                <a:solidFill>
                  <a:srgbClr val="FF0000"/>
                </a:solidFill>
              </a:rPr>
              <a:t>拍照</a:t>
            </a:r>
            <a:endParaRPr lang="en-US" altLang="zh-TW" sz="3600" dirty="0">
              <a:solidFill>
                <a:srgbClr val="FF0000"/>
              </a:solidFill>
            </a:endParaRPr>
          </a:p>
          <a:p>
            <a:pPr marL="0" indent="0">
              <a:buNone/>
            </a:pPr>
            <a:r>
              <a:rPr lang="en-US" altLang="zh-TW" sz="3600" dirty="0"/>
              <a:t>192.168.</a:t>
            </a:r>
            <a:r>
              <a:rPr lang="en-US" altLang="zh-TW" sz="3600" dirty="0">
                <a:solidFill>
                  <a:srgbClr val="FF0000"/>
                </a:solidFill>
              </a:rPr>
              <a:t>1</a:t>
            </a:r>
            <a:r>
              <a:rPr lang="en-US" altLang="zh-TW" sz="3600" dirty="0"/>
              <a:t>.21</a:t>
            </a:r>
          </a:p>
          <a:p>
            <a:pPr marL="0" indent="0">
              <a:buNone/>
            </a:pPr>
            <a:r>
              <a:rPr lang="en-US" altLang="zh-TW" sz="3600" dirty="0"/>
              <a:t>192.168.</a:t>
            </a:r>
            <a:r>
              <a:rPr lang="en-US" altLang="zh-TW" sz="3600" dirty="0">
                <a:solidFill>
                  <a:srgbClr val="FF0000"/>
                </a:solidFill>
              </a:rPr>
              <a:t>1</a:t>
            </a:r>
            <a:r>
              <a:rPr lang="en-US" altLang="zh-TW" sz="3600" dirty="0"/>
              <a:t>.81</a:t>
            </a:r>
            <a:endParaRPr lang="zh-TW" altLang="en-US" sz="3600" dirty="0"/>
          </a:p>
          <a:p>
            <a:pPr marL="0" indent="0">
              <a:buNone/>
            </a:pPr>
            <a:r>
              <a:rPr lang="en-US" altLang="zh-TW" sz="3600" dirty="0"/>
              <a:t>192.168.</a:t>
            </a:r>
            <a:r>
              <a:rPr lang="en-US" altLang="zh-TW" sz="3600" dirty="0">
                <a:solidFill>
                  <a:srgbClr val="FF0000"/>
                </a:solidFill>
              </a:rPr>
              <a:t>1</a:t>
            </a:r>
            <a:r>
              <a:rPr lang="en-US" altLang="zh-TW" sz="3600" dirty="0"/>
              <a:t>.141</a:t>
            </a:r>
          </a:p>
          <a:p>
            <a:pPr marL="0" indent="0">
              <a:buNone/>
            </a:pPr>
            <a:r>
              <a:rPr lang="en-US" altLang="zh-TW" sz="3600" dirty="0"/>
              <a:t>192.168.</a:t>
            </a:r>
            <a:r>
              <a:rPr lang="en-US" altLang="zh-TW" sz="3600" dirty="0">
                <a:solidFill>
                  <a:srgbClr val="FF0000"/>
                </a:solidFill>
              </a:rPr>
              <a:t>1</a:t>
            </a:r>
            <a:r>
              <a:rPr lang="en-US" altLang="zh-TW" sz="3600" dirty="0"/>
              <a:t>.211</a:t>
            </a:r>
          </a:p>
          <a:p>
            <a:r>
              <a:rPr lang="en-US" altLang="zh-TW" sz="3600" dirty="0" smtClean="0"/>
              <a:t>Subnet mask</a:t>
            </a:r>
          </a:p>
          <a:p>
            <a:pPr marL="0" indent="0">
              <a:buNone/>
            </a:pPr>
            <a:r>
              <a:rPr lang="en-US" altLang="zh-TW" sz="3600" dirty="0" smtClean="0"/>
              <a:t>255.255.255.</a:t>
            </a:r>
            <a:r>
              <a:rPr lang="en-US" altLang="zh-TW" sz="3600" dirty="0" smtClean="0">
                <a:solidFill>
                  <a:srgbClr val="FF0000"/>
                </a:solidFill>
              </a:rPr>
              <a:t>0</a:t>
            </a:r>
          </a:p>
          <a:p>
            <a:pPr marL="0" indent="0">
              <a:buNone/>
            </a:pPr>
            <a:r>
              <a:rPr lang="en-US" altLang="zh-TW" sz="3600" dirty="0" smtClean="0"/>
              <a:t>255.255.255.</a:t>
            </a:r>
            <a:r>
              <a:rPr lang="en-US" altLang="zh-TW" sz="3600" dirty="0" smtClean="0">
                <a:solidFill>
                  <a:srgbClr val="FF0000"/>
                </a:solidFill>
              </a:rPr>
              <a:t>128</a:t>
            </a:r>
            <a:endParaRPr lang="zh-TW" altLang="en-US" sz="3600" dirty="0">
              <a:solidFill>
                <a:srgbClr val="FF0000"/>
              </a:solidFill>
            </a:endParaRPr>
          </a:p>
          <a:p>
            <a:pPr marL="0" indent="0">
              <a:buNone/>
            </a:pPr>
            <a:r>
              <a:rPr lang="en-US" altLang="zh-TW" sz="3600" dirty="0" smtClean="0"/>
              <a:t>255.255.255.</a:t>
            </a:r>
            <a:r>
              <a:rPr lang="en-US" altLang="zh-TW" sz="3600" dirty="0" smtClean="0">
                <a:solidFill>
                  <a:srgbClr val="FF0000"/>
                </a:solidFill>
              </a:rPr>
              <a:t>196</a:t>
            </a:r>
            <a:endParaRPr lang="zh-TW" altLang="en-US" sz="3600" dirty="0">
              <a:solidFill>
                <a:srgbClr val="FF0000"/>
              </a:solidFill>
            </a:endParaRPr>
          </a:p>
          <a:p>
            <a:endParaRPr lang="zh-TW" altLang="en-US" sz="3600" dirty="0"/>
          </a:p>
        </p:txBody>
      </p:sp>
    </p:spTree>
    <p:extLst>
      <p:ext uri="{BB962C8B-B14F-4D97-AF65-F5344CB8AC3E}">
        <p14:creationId xmlns:p14="http://schemas.microsoft.com/office/powerpoint/2010/main" val="20497267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6"/>
            <a:ext cx="10515600" cy="962634"/>
          </a:xfrm>
        </p:spPr>
        <p:txBody>
          <a:bodyPr/>
          <a:lstStyle/>
          <a:p>
            <a:r>
              <a:rPr lang="zh-TW" altLang="en-US" dirty="0" smtClean="0"/>
              <a:t>練習</a:t>
            </a:r>
            <a:r>
              <a:rPr lang="en-US" altLang="zh-TW" dirty="0" smtClean="0"/>
              <a:t>:</a:t>
            </a:r>
            <a:r>
              <a:rPr lang="zh-TW" altLang="en-US" dirty="0" smtClean="0"/>
              <a:t>第</a:t>
            </a:r>
            <a:r>
              <a:rPr lang="zh-TW" altLang="en-US" dirty="0"/>
              <a:t>二</a:t>
            </a:r>
            <a:r>
              <a:rPr lang="zh-TW" altLang="en-US" dirty="0" smtClean="0"/>
              <a:t>組</a:t>
            </a:r>
            <a:endParaRPr lang="zh-TW" altLang="en-US" dirty="0"/>
          </a:p>
        </p:txBody>
      </p:sp>
      <p:sp>
        <p:nvSpPr>
          <p:cNvPr id="3" name="內容版面配置區 2"/>
          <p:cNvSpPr>
            <a:spLocks noGrp="1"/>
          </p:cNvSpPr>
          <p:nvPr>
            <p:ph sz="half" idx="1"/>
          </p:nvPr>
        </p:nvSpPr>
        <p:spPr>
          <a:xfrm>
            <a:off x="363255" y="1532079"/>
            <a:ext cx="5618967" cy="4938430"/>
          </a:xfrm>
        </p:spPr>
        <p:txBody>
          <a:bodyPr>
            <a:noAutofit/>
          </a:bodyPr>
          <a:lstStyle/>
          <a:p>
            <a:r>
              <a:rPr lang="zh-TW" altLang="en-US" sz="3600" dirty="0" smtClean="0">
                <a:solidFill>
                  <a:srgbClr val="FF00FF"/>
                </a:solidFill>
              </a:rPr>
              <a:t>阿寶</a:t>
            </a:r>
            <a:r>
              <a:rPr lang="zh-TW" altLang="en-US" sz="3600" dirty="0" smtClean="0"/>
              <a:t>設定</a:t>
            </a:r>
            <a:r>
              <a:rPr lang="en-US" altLang="zh-TW" sz="3600" dirty="0" smtClean="0"/>
              <a:t>192.168.</a:t>
            </a:r>
            <a:r>
              <a:rPr lang="en-US" altLang="zh-TW" sz="3600" dirty="0">
                <a:solidFill>
                  <a:srgbClr val="FF0000"/>
                </a:solidFill>
              </a:rPr>
              <a:t>2</a:t>
            </a:r>
            <a:r>
              <a:rPr lang="en-US" altLang="zh-TW" sz="3600" dirty="0" smtClean="0"/>
              <a:t>(</a:t>
            </a:r>
            <a:r>
              <a:rPr lang="zh-TW" altLang="en-US" sz="3600" dirty="0" smtClean="0"/>
              <a:t>第</a:t>
            </a:r>
            <a:r>
              <a:rPr lang="en-US" altLang="zh-TW" sz="3600" dirty="0"/>
              <a:t>2</a:t>
            </a:r>
            <a:r>
              <a:rPr lang="zh-TW" altLang="en-US" sz="3600" dirty="0" smtClean="0"/>
              <a:t>組</a:t>
            </a:r>
            <a:r>
              <a:rPr lang="en-US" altLang="zh-TW" sz="3600" dirty="0" smtClean="0"/>
              <a:t>)</a:t>
            </a:r>
          </a:p>
          <a:p>
            <a:pPr marL="0" indent="0">
              <a:buNone/>
            </a:pPr>
            <a:r>
              <a:rPr lang="en-US" altLang="zh-TW" sz="3600" dirty="0" smtClean="0"/>
              <a:t>192.168.</a:t>
            </a:r>
            <a:r>
              <a:rPr lang="en-US" altLang="zh-TW" sz="3600" dirty="0">
                <a:solidFill>
                  <a:srgbClr val="FF0000"/>
                </a:solidFill>
              </a:rPr>
              <a:t>2</a:t>
            </a:r>
            <a:r>
              <a:rPr lang="en-US" altLang="zh-TW" sz="3600" dirty="0" smtClean="0"/>
              <a:t>.20</a:t>
            </a:r>
            <a:endParaRPr lang="en-US" altLang="zh-TW" sz="3600" dirty="0"/>
          </a:p>
          <a:p>
            <a:pPr marL="0" indent="0">
              <a:buNone/>
            </a:pPr>
            <a:r>
              <a:rPr lang="en-US" altLang="zh-TW" sz="3600" dirty="0" smtClean="0"/>
              <a:t>192.168.</a:t>
            </a:r>
            <a:r>
              <a:rPr lang="en-US" altLang="zh-TW" sz="3600" dirty="0">
                <a:solidFill>
                  <a:srgbClr val="FF0000"/>
                </a:solidFill>
              </a:rPr>
              <a:t>2</a:t>
            </a:r>
            <a:r>
              <a:rPr lang="en-US" altLang="zh-TW" sz="3600" dirty="0" smtClean="0"/>
              <a:t>.80</a:t>
            </a:r>
            <a:endParaRPr lang="zh-TW" altLang="en-US" sz="3600" dirty="0"/>
          </a:p>
          <a:p>
            <a:pPr marL="0" indent="0">
              <a:buNone/>
            </a:pPr>
            <a:r>
              <a:rPr lang="en-US" altLang="zh-TW" sz="3600" dirty="0" smtClean="0"/>
              <a:t>192.168.</a:t>
            </a:r>
            <a:r>
              <a:rPr lang="en-US" altLang="zh-TW" sz="3600" dirty="0">
                <a:solidFill>
                  <a:srgbClr val="FF0000"/>
                </a:solidFill>
              </a:rPr>
              <a:t>2</a:t>
            </a:r>
            <a:r>
              <a:rPr lang="en-US" altLang="zh-TW" sz="3600" dirty="0" smtClean="0"/>
              <a:t>.140</a:t>
            </a:r>
            <a:endParaRPr lang="en-US" altLang="zh-TW" sz="3600" dirty="0"/>
          </a:p>
          <a:p>
            <a:pPr marL="0" indent="0">
              <a:buNone/>
            </a:pPr>
            <a:r>
              <a:rPr lang="en-US" altLang="zh-TW" sz="3600" dirty="0" smtClean="0"/>
              <a:t>192.168.</a:t>
            </a:r>
            <a:r>
              <a:rPr lang="en-US" altLang="zh-TW" sz="3600" dirty="0">
                <a:solidFill>
                  <a:srgbClr val="FF0000"/>
                </a:solidFill>
              </a:rPr>
              <a:t>2</a:t>
            </a:r>
            <a:r>
              <a:rPr lang="en-US" altLang="zh-TW" sz="3600" dirty="0" smtClean="0"/>
              <a:t>.210</a:t>
            </a:r>
          </a:p>
          <a:p>
            <a:pPr marL="0" indent="0">
              <a:buNone/>
            </a:pPr>
            <a:r>
              <a:rPr lang="en-US" altLang="zh-TW" sz="3600" dirty="0"/>
              <a:t>Subnet mask</a:t>
            </a:r>
          </a:p>
          <a:p>
            <a:pPr marL="0" indent="0">
              <a:buNone/>
            </a:pPr>
            <a:r>
              <a:rPr lang="en-US" altLang="zh-TW" sz="3600" dirty="0" smtClean="0"/>
              <a:t>255.25.255.0</a:t>
            </a:r>
          </a:p>
          <a:p>
            <a:pPr marL="0" indent="0">
              <a:buNone/>
            </a:pPr>
            <a:endParaRPr lang="en-US" altLang="zh-TW" sz="3600" dirty="0" smtClean="0"/>
          </a:p>
          <a:p>
            <a:pPr marL="0" indent="0">
              <a:buNone/>
            </a:pPr>
            <a:endParaRPr lang="zh-TW" altLang="en-US" sz="3600" dirty="0"/>
          </a:p>
          <a:p>
            <a:endParaRPr lang="zh-TW" altLang="en-US" sz="3600" dirty="0"/>
          </a:p>
        </p:txBody>
      </p:sp>
      <p:sp>
        <p:nvSpPr>
          <p:cNvPr id="4" name="內容版面配置區 3"/>
          <p:cNvSpPr>
            <a:spLocks noGrp="1"/>
          </p:cNvSpPr>
          <p:nvPr>
            <p:ph sz="half" idx="2"/>
          </p:nvPr>
        </p:nvSpPr>
        <p:spPr>
          <a:xfrm>
            <a:off x="5874708" y="451753"/>
            <a:ext cx="6162804" cy="6018756"/>
          </a:xfrm>
        </p:spPr>
        <p:txBody>
          <a:bodyPr>
            <a:noAutofit/>
          </a:bodyPr>
          <a:lstStyle/>
          <a:p>
            <a:pPr marL="0" indent="0">
              <a:buNone/>
            </a:pPr>
            <a:r>
              <a:rPr lang="zh-TW" altLang="en-US" sz="3600" dirty="0"/>
              <a:t>先將</a:t>
            </a:r>
            <a:r>
              <a:rPr lang="en-US" altLang="zh-TW" sz="3600" dirty="0">
                <a:solidFill>
                  <a:srgbClr val="FF00FF"/>
                </a:solidFill>
              </a:rPr>
              <a:t>windows </a:t>
            </a:r>
            <a:r>
              <a:rPr lang="zh-TW" altLang="en-US" sz="3600" dirty="0"/>
              <a:t>網路介面卡</a:t>
            </a:r>
            <a:r>
              <a:rPr lang="zh-TW" altLang="en-US" sz="3600" dirty="0">
                <a:solidFill>
                  <a:srgbClr val="FF0000"/>
                </a:solidFill>
              </a:rPr>
              <a:t>拍照</a:t>
            </a:r>
            <a:endParaRPr lang="en-US" altLang="zh-TW" sz="3600" dirty="0">
              <a:solidFill>
                <a:srgbClr val="FF0000"/>
              </a:solidFill>
            </a:endParaRPr>
          </a:p>
          <a:p>
            <a:pPr marL="0" indent="0">
              <a:buNone/>
            </a:pPr>
            <a:r>
              <a:rPr lang="en-US" altLang="zh-TW" sz="3600" dirty="0" smtClean="0"/>
              <a:t>192.168.</a:t>
            </a:r>
            <a:r>
              <a:rPr lang="en-US" altLang="zh-TW" sz="3600" dirty="0" smtClean="0">
                <a:solidFill>
                  <a:srgbClr val="FF0000"/>
                </a:solidFill>
              </a:rPr>
              <a:t>2</a:t>
            </a:r>
            <a:r>
              <a:rPr lang="en-US" altLang="zh-TW" sz="3600" dirty="0" smtClean="0"/>
              <a:t>.21</a:t>
            </a:r>
            <a:endParaRPr lang="en-US" altLang="zh-TW" sz="3600" dirty="0"/>
          </a:p>
          <a:p>
            <a:pPr marL="0" indent="0">
              <a:buNone/>
            </a:pPr>
            <a:r>
              <a:rPr lang="en-US" altLang="zh-TW" sz="3600" dirty="0" smtClean="0"/>
              <a:t>192.168.</a:t>
            </a:r>
            <a:r>
              <a:rPr lang="en-US" altLang="zh-TW" sz="3600" dirty="0" smtClean="0">
                <a:solidFill>
                  <a:srgbClr val="FF0000"/>
                </a:solidFill>
              </a:rPr>
              <a:t>2</a:t>
            </a:r>
            <a:r>
              <a:rPr lang="en-US" altLang="zh-TW" sz="3600" dirty="0" smtClean="0"/>
              <a:t>.81</a:t>
            </a:r>
            <a:endParaRPr lang="zh-TW" altLang="en-US" sz="3600" dirty="0"/>
          </a:p>
          <a:p>
            <a:pPr marL="0" indent="0">
              <a:buNone/>
            </a:pPr>
            <a:r>
              <a:rPr lang="en-US" altLang="zh-TW" sz="3600" dirty="0" smtClean="0"/>
              <a:t>192.168.</a:t>
            </a:r>
            <a:r>
              <a:rPr lang="en-US" altLang="zh-TW" sz="3600" dirty="0" smtClean="0">
                <a:solidFill>
                  <a:srgbClr val="FF0000"/>
                </a:solidFill>
              </a:rPr>
              <a:t>2</a:t>
            </a:r>
            <a:r>
              <a:rPr lang="en-US" altLang="zh-TW" sz="3600" dirty="0" smtClean="0"/>
              <a:t>.141</a:t>
            </a:r>
            <a:endParaRPr lang="en-US" altLang="zh-TW" sz="3600" dirty="0"/>
          </a:p>
          <a:p>
            <a:pPr marL="0" indent="0">
              <a:buNone/>
            </a:pPr>
            <a:r>
              <a:rPr lang="en-US" altLang="zh-TW" sz="3600" dirty="0" smtClean="0"/>
              <a:t>192.168.</a:t>
            </a:r>
            <a:r>
              <a:rPr lang="en-US" altLang="zh-TW" sz="3600" dirty="0" smtClean="0">
                <a:solidFill>
                  <a:srgbClr val="FF0000"/>
                </a:solidFill>
              </a:rPr>
              <a:t>2</a:t>
            </a:r>
            <a:r>
              <a:rPr lang="en-US" altLang="zh-TW" sz="3600" dirty="0" smtClean="0"/>
              <a:t>.211</a:t>
            </a:r>
            <a:endParaRPr lang="en-US" altLang="zh-TW" sz="3600" dirty="0"/>
          </a:p>
          <a:p>
            <a:r>
              <a:rPr lang="en-US" altLang="zh-TW" sz="3600" dirty="0" smtClean="0"/>
              <a:t>Subnet mask</a:t>
            </a:r>
          </a:p>
          <a:p>
            <a:pPr marL="0" indent="0">
              <a:buNone/>
            </a:pPr>
            <a:r>
              <a:rPr lang="en-US" altLang="zh-TW" sz="3600" dirty="0" smtClean="0"/>
              <a:t>255.255.255.</a:t>
            </a:r>
            <a:r>
              <a:rPr lang="en-US" altLang="zh-TW" sz="3600" dirty="0" smtClean="0">
                <a:solidFill>
                  <a:srgbClr val="FF0000"/>
                </a:solidFill>
              </a:rPr>
              <a:t>0</a:t>
            </a:r>
          </a:p>
          <a:p>
            <a:pPr marL="0" indent="0">
              <a:buNone/>
            </a:pPr>
            <a:r>
              <a:rPr lang="en-US" altLang="zh-TW" sz="3600" dirty="0" smtClean="0"/>
              <a:t>255.255.255.</a:t>
            </a:r>
            <a:r>
              <a:rPr lang="en-US" altLang="zh-TW" sz="3600" dirty="0" smtClean="0">
                <a:solidFill>
                  <a:srgbClr val="FF0000"/>
                </a:solidFill>
              </a:rPr>
              <a:t>128</a:t>
            </a:r>
            <a:endParaRPr lang="zh-TW" altLang="en-US" sz="3600" dirty="0">
              <a:solidFill>
                <a:srgbClr val="FF0000"/>
              </a:solidFill>
            </a:endParaRPr>
          </a:p>
          <a:p>
            <a:pPr marL="0" indent="0">
              <a:buNone/>
            </a:pPr>
            <a:r>
              <a:rPr lang="en-US" altLang="zh-TW" sz="3600" dirty="0" smtClean="0"/>
              <a:t>255.255.255.</a:t>
            </a:r>
            <a:r>
              <a:rPr lang="en-US" altLang="zh-TW" sz="3600" dirty="0" smtClean="0">
                <a:solidFill>
                  <a:srgbClr val="FF0000"/>
                </a:solidFill>
              </a:rPr>
              <a:t>196</a:t>
            </a:r>
            <a:endParaRPr lang="zh-TW" altLang="en-US" sz="3600" dirty="0">
              <a:solidFill>
                <a:srgbClr val="FF0000"/>
              </a:solidFill>
            </a:endParaRPr>
          </a:p>
          <a:p>
            <a:endParaRPr lang="zh-TW" altLang="en-US" sz="3600" dirty="0"/>
          </a:p>
        </p:txBody>
      </p:sp>
    </p:spTree>
    <p:extLst>
      <p:ext uri="{BB962C8B-B14F-4D97-AF65-F5344CB8AC3E}">
        <p14:creationId xmlns:p14="http://schemas.microsoft.com/office/powerpoint/2010/main" val="32546258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6"/>
            <a:ext cx="10515600" cy="962634"/>
          </a:xfrm>
        </p:spPr>
        <p:txBody>
          <a:bodyPr/>
          <a:lstStyle/>
          <a:p>
            <a:r>
              <a:rPr lang="zh-TW" altLang="en-US" dirty="0" smtClean="0"/>
              <a:t>練習</a:t>
            </a:r>
            <a:r>
              <a:rPr lang="en-US" altLang="zh-TW" dirty="0" smtClean="0"/>
              <a:t>:</a:t>
            </a:r>
            <a:r>
              <a:rPr lang="zh-TW" altLang="en-US" dirty="0" smtClean="0"/>
              <a:t>第三組</a:t>
            </a:r>
            <a:endParaRPr lang="zh-TW" altLang="en-US" dirty="0"/>
          </a:p>
        </p:txBody>
      </p:sp>
      <p:sp>
        <p:nvSpPr>
          <p:cNvPr id="3" name="內容版面配置區 2"/>
          <p:cNvSpPr>
            <a:spLocks noGrp="1"/>
          </p:cNvSpPr>
          <p:nvPr>
            <p:ph sz="half" idx="1"/>
          </p:nvPr>
        </p:nvSpPr>
        <p:spPr>
          <a:xfrm>
            <a:off x="363255" y="1532079"/>
            <a:ext cx="5618967" cy="4938430"/>
          </a:xfrm>
        </p:spPr>
        <p:txBody>
          <a:bodyPr>
            <a:noAutofit/>
          </a:bodyPr>
          <a:lstStyle/>
          <a:p>
            <a:r>
              <a:rPr lang="zh-TW" altLang="en-US" sz="3600" dirty="0" smtClean="0">
                <a:solidFill>
                  <a:srgbClr val="FF00FF"/>
                </a:solidFill>
              </a:rPr>
              <a:t>阿寶</a:t>
            </a:r>
            <a:r>
              <a:rPr lang="zh-TW" altLang="en-US" sz="3600" dirty="0" smtClean="0"/>
              <a:t>設定</a:t>
            </a:r>
            <a:r>
              <a:rPr lang="en-US" altLang="zh-TW" sz="3600" dirty="0" smtClean="0"/>
              <a:t>192.168.</a:t>
            </a:r>
            <a:r>
              <a:rPr lang="en-US" altLang="zh-TW" sz="3600" dirty="0">
                <a:solidFill>
                  <a:srgbClr val="FF0000"/>
                </a:solidFill>
              </a:rPr>
              <a:t>3</a:t>
            </a:r>
            <a:r>
              <a:rPr lang="en-US" altLang="zh-TW" sz="3600" dirty="0" smtClean="0"/>
              <a:t>(</a:t>
            </a:r>
            <a:r>
              <a:rPr lang="zh-TW" altLang="en-US" sz="3600" dirty="0" smtClean="0"/>
              <a:t>第</a:t>
            </a:r>
            <a:r>
              <a:rPr lang="en-US" altLang="zh-TW" sz="3600" dirty="0"/>
              <a:t>3</a:t>
            </a:r>
            <a:r>
              <a:rPr lang="zh-TW" altLang="en-US" sz="3600" dirty="0" smtClean="0"/>
              <a:t>組</a:t>
            </a:r>
            <a:r>
              <a:rPr lang="en-US" altLang="zh-TW" sz="3600" dirty="0" smtClean="0"/>
              <a:t>)</a:t>
            </a:r>
          </a:p>
          <a:p>
            <a:pPr marL="0" indent="0">
              <a:buNone/>
            </a:pPr>
            <a:r>
              <a:rPr lang="en-US" altLang="zh-TW" sz="3600" dirty="0" smtClean="0"/>
              <a:t>192.168.</a:t>
            </a:r>
            <a:r>
              <a:rPr lang="en-US" altLang="zh-TW" sz="3600" dirty="0">
                <a:solidFill>
                  <a:srgbClr val="FF0000"/>
                </a:solidFill>
              </a:rPr>
              <a:t>3</a:t>
            </a:r>
            <a:r>
              <a:rPr lang="en-US" altLang="zh-TW" sz="3600" dirty="0" smtClean="0"/>
              <a:t>.20</a:t>
            </a:r>
            <a:endParaRPr lang="en-US" altLang="zh-TW" sz="3600" dirty="0"/>
          </a:p>
          <a:p>
            <a:pPr marL="0" indent="0">
              <a:buNone/>
            </a:pPr>
            <a:r>
              <a:rPr lang="en-US" altLang="zh-TW" sz="3600" dirty="0" smtClean="0"/>
              <a:t>192.168.</a:t>
            </a:r>
            <a:r>
              <a:rPr lang="en-US" altLang="zh-TW" sz="3600" dirty="0">
                <a:solidFill>
                  <a:srgbClr val="FF0000"/>
                </a:solidFill>
              </a:rPr>
              <a:t>3</a:t>
            </a:r>
            <a:r>
              <a:rPr lang="en-US" altLang="zh-TW" sz="3600" dirty="0" smtClean="0"/>
              <a:t>.80</a:t>
            </a:r>
            <a:endParaRPr lang="zh-TW" altLang="en-US" sz="3600" dirty="0"/>
          </a:p>
          <a:p>
            <a:pPr marL="0" indent="0">
              <a:buNone/>
            </a:pPr>
            <a:r>
              <a:rPr lang="en-US" altLang="zh-TW" sz="3600" dirty="0" smtClean="0"/>
              <a:t>192.168.</a:t>
            </a:r>
            <a:r>
              <a:rPr lang="en-US" altLang="zh-TW" sz="3600" dirty="0">
                <a:solidFill>
                  <a:srgbClr val="FF0000"/>
                </a:solidFill>
              </a:rPr>
              <a:t>3</a:t>
            </a:r>
            <a:r>
              <a:rPr lang="en-US" altLang="zh-TW" sz="3600" dirty="0" smtClean="0"/>
              <a:t>.140</a:t>
            </a:r>
            <a:endParaRPr lang="en-US" altLang="zh-TW" sz="3600" dirty="0"/>
          </a:p>
          <a:p>
            <a:pPr marL="0" indent="0">
              <a:buNone/>
            </a:pPr>
            <a:r>
              <a:rPr lang="en-US" altLang="zh-TW" sz="3600" dirty="0" smtClean="0"/>
              <a:t>192.168.</a:t>
            </a:r>
            <a:r>
              <a:rPr lang="en-US" altLang="zh-TW" sz="3600" dirty="0">
                <a:solidFill>
                  <a:srgbClr val="FF0000"/>
                </a:solidFill>
              </a:rPr>
              <a:t>3</a:t>
            </a:r>
            <a:r>
              <a:rPr lang="en-US" altLang="zh-TW" sz="3600" dirty="0" smtClean="0"/>
              <a:t>.210</a:t>
            </a:r>
          </a:p>
          <a:p>
            <a:pPr marL="0" indent="0">
              <a:buNone/>
            </a:pPr>
            <a:r>
              <a:rPr lang="en-US" altLang="zh-TW" sz="3600" dirty="0"/>
              <a:t>Subnet mask</a:t>
            </a:r>
          </a:p>
          <a:p>
            <a:pPr marL="0" indent="0">
              <a:buNone/>
            </a:pPr>
            <a:r>
              <a:rPr lang="en-US" altLang="zh-TW" sz="3600" dirty="0" smtClean="0"/>
              <a:t>255.25.255.0</a:t>
            </a:r>
          </a:p>
          <a:p>
            <a:pPr marL="0" indent="0">
              <a:buNone/>
            </a:pPr>
            <a:endParaRPr lang="en-US" altLang="zh-TW" sz="3600" dirty="0" smtClean="0"/>
          </a:p>
          <a:p>
            <a:pPr marL="0" indent="0">
              <a:buNone/>
            </a:pPr>
            <a:endParaRPr lang="zh-TW" altLang="en-US" sz="3600" dirty="0"/>
          </a:p>
          <a:p>
            <a:endParaRPr lang="zh-TW" altLang="en-US" sz="3600" dirty="0"/>
          </a:p>
        </p:txBody>
      </p:sp>
      <p:sp>
        <p:nvSpPr>
          <p:cNvPr id="4" name="內容版面配置區 3"/>
          <p:cNvSpPr>
            <a:spLocks noGrp="1"/>
          </p:cNvSpPr>
          <p:nvPr>
            <p:ph sz="half" idx="2"/>
          </p:nvPr>
        </p:nvSpPr>
        <p:spPr>
          <a:xfrm>
            <a:off x="5874708" y="451753"/>
            <a:ext cx="6162804" cy="6018756"/>
          </a:xfrm>
        </p:spPr>
        <p:txBody>
          <a:bodyPr>
            <a:noAutofit/>
          </a:bodyPr>
          <a:lstStyle/>
          <a:p>
            <a:pPr marL="0" indent="0">
              <a:buNone/>
            </a:pPr>
            <a:r>
              <a:rPr lang="zh-TW" altLang="en-US" sz="3600" dirty="0"/>
              <a:t>先將</a:t>
            </a:r>
            <a:r>
              <a:rPr lang="en-US" altLang="zh-TW" sz="3600" dirty="0">
                <a:solidFill>
                  <a:srgbClr val="FF00FF"/>
                </a:solidFill>
              </a:rPr>
              <a:t>windows </a:t>
            </a:r>
            <a:r>
              <a:rPr lang="zh-TW" altLang="en-US" sz="3600" dirty="0"/>
              <a:t>網路介面卡</a:t>
            </a:r>
            <a:r>
              <a:rPr lang="zh-TW" altLang="en-US" sz="3600" dirty="0">
                <a:solidFill>
                  <a:srgbClr val="FF0000"/>
                </a:solidFill>
              </a:rPr>
              <a:t>拍照</a:t>
            </a:r>
            <a:endParaRPr lang="en-US" altLang="zh-TW" sz="3600" dirty="0">
              <a:solidFill>
                <a:srgbClr val="FF0000"/>
              </a:solidFill>
            </a:endParaRPr>
          </a:p>
          <a:p>
            <a:pPr marL="0" indent="0">
              <a:buNone/>
            </a:pPr>
            <a:r>
              <a:rPr lang="en-US" altLang="zh-TW" sz="3600" dirty="0" smtClean="0"/>
              <a:t>192.168.</a:t>
            </a:r>
            <a:r>
              <a:rPr lang="en-US" altLang="zh-TW" sz="3600" dirty="0" smtClean="0">
                <a:solidFill>
                  <a:srgbClr val="FF0000"/>
                </a:solidFill>
              </a:rPr>
              <a:t>3</a:t>
            </a:r>
            <a:r>
              <a:rPr lang="en-US" altLang="zh-TW" sz="3600" dirty="0" smtClean="0"/>
              <a:t>.21</a:t>
            </a:r>
            <a:endParaRPr lang="en-US" altLang="zh-TW" sz="3600" dirty="0"/>
          </a:p>
          <a:p>
            <a:pPr marL="0" indent="0">
              <a:buNone/>
            </a:pPr>
            <a:r>
              <a:rPr lang="en-US" altLang="zh-TW" sz="3600" dirty="0" smtClean="0"/>
              <a:t>192.168.</a:t>
            </a:r>
            <a:r>
              <a:rPr lang="en-US" altLang="zh-TW" sz="3600" dirty="0" smtClean="0">
                <a:solidFill>
                  <a:srgbClr val="FF0000"/>
                </a:solidFill>
              </a:rPr>
              <a:t>3</a:t>
            </a:r>
            <a:r>
              <a:rPr lang="en-US" altLang="zh-TW" sz="3600" dirty="0" smtClean="0"/>
              <a:t>.81</a:t>
            </a:r>
            <a:endParaRPr lang="zh-TW" altLang="en-US" sz="3600" dirty="0"/>
          </a:p>
          <a:p>
            <a:pPr marL="0" indent="0">
              <a:buNone/>
            </a:pPr>
            <a:r>
              <a:rPr lang="en-US" altLang="zh-TW" sz="3600" dirty="0" smtClean="0"/>
              <a:t>192.168.</a:t>
            </a:r>
            <a:r>
              <a:rPr lang="en-US" altLang="zh-TW" sz="3600" dirty="0" smtClean="0">
                <a:solidFill>
                  <a:srgbClr val="FF0000"/>
                </a:solidFill>
              </a:rPr>
              <a:t>3</a:t>
            </a:r>
            <a:r>
              <a:rPr lang="en-US" altLang="zh-TW" sz="3600" dirty="0" smtClean="0"/>
              <a:t>.141</a:t>
            </a:r>
            <a:endParaRPr lang="en-US" altLang="zh-TW" sz="3600" dirty="0"/>
          </a:p>
          <a:p>
            <a:pPr marL="0" indent="0">
              <a:buNone/>
            </a:pPr>
            <a:r>
              <a:rPr lang="en-US" altLang="zh-TW" sz="3600" dirty="0" smtClean="0"/>
              <a:t>192.168.</a:t>
            </a:r>
            <a:r>
              <a:rPr lang="en-US" altLang="zh-TW" sz="3600" dirty="0" smtClean="0">
                <a:solidFill>
                  <a:srgbClr val="FF0000"/>
                </a:solidFill>
              </a:rPr>
              <a:t>3</a:t>
            </a:r>
            <a:r>
              <a:rPr lang="en-US" altLang="zh-TW" sz="3600" dirty="0" smtClean="0"/>
              <a:t>.211</a:t>
            </a:r>
            <a:endParaRPr lang="en-US" altLang="zh-TW" sz="3600" dirty="0"/>
          </a:p>
          <a:p>
            <a:r>
              <a:rPr lang="en-US" altLang="zh-TW" sz="3600" dirty="0" smtClean="0"/>
              <a:t>Subnet mask</a:t>
            </a:r>
          </a:p>
          <a:p>
            <a:pPr marL="0" indent="0">
              <a:buNone/>
            </a:pPr>
            <a:r>
              <a:rPr lang="en-US" altLang="zh-TW" sz="3600" dirty="0" smtClean="0"/>
              <a:t>255.255.255.</a:t>
            </a:r>
            <a:r>
              <a:rPr lang="en-US" altLang="zh-TW" sz="3600" dirty="0" smtClean="0">
                <a:solidFill>
                  <a:srgbClr val="FF0000"/>
                </a:solidFill>
              </a:rPr>
              <a:t>0</a:t>
            </a:r>
          </a:p>
          <a:p>
            <a:pPr marL="0" indent="0">
              <a:buNone/>
            </a:pPr>
            <a:r>
              <a:rPr lang="en-US" altLang="zh-TW" sz="3600" dirty="0" smtClean="0"/>
              <a:t>255.255.255.</a:t>
            </a:r>
            <a:r>
              <a:rPr lang="en-US" altLang="zh-TW" sz="3600" dirty="0" smtClean="0">
                <a:solidFill>
                  <a:srgbClr val="FF0000"/>
                </a:solidFill>
              </a:rPr>
              <a:t>128</a:t>
            </a:r>
            <a:endParaRPr lang="zh-TW" altLang="en-US" sz="3600" dirty="0">
              <a:solidFill>
                <a:srgbClr val="FF0000"/>
              </a:solidFill>
            </a:endParaRPr>
          </a:p>
          <a:p>
            <a:pPr marL="0" indent="0">
              <a:buNone/>
            </a:pPr>
            <a:r>
              <a:rPr lang="en-US" altLang="zh-TW" sz="3600" dirty="0" smtClean="0"/>
              <a:t>255.255.255.</a:t>
            </a:r>
            <a:r>
              <a:rPr lang="en-US" altLang="zh-TW" sz="3600" dirty="0" smtClean="0">
                <a:solidFill>
                  <a:srgbClr val="FF0000"/>
                </a:solidFill>
              </a:rPr>
              <a:t>196</a:t>
            </a:r>
            <a:endParaRPr lang="zh-TW" altLang="en-US" sz="3600" dirty="0">
              <a:solidFill>
                <a:srgbClr val="FF0000"/>
              </a:solidFill>
            </a:endParaRPr>
          </a:p>
          <a:p>
            <a:endParaRPr lang="zh-TW" altLang="en-US" sz="3600" dirty="0"/>
          </a:p>
        </p:txBody>
      </p:sp>
    </p:spTree>
    <p:extLst>
      <p:ext uri="{BB962C8B-B14F-4D97-AF65-F5344CB8AC3E}">
        <p14:creationId xmlns:p14="http://schemas.microsoft.com/office/powerpoint/2010/main" val="10786559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6"/>
            <a:ext cx="10515600" cy="962634"/>
          </a:xfrm>
        </p:spPr>
        <p:txBody>
          <a:bodyPr/>
          <a:lstStyle/>
          <a:p>
            <a:r>
              <a:rPr lang="zh-TW" altLang="en-US" dirty="0" smtClean="0"/>
              <a:t>練習</a:t>
            </a:r>
            <a:r>
              <a:rPr lang="en-US" altLang="zh-TW" dirty="0" smtClean="0"/>
              <a:t>:</a:t>
            </a:r>
            <a:r>
              <a:rPr lang="zh-TW" altLang="en-US" dirty="0" smtClean="0"/>
              <a:t>第四組</a:t>
            </a:r>
            <a:endParaRPr lang="zh-TW" altLang="en-US" dirty="0"/>
          </a:p>
        </p:txBody>
      </p:sp>
      <p:sp>
        <p:nvSpPr>
          <p:cNvPr id="3" name="內容版面配置區 2"/>
          <p:cNvSpPr>
            <a:spLocks noGrp="1"/>
          </p:cNvSpPr>
          <p:nvPr>
            <p:ph sz="half" idx="1"/>
          </p:nvPr>
        </p:nvSpPr>
        <p:spPr>
          <a:xfrm>
            <a:off x="363255" y="1532079"/>
            <a:ext cx="5618967" cy="4938430"/>
          </a:xfrm>
        </p:spPr>
        <p:txBody>
          <a:bodyPr>
            <a:noAutofit/>
          </a:bodyPr>
          <a:lstStyle/>
          <a:p>
            <a:r>
              <a:rPr lang="zh-TW" altLang="en-US" sz="3600" dirty="0" smtClean="0">
                <a:solidFill>
                  <a:srgbClr val="FF00FF"/>
                </a:solidFill>
              </a:rPr>
              <a:t>阿寶</a:t>
            </a:r>
            <a:r>
              <a:rPr lang="zh-TW" altLang="en-US" sz="3600" dirty="0" smtClean="0"/>
              <a:t>設定</a:t>
            </a:r>
            <a:r>
              <a:rPr lang="en-US" altLang="zh-TW" sz="3600" dirty="0" smtClean="0"/>
              <a:t>192.168.</a:t>
            </a:r>
            <a:r>
              <a:rPr lang="en-US" altLang="zh-TW" sz="3600" dirty="0">
                <a:solidFill>
                  <a:srgbClr val="FF0000"/>
                </a:solidFill>
              </a:rPr>
              <a:t>4</a:t>
            </a:r>
            <a:r>
              <a:rPr lang="en-US" altLang="zh-TW" sz="3600" dirty="0" smtClean="0"/>
              <a:t>(</a:t>
            </a:r>
            <a:r>
              <a:rPr lang="zh-TW" altLang="en-US" sz="3600" dirty="0" smtClean="0"/>
              <a:t>第</a:t>
            </a:r>
            <a:r>
              <a:rPr lang="en-US" altLang="zh-TW" sz="3600" dirty="0" smtClean="0"/>
              <a:t>4</a:t>
            </a:r>
            <a:r>
              <a:rPr lang="zh-TW" altLang="en-US" sz="3600" dirty="0" smtClean="0"/>
              <a:t>組</a:t>
            </a:r>
            <a:r>
              <a:rPr lang="en-US" altLang="zh-TW" sz="3600" dirty="0" smtClean="0"/>
              <a:t>)</a:t>
            </a:r>
          </a:p>
          <a:p>
            <a:pPr marL="0" indent="0">
              <a:buNone/>
            </a:pPr>
            <a:r>
              <a:rPr lang="en-US" altLang="zh-TW" sz="3600" dirty="0" smtClean="0"/>
              <a:t>192.168.</a:t>
            </a:r>
            <a:r>
              <a:rPr lang="en-US" altLang="zh-TW" sz="3600" dirty="0">
                <a:solidFill>
                  <a:srgbClr val="FF0000"/>
                </a:solidFill>
              </a:rPr>
              <a:t>4</a:t>
            </a:r>
            <a:r>
              <a:rPr lang="en-US" altLang="zh-TW" sz="3600" dirty="0" smtClean="0"/>
              <a:t>.20</a:t>
            </a:r>
            <a:endParaRPr lang="en-US" altLang="zh-TW" sz="3600" dirty="0"/>
          </a:p>
          <a:p>
            <a:pPr marL="0" indent="0">
              <a:buNone/>
            </a:pPr>
            <a:r>
              <a:rPr lang="en-US" altLang="zh-TW" sz="3600" dirty="0" smtClean="0"/>
              <a:t>192.168.</a:t>
            </a:r>
            <a:r>
              <a:rPr lang="en-US" altLang="zh-TW" sz="3600" dirty="0">
                <a:solidFill>
                  <a:srgbClr val="FF0000"/>
                </a:solidFill>
              </a:rPr>
              <a:t>4</a:t>
            </a:r>
            <a:r>
              <a:rPr lang="en-US" altLang="zh-TW" sz="3600" dirty="0" smtClean="0"/>
              <a:t>.80</a:t>
            </a:r>
            <a:endParaRPr lang="zh-TW" altLang="en-US" sz="3600" dirty="0"/>
          </a:p>
          <a:p>
            <a:pPr marL="0" indent="0">
              <a:buNone/>
            </a:pPr>
            <a:r>
              <a:rPr lang="en-US" altLang="zh-TW" sz="3600" dirty="0" smtClean="0"/>
              <a:t>192.168.</a:t>
            </a:r>
            <a:r>
              <a:rPr lang="en-US" altLang="zh-TW" sz="3600" dirty="0">
                <a:solidFill>
                  <a:srgbClr val="FF0000"/>
                </a:solidFill>
              </a:rPr>
              <a:t>4</a:t>
            </a:r>
            <a:r>
              <a:rPr lang="en-US" altLang="zh-TW" sz="3600" dirty="0" smtClean="0"/>
              <a:t>.140</a:t>
            </a:r>
            <a:endParaRPr lang="en-US" altLang="zh-TW" sz="3600" dirty="0"/>
          </a:p>
          <a:p>
            <a:pPr marL="0" indent="0">
              <a:buNone/>
            </a:pPr>
            <a:r>
              <a:rPr lang="en-US" altLang="zh-TW" sz="3600" dirty="0" smtClean="0"/>
              <a:t>192.168.</a:t>
            </a:r>
            <a:r>
              <a:rPr lang="en-US" altLang="zh-TW" sz="3600" dirty="0">
                <a:solidFill>
                  <a:srgbClr val="FF0000"/>
                </a:solidFill>
              </a:rPr>
              <a:t>4</a:t>
            </a:r>
            <a:r>
              <a:rPr lang="en-US" altLang="zh-TW" sz="3600" dirty="0" smtClean="0"/>
              <a:t>.210</a:t>
            </a:r>
          </a:p>
          <a:p>
            <a:pPr marL="0" indent="0">
              <a:buNone/>
            </a:pPr>
            <a:r>
              <a:rPr lang="en-US" altLang="zh-TW" sz="3600" dirty="0"/>
              <a:t>Subnet mask</a:t>
            </a:r>
          </a:p>
          <a:p>
            <a:pPr marL="0" indent="0">
              <a:buNone/>
            </a:pPr>
            <a:r>
              <a:rPr lang="en-US" altLang="zh-TW" sz="3600" dirty="0" smtClean="0"/>
              <a:t>255.25.255.0</a:t>
            </a:r>
          </a:p>
          <a:p>
            <a:pPr marL="0" indent="0">
              <a:buNone/>
            </a:pPr>
            <a:endParaRPr lang="en-US" altLang="zh-TW" sz="3600" dirty="0" smtClean="0"/>
          </a:p>
          <a:p>
            <a:pPr marL="0" indent="0">
              <a:buNone/>
            </a:pPr>
            <a:endParaRPr lang="zh-TW" altLang="en-US" sz="3600" dirty="0"/>
          </a:p>
          <a:p>
            <a:endParaRPr lang="zh-TW" altLang="en-US" sz="3600" dirty="0"/>
          </a:p>
        </p:txBody>
      </p:sp>
      <p:sp>
        <p:nvSpPr>
          <p:cNvPr id="4" name="內容版面配置區 3"/>
          <p:cNvSpPr>
            <a:spLocks noGrp="1"/>
          </p:cNvSpPr>
          <p:nvPr>
            <p:ph sz="half" idx="2"/>
          </p:nvPr>
        </p:nvSpPr>
        <p:spPr>
          <a:xfrm>
            <a:off x="5874708" y="451753"/>
            <a:ext cx="6162804" cy="6018756"/>
          </a:xfrm>
        </p:spPr>
        <p:txBody>
          <a:bodyPr>
            <a:noAutofit/>
          </a:bodyPr>
          <a:lstStyle/>
          <a:p>
            <a:pPr marL="0" indent="0">
              <a:buNone/>
            </a:pPr>
            <a:r>
              <a:rPr lang="zh-TW" altLang="en-US" sz="3600" dirty="0"/>
              <a:t>先將</a:t>
            </a:r>
            <a:r>
              <a:rPr lang="en-US" altLang="zh-TW" sz="3600" dirty="0">
                <a:solidFill>
                  <a:srgbClr val="FF00FF"/>
                </a:solidFill>
              </a:rPr>
              <a:t>windows </a:t>
            </a:r>
            <a:r>
              <a:rPr lang="zh-TW" altLang="en-US" sz="3600" dirty="0"/>
              <a:t>網路介面卡</a:t>
            </a:r>
            <a:r>
              <a:rPr lang="zh-TW" altLang="en-US" sz="3600" dirty="0">
                <a:solidFill>
                  <a:srgbClr val="FF0000"/>
                </a:solidFill>
              </a:rPr>
              <a:t>拍照</a:t>
            </a:r>
            <a:endParaRPr lang="en-US" altLang="zh-TW" sz="3600" dirty="0">
              <a:solidFill>
                <a:srgbClr val="FF0000"/>
              </a:solidFill>
            </a:endParaRPr>
          </a:p>
          <a:p>
            <a:pPr marL="0" indent="0">
              <a:buNone/>
            </a:pPr>
            <a:r>
              <a:rPr lang="en-US" altLang="zh-TW" sz="3600" dirty="0" smtClean="0"/>
              <a:t>192.168.</a:t>
            </a:r>
            <a:r>
              <a:rPr lang="en-US" altLang="zh-TW" sz="3600" dirty="0" smtClean="0">
                <a:solidFill>
                  <a:srgbClr val="FF0000"/>
                </a:solidFill>
              </a:rPr>
              <a:t>4</a:t>
            </a:r>
            <a:r>
              <a:rPr lang="en-US" altLang="zh-TW" sz="3600" dirty="0" smtClean="0"/>
              <a:t>.21</a:t>
            </a:r>
            <a:endParaRPr lang="en-US" altLang="zh-TW" sz="3600" dirty="0"/>
          </a:p>
          <a:p>
            <a:pPr marL="0" indent="0">
              <a:buNone/>
            </a:pPr>
            <a:r>
              <a:rPr lang="en-US" altLang="zh-TW" sz="3600" dirty="0" smtClean="0"/>
              <a:t>192.168.</a:t>
            </a:r>
            <a:r>
              <a:rPr lang="en-US" altLang="zh-TW" sz="3600" dirty="0" smtClean="0">
                <a:solidFill>
                  <a:srgbClr val="FF0000"/>
                </a:solidFill>
              </a:rPr>
              <a:t>4</a:t>
            </a:r>
            <a:r>
              <a:rPr lang="en-US" altLang="zh-TW" sz="3600" dirty="0" smtClean="0"/>
              <a:t>.81</a:t>
            </a:r>
            <a:endParaRPr lang="zh-TW" altLang="en-US" sz="3600" dirty="0"/>
          </a:p>
          <a:p>
            <a:pPr marL="0" indent="0">
              <a:buNone/>
            </a:pPr>
            <a:r>
              <a:rPr lang="en-US" altLang="zh-TW" sz="3600" dirty="0" smtClean="0"/>
              <a:t>192.168.</a:t>
            </a:r>
            <a:r>
              <a:rPr lang="en-US" altLang="zh-TW" sz="3600" dirty="0" smtClean="0">
                <a:solidFill>
                  <a:srgbClr val="FF0000"/>
                </a:solidFill>
              </a:rPr>
              <a:t>4</a:t>
            </a:r>
            <a:r>
              <a:rPr lang="en-US" altLang="zh-TW" sz="3600" dirty="0" smtClean="0"/>
              <a:t>.141</a:t>
            </a:r>
            <a:endParaRPr lang="en-US" altLang="zh-TW" sz="3600" dirty="0"/>
          </a:p>
          <a:p>
            <a:pPr marL="0" indent="0">
              <a:buNone/>
            </a:pPr>
            <a:r>
              <a:rPr lang="en-US" altLang="zh-TW" sz="3600" dirty="0" smtClean="0"/>
              <a:t>192.168.</a:t>
            </a:r>
            <a:r>
              <a:rPr lang="en-US" altLang="zh-TW" sz="3600" dirty="0" smtClean="0">
                <a:solidFill>
                  <a:srgbClr val="FF0000"/>
                </a:solidFill>
              </a:rPr>
              <a:t>4</a:t>
            </a:r>
            <a:r>
              <a:rPr lang="en-US" altLang="zh-TW" sz="3600" dirty="0" smtClean="0"/>
              <a:t>.211</a:t>
            </a:r>
            <a:endParaRPr lang="en-US" altLang="zh-TW" sz="3600" dirty="0"/>
          </a:p>
          <a:p>
            <a:r>
              <a:rPr lang="en-US" altLang="zh-TW" sz="3600" dirty="0" smtClean="0"/>
              <a:t>Subnet mask</a:t>
            </a:r>
          </a:p>
          <a:p>
            <a:pPr marL="0" indent="0">
              <a:buNone/>
            </a:pPr>
            <a:r>
              <a:rPr lang="en-US" altLang="zh-TW" sz="3600" dirty="0" smtClean="0"/>
              <a:t>255.255.255.</a:t>
            </a:r>
            <a:r>
              <a:rPr lang="en-US" altLang="zh-TW" sz="3600" dirty="0" smtClean="0">
                <a:solidFill>
                  <a:srgbClr val="FF0000"/>
                </a:solidFill>
              </a:rPr>
              <a:t>0</a:t>
            </a:r>
          </a:p>
          <a:p>
            <a:pPr marL="0" indent="0">
              <a:buNone/>
            </a:pPr>
            <a:r>
              <a:rPr lang="en-US" altLang="zh-TW" sz="3600" dirty="0" smtClean="0"/>
              <a:t>255.255.255.</a:t>
            </a:r>
            <a:r>
              <a:rPr lang="en-US" altLang="zh-TW" sz="3600" dirty="0" smtClean="0">
                <a:solidFill>
                  <a:srgbClr val="FF0000"/>
                </a:solidFill>
              </a:rPr>
              <a:t>128</a:t>
            </a:r>
            <a:endParaRPr lang="zh-TW" altLang="en-US" sz="3600" dirty="0">
              <a:solidFill>
                <a:srgbClr val="FF0000"/>
              </a:solidFill>
            </a:endParaRPr>
          </a:p>
          <a:p>
            <a:pPr marL="0" indent="0">
              <a:buNone/>
            </a:pPr>
            <a:r>
              <a:rPr lang="en-US" altLang="zh-TW" sz="3600" dirty="0" smtClean="0"/>
              <a:t>255.255.255.</a:t>
            </a:r>
            <a:r>
              <a:rPr lang="en-US" altLang="zh-TW" sz="3600" dirty="0" smtClean="0">
                <a:solidFill>
                  <a:srgbClr val="FF0000"/>
                </a:solidFill>
              </a:rPr>
              <a:t>196</a:t>
            </a:r>
            <a:endParaRPr lang="zh-TW" altLang="en-US" sz="3600" dirty="0">
              <a:solidFill>
                <a:srgbClr val="FF0000"/>
              </a:solidFill>
            </a:endParaRPr>
          </a:p>
          <a:p>
            <a:endParaRPr lang="zh-TW" altLang="en-US" sz="3600" dirty="0"/>
          </a:p>
        </p:txBody>
      </p:sp>
    </p:spTree>
    <p:extLst>
      <p:ext uri="{BB962C8B-B14F-4D97-AF65-F5344CB8AC3E}">
        <p14:creationId xmlns:p14="http://schemas.microsoft.com/office/powerpoint/2010/main" val="2133301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6"/>
            <a:ext cx="10515600" cy="962634"/>
          </a:xfrm>
        </p:spPr>
        <p:txBody>
          <a:bodyPr/>
          <a:lstStyle/>
          <a:p>
            <a:r>
              <a:rPr lang="zh-TW" altLang="en-US" dirty="0" smtClean="0"/>
              <a:t>練習</a:t>
            </a:r>
            <a:r>
              <a:rPr lang="en-US" altLang="zh-TW" dirty="0" smtClean="0"/>
              <a:t>:</a:t>
            </a:r>
            <a:r>
              <a:rPr lang="zh-TW" altLang="en-US" dirty="0" smtClean="0"/>
              <a:t>第五組</a:t>
            </a:r>
            <a:endParaRPr lang="zh-TW" altLang="en-US" dirty="0"/>
          </a:p>
        </p:txBody>
      </p:sp>
      <p:sp>
        <p:nvSpPr>
          <p:cNvPr id="3" name="內容版面配置區 2"/>
          <p:cNvSpPr>
            <a:spLocks noGrp="1"/>
          </p:cNvSpPr>
          <p:nvPr>
            <p:ph sz="half" idx="1"/>
          </p:nvPr>
        </p:nvSpPr>
        <p:spPr>
          <a:xfrm>
            <a:off x="363255" y="1532079"/>
            <a:ext cx="5618967" cy="4938430"/>
          </a:xfrm>
        </p:spPr>
        <p:txBody>
          <a:bodyPr>
            <a:noAutofit/>
          </a:bodyPr>
          <a:lstStyle/>
          <a:p>
            <a:r>
              <a:rPr lang="zh-TW" altLang="en-US" sz="3600" dirty="0" smtClean="0">
                <a:solidFill>
                  <a:srgbClr val="FF00FF"/>
                </a:solidFill>
              </a:rPr>
              <a:t>阿寶</a:t>
            </a:r>
            <a:r>
              <a:rPr lang="zh-TW" altLang="en-US" sz="3600" dirty="0" smtClean="0"/>
              <a:t>設定</a:t>
            </a:r>
            <a:r>
              <a:rPr lang="en-US" altLang="zh-TW" sz="3600" dirty="0" smtClean="0"/>
              <a:t>192.168.</a:t>
            </a:r>
            <a:r>
              <a:rPr lang="en-US" altLang="zh-TW" sz="3600" dirty="0" smtClean="0">
                <a:solidFill>
                  <a:srgbClr val="FF0000"/>
                </a:solidFill>
              </a:rPr>
              <a:t>5</a:t>
            </a:r>
            <a:r>
              <a:rPr lang="en-US" altLang="zh-TW" sz="3600" dirty="0" smtClean="0"/>
              <a:t>(</a:t>
            </a:r>
            <a:r>
              <a:rPr lang="zh-TW" altLang="en-US" sz="3600" dirty="0" smtClean="0"/>
              <a:t>第</a:t>
            </a:r>
            <a:r>
              <a:rPr lang="en-US" altLang="zh-TW" sz="3600" dirty="0"/>
              <a:t>5</a:t>
            </a:r>
            <a:r>
              <a:rPr lang="zh-TW" altLang="en-US" sz="3600" dirty="0" smtClean="0"/>
              <a:t>組</a:t>
            </a:r>
            <a:r>
              <a:rPr lang="en-US" altLang="zh-TW" sz="3600" dirty="0" smtClean="0"/>
              <a:t>)</a:t>
            </a:r>
          </a:p>
          <a:p>
            <a:pPr marL="0" indent="0">
              <a:buNone/>
            </a:pPr>
            <a:r>
              <a:rPr lang="en-US" altLang="zh-TW" sz="3600" dirty="0" smtClean="0"/>
              <a:t>192.168.</a:t>
            </a:r>
            <a:r>
              <a:rPr lang="en-US" altLang="zh-TW" sz="3600" dirty="0">
                <a:solidFill>
                  <a:srgbClr val="FF0000"/>
                </a:solidFill>
              </a:rPr>
              <a:t>5</a:t>
            </a:r>
            <a:r>
              <a:rPr lang="en-US" altLang="zh-TW" sz="3600" dirty="0" smtClean="0"/>
              <a:t>.20</a:t>
            </a:r>
            <a:endParaRPr lang="en-US" altLang="zh-TW" sz="3600" dirty="0"/>
          </a:p>
          <a:p>
            <a:pPr marL="0" indent="0">
              <a:buNone/>
            </a:pPr>
            <a:r>
              <a:rPr lang="en-US" altLang="zh-TW" sz="3600" dirty="0" smtClean="0"/>
              <a:t>192.168.</a:t>
            </a:r>
            <a:r>
              <a:rPr lang="en-US" altLang="zh-TW" sz="3600" dirty="0">
                <a:solidFill>
                  <a:srgbClr val="FF0000"/>
                </a:solidFill>
              </a:rPr>
              <a:t>5</a:t>
            </a:r>
            <a:r>
              <a:rPr lang="en-US" altLang="zh-TW" sz="3600" dirty="0" smtClean="0"/>
              <a:t>.80</a:t>
            </a:r>
            <a:endParaRPr lang="zh-TW" altLang="en-US" sz="3600" dirty="0"/>
          </a:p>
          <a:p>
            <a:pPr marL="0" indent="0">
              <a:buNone/>
            </a:pPr>
            <a:r>
              <a:rPr lang="en-US" altLang="zh-TW" sz="3600" dirty="0" smtClean="0"/>
              <a:t>192.168.</a:t>
            </a:r>
            <a:r>
              <a:rPr lang="en-US" altLang="zh-TW" sz="3600" dirty="0">
                <a:solidFill>
                  <a:srgbClr val="FF0000"/>
                </a:solidFill>
              </a:rPr>
              <a:t>5</a:t>
            </a:r>
            <a:r>
              <a:rPr lang="en-US" altLang="zh-TW" sz="3600" dirty="0" smtClean="0"/>
              <a:t>.140</a:t>
            </a:r>
            <a:endParaRPr lang="en-US" altLang="zh-TW" sz="3600" dirty="0"/>
          </a:p>
          <a:p>
            <a:pPr marL="0" indent="0">
              <a:buNone/>
            </a:pPr>
            <a:r>
              <a:rPr lang="en-US" altLang="zh-TW" sz="3600" dirty="0" smtClean="0"/>
              <a:t>192.168.</a:t>
            </a:r>
            <a:r>
              <a:rPr lang="en-US" altLang="zh-TW" sz="3600" dirty="0">
                <a:solidFill>
                  <a:srgbClr val="FF0000"/>
                </a:solidFill>
              </a:rPr>
              <a:t>5</a:t>
            </a:r>
            <a:r>
              <a:rPr lang="en-US" altLang="zh-TW" sz="3600" dirty="0" smtClean="0"/>
              <a:t>.210</a:t>
            </a:r>
          </a:p>
          <a:p>
            <a:pPr marL="0" indent="0">
              <a:buNone/>
            </a:pPr>
            <a:r>
              <a:rPr lang="en-US" altLang="zh-TW" sz="3600" dirty="0"/>
              <a:t>Subnet mask</a:t>
            </a:r>
          </a:p>
          <a:p>
            <a:pPr marL="0" indent="0">
              <a:buNone/>
            </a:pPr>
            <a:r>
              <a:rPr lang="en-US" altLang="zh-TW" sz="3600" dirty="0" smtClean="0"/>
              <a:t>255.25.255.0</a:t>
            </a:r>
          </a:p>
          <a:p>
            <a:pPr marL="0" indent="0">
              <a:buNone/>
            </a:pPr>
            <a:endParaRPr lang="en-US" altLang="zh-TW" sz="3600" dirty="0" smtClean="0"/>
          </a:p>
          <a:p>
            <a:pPr marL="0" indent="0">
              <a:buNone/>
            </a:pPr>
            <a:endParaRPr lang="zh-TW" altLang="en-US" sz="3600" dirty="0"/>
          </a:p>
          <a:p>
            <a:endParaRPr lang="zh-TW" altLang="en-US" sz="3600" dirty="0"/>
          </a:p>
        </p:txBody>
      </p:sp>
      <p:sp>
        <p:nvSpPr>
          <p:cNvPr id="4" name="內容版面配置區 3"/>
          <p:cNvSpPr>
            <a:spLocks noGrp="1"/>
          </p:cNvSpPr>
          <p:nvPr>
            <p:ph sz="half" idx="2"/>
          </p:nvPr>
        </p:nvSpPr>
        <p:spPr>
          <a:xfrm>
            <a:off x="5874708" y="451753"/>
            <a:ext cx="6162804" cy="6018756"/>
          </a:xfrm>
        </p:spPr>
        <p:txBody>
          <a:bodyPr>
            <a:noAutofit/>
          </a:bodyPr>
          <a:lstStyle/>
          <a:p>
            <a:pPr marL="0" indent="0">
              <a:buNone/>
            </a:pPr>
            <a:r>
              <a:rPr lang="zh-TW" altLang="en-US" sz="3600" dirty="0"/>
              <a:t>先將</a:t>
            </a:r>
            <a:r>
              <a:rPr lang="en-US" altLang="zh-TW" sz="3600" dirty="0">
                <a:solidFill>
                  <a:srgbClr val="FF00FF"/>
                </a:solidFill>
              </a:rPr>
              <a:t>windows </a:t>
            </a:r>
            <a:r>
              <a:rPr lang="zh-TW" altLang="en-US" sz="3600" dirty="0"/>
              <a:t>網路介面卡</a:t>
            </a:r>
            <a:r>
              <a:rPr lang="zh-TW" altLang="en-US" sz="3600" dirty="0">
                <a:solidFill>
                  <a:srgbClr val="FF0000"/>
                </a:solidFill>
              </a:rPr>
              <a:t>拍照</a:t>
            </a:r>
            <a:endParaRPr lang="en-US" altLang="zh-TW" sz="3600" dirty="0">
              <a:solidFill>
                <a:srgbClr val="FF0000"/>
              </a:solidFill>
            </a:endParaRPr>
          </a:p>
          <a:p>
            <a:pPr marL="0" indent="0">
              <a:buNone/>
            </a:pPr>
            <a:r>
              <a:rPr lang="en-US" altLang="zh-TW" sz="3600" dirty="0" smtClean="0"/>
              <a:t>192.168.</a:t>
            </a:r>
            <a:r>
              <a:rPr lang="en-US" altLang="zh-TW" sz="3600" dirty="0" smtClean="0">
                <a:solidFill>
                  <a:srgbClr val="FF0000"/>
                </a:solidFill>
              </a:rPr>
              <a:t>5</a:t>
            </a:r>
            <a:r>
              <a:rPr lang="en-US" altLang="zh-TW" sz="3600" dirty="0" smtClean="0"/>
              <a:t>.21</a:t>
            </a:r>
            <a:endParaRPr lang="en-US" altLang="zh-TW" sz="3600" dirty="0"/>
          </a:p>
          <a:p>
            <a:pPr marL="0" indent="0">
              <a:buNone/>
            </a:pPr>
            <a:r>
              <a:rPr lang="en-US" altLang="zh-TW" sz="3600" dirty="0" smtClean="0"/>
              <a:t>192.168.</a:t>
            </a:r>
            <a:r>
              <a:rPr lang="en-US" altLang="zh-TW" sz="3600" dirty="0" smtClean="0">
                <a:solidFill>
                  <a:srgbClr val="FF0000"/>
                </a:solidFill>
              </a:rPr>
              <a:t>5</a:t>
            </a:r>
            <a:r>
              <a:rPr lang="en-US" altLang="zh-TW" sz="3600" dirty="0" smtClean="0"/>
              <a:t>.81</a:t>
            </a:r>
            <a:endParaRPr lang="zh-TW" altLang="en-US" sz="3600" dirty="0"/>
          </a:p>
          <a:p>
            <a:pPr marL="0" indent="0">
              <a:buNone/>
            </a:pPr>
            <a:r>
              <a:rPr lang="en-US" altLang="zh-TW" sz="3600" dirty="0" smtClean="0"/>
              <a:t>192.168.</a:t>
            </a:r>
            <a:r>
              <a:rPr lang="en-US" altLang="zh-TW" sz="3600" dirty="0" smtClean="0">
                <a:solidFill>
                  <a:srgbClr val="FF0000"/>
                </a:solidFill>
              </a:rPr>
              <a:t>5</a:t>
            </a:r>
            <a:r>
              <a:rPr lang="en-US" altLang="zh-TW" sz="3600" dirty="0" smtClean="0"/>
              <a:t>.141</a:t>
            </a:r>
            <a:endParaRPr lang="en-US" altLang="zh-TW" sz="3600" dirty="0"/>
          </a:p>
          <a:p>
            <a:pPr marL="0" indent="0">
              <a:buNone/>
            </a:pPr>
            <a:r>
              <a:rPr lang="en-US" altLang="zh-TW" sz="3600" dirty="0" smtClean="0"/>
              <a:t>192.168.</a:t>
            </a:r>
            <a:r>
              <a:rPr lang="en-US" altLang="zh-TW" sz="3600" dirty="0" smtClean="0">
                <a:solidFill>
                  <a:srgbClr val="FF0000"/>
                </a:solidFill>
              </a:rPr>
              <a:t>5</a:t>
            </a:r>
            <a:r>
              <a:rPr lang="en-US" altLang="zh-TW" sz="3600" dirty="0" smtClean="0"/>
              <a:t>.211</a:t>
            </a:r>
            <a:endParaRPr lang="en-US" altLang="zh-TW" sz="3600" dirty="0"/>
          </a:p>
          <a:p>
            <a:r>
              <a:rPr lang="en-US" altLang="zh-TW" sz="3600" dirty="0" smtClean="0"/>
              <a:t>Subnet mask</a:t>
            </a:r>
          </a:p>
          <a:p>
            <a:pPr marL="0" indent="0">
              <a:buNone/>
            </a:pPr>
            <a:r>
              <a:rPr lang="en-US" altLang="zh-TW" sz="3600" dirty="0" smtClean="0"/>
              <a:t>255.255.255.</a:t>
            </a:r>
            <a:r>
              <a:rPr lang="en-US" altLang="zh-TW" sz="3600" dirty="0" smtClean="0">
                <a:solidFill>
                  <a:srgbClr val="FF0000"/>
                </a:solidFill>
              </a:rPr>
              <a:t>0</a:t>
            </a:r>
          </a:p>
          <a:p>
            <a:pPr marL="0" indent="0">
              <a:buNone/>
            </a:pPr>
            <a:r>
              <a:rPr lang="en-US" altLang="zh-TW" sz="3600" dirty="0" smtClean="0"/>
              <a:t>255.255.255.</a:t>
            </a:r>
            <a:r>
              <a:rPr lang="en-US" altLang="zh-TW" sz="3600" dirty="0" smtClean="0">
                <a:solidFill>
                  <a:srgbClr val="FF0000"/>
                </a:solidFill>
              </a:rPr>
              <a:t>128</a:t>
            </a:r>
            <a:endParaRPr lang="zh-TW" altLang="en-US" sz="3600" dirty="0">
              <a:solidFill>
                <a:srgbClr val="FF0000"/>
              </a:solidFill>
            </a:endParaRPr>
          </a:p>
          <a:p>
            <a:pPr marL="0" indent="0">
              <a:buNone/>
            </a:pPr>
            <a:r>
              <a:rPr lang="en-US" altLang="zh-TW" sz="3600" dirty="0" smtClean="0"/>
              <a:t>255.255.255.</a:t>
            </a:r>
            <a:r>
              <a:rPr lang="en-US" altLang="zh-TW" sz="3600" dirty="0" smtClean="0">
                <a:solidFill>
                  <a:srgbClr val="FF0000"/>
                </a:solidFill>
              </a:rPr>
              <a:t>196</a:t>
            </a:r>
            <a:endParaRPr lang="zh-TW" altLang="en-US" sz="3600" dirty="0">
              <a:solidFill>
                <a:srgbClr val="FF0000"/>
              </a:solidFill>
            </a:endParaRPr>
          </a:p>
          <a:p>
            <a:endParaRPr lang="zh-TW" altLang="en-US" sz="3600" dirty="0"/>
          </a:p>
        </p:txBody>
      </p:sp>
    </p:spTree>
    <p:extLst>
      <p:ext uri="{BB962C8B-B14F-4D97-AF65-F5344CB8AC3E}">
        <p14:creationId xmlns:p14="http://schemas.microsoft.com/office/powerpoint/2010/main" val="28648704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n-US" altLang="zh-TW" dirty="0" smtClean="0"/>
              <a:t>8</a:t>
            </a:r>
            <a:r>
              <a:rPr lang="zh-TW" altLang="en-US" dirty="0" smtClean="0"/>
              <a:t>網段</a:t>
            </a:r>
            <a:endParaRPr lang="zh-TW" altLang="en-US" dirty="0"/>
          </a:p>
        </p:txBody>
      </p:sp>
      <p:sp>
        <p:nvSpPr>
          <p:cNvPr id="2" name="副標題 1"/>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16368162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755015"/>
          </a:xfrm>
        </p:spPr>
        <p:txBody>
          <a:bodyPr>
            <a:normAutofit fontScale="90000"/>
          </a:bodyPr>
          <a:lstStyle/>
          <a:p>
            <a:pPr algn="ctr"/>
            <a:r>
              <a:rPr lang="en-US" altLang="zh-TW" sz="5400" dirty="0">
                <a:solidFill>
                  <a:srgbClr val="FF0000"/>
                </a:solidFill>
              </a:rPr>
              <a:t>8</a:t>
            </a:r>
            <a:r>
              <a:rPr lang="en-US" altLang="zh-TW" dirty="0"/>
              <a:t> </a:t>
            </a:r>
            <a:r>
              <a:rPr lang="zh-TW" altLang="en-US" dirty="0"/>
              <a:t>個子網路</a:t>
            </a:r>
          </a:p>
        </p:txBody>
      </p:sp>
      <p:sp>
        <p:nvSpPr>
          <p:cNvPr id="3" name="內容版面配置區 2"/>
          <p:cNvSpPr>
            <a:spLocks noGrp="1"/>
          </p:cNvSpPr>
          <p:nvPr>
            <p:ph idx="1"/>
          </p:nvPr>
        </p:nvSpPr>
        <p:spPr>
          <a:xfrm>
            <a:off x="628650" y="1120140"/>
            <a:ext cx="11075670" cy="5737860"/>
          </a:xfrm>
        </p:spPr>
        <p:txBody>
          <a:bodyPr>
            <a:normAutofit/>
          </a:bodyPr>
          <a:lstStyle/>
          <a:p>
            <a:r>
              <a:rPr lang="zh-TW" altLang="en-US" dirty="0"/>
              <a:t>如果我們來看一個被切割成 </a:t>
            </a:r>
            <a:r>
              <a:rPr lang="en-US" altLang="zh-TW" dirty="0"/>
              <a:t>8 </a:t>
            </a:r>
            <a:r>
              <a:rPr lang="zh-TW" altLang="en-US" dirty="0"/>
              <a:t>個子網路的 </a:t>
            </a:r>
            <a:r>
              <a:rPr lang="en-US" altLang="zh-TW" dirty="0"/>
              <a:t>Class C 192.168.5.x</a:t>
            </a:r>
            <a:r>
              <a:rPr lang="zh-TW" altLang="en-US" dirty="0"/>
              <a:t>，每個子網路會有 </a:t>
            </a:r>
            <a:r>
              <a:rPr lang="en-US" altLang="zh-TW" dirty="0"/>
              <a:t>32 </a:t>
            </a:r>
            <a:r>
              <a:rPr lang="zh-TW" altLang="en-US" dirty="0"/>
              <a:t>個 </a:t>
            </a:r>
            <a:r>
              <a:rPr lang="en-US" altLang="zh-TW" dirty="0"/>
              <a:t>IP</a:t>
            </a:r>
            <a:r>
              <a:rPr lang="zh-TW" altLang="en-US" dirty="0"/>
              <a:t>，</a:t>
            </a:r>
            <a:r>
              <a:rPr lang="en-US" altLang="zh-TW" dirty="0" err="1"/>
              <a:t>Netmask</a:t>
            </a:r>
            <a:r>
              <a:rPr lang="en-US" altLang="zh-TW" dirty="0"/>
              <a:t> </a:t>
            </a:r>
            <a:r>
              <a:rPr lang="zh-TW" altLang="en-US" dirty="0"/>
              <a:t>是 </a:t>
            </a:r>
            <a:r>
              <a:rPr lang="en-US" altLang="zh-TW" sz="3200" dirty="0"/>
              <a:t>255.255.255.</a:t>
            </a:r>
            <a:r>
              <a:rPr lang="en-US" altLang="zh-TW" sz="3200" dirty="0">
                <a:solidFill>
                  <a:srgbClr val="FF0000"/>
                </a:solidFill>
              </a:rPr>
              <a:t>224</a:t>
            </a:r>
            <a:r>
              <a:rPr lang="en-US" altLang="zh-TW" dirty="0"/>
              <a:t> </a:t>
            </a:r>
            <a:r>
              <a:rPr lang="zh-TW" altLang="en-US" dirty="0"/>
              <a:t>或 </a:t>
            </a:r>
            <a:r>
              <a:rPr lang="en-US" altLang="zh-TW" dirty="0"/>
              <a:t>/27</a:t>
            </a:r>
            <a:r>
              <a:rPr lang="zh-TW" altLang="en-US" dirty="0"/>
              <a:t>：</a:t>
            </a:r>
          </a:p>
          <a:p>
            <a:pPr marL="0" indent="0">
              <a:buNone/>
            </a:pPr>
            <a:r>
              <a:rPr lang="en-US" altLang="zh-TW" dirty="0" smtClean="0"/>
              <a:t>  IP </a:t>
            </a:r>
            <a:r>
              <a:rPr lang="zh-TW" altLang="en-US" dirty="0"/>
              <a:t>範圍				</a:t>
            </a:r>
            <a:r>
              <a:rPr lang="en-US" altLang="zh-TW" dirty="0" smtClean="0"/>
              <a:t>	Network </a:t>
            </a:r>
            <a:r>
              <a:rPr lang="en-US" altLang="zh-TW" dirty="0"/>
              <a:t>ID	</a:t>
            </a:r>
            <a:r>
              <a:rPr lang="en-US" altLang="zh-TW" dirty="0" smtClean="0"/>
              <a:t>	Host </a:t>
            </a:r>
            <a:r>
              <a:rPr lang="en-US" altLang="zh-TW" dirty="0"/>
              <a:t>ID</a:t>
            </a:r>
          </a:p>
          <a:p>
            <a:pPr marL="0" indent="0">
              <a:buNone/>
            </a:pPr>
            <a:r>
              <a:rPr lang="en-US" altLang="zh-TW" dirty="0"/>
              <a:t>192.168.5.0 ~ 192.168.5.31	</a:t>
            </a:r>
            <a:r>
              <a:rPr lang="en-US" altLang="zh-TW" dirty="0" smtClean="0"/>
              <a:t>	192.168.5.0</a:t>
            </a:r>
            <a:r>
              <a:rPr lang="en-US" altLang="zh-TW" dirty="0"/>
              <a:t>	</a:t>
            </a:r>
            <a:r>
              <a:rPr lang="en-US" altLang="zh-TW" dirty="0" smtClean="0"/>
              <a:t>	0~31</a:t>
            </a:r>
            <a:endParaRPr lang="en-US" altLang="zh-TW" dirty="0"/>
          </a:p>
          <a:p>
            <a:pPr marL="0" indent="0">
              <a:buNone/>
            </a:pPr>
            <a:r>
              <a:rPr lang="en-US" altLang="zh-TW" dirty="0"/>
              <a:t>192.168.5.32 ~ 192.168.5.63	</a:t>
            </a:r>
            <a:r>
              <a:rPr lang="en-US" altLang="zh-TW" dirty="0" smtClean="0"/>
              <a:t>	192.168.5.32</a:t>
            </a:r>
            <a:r>
              <a:rPr lang="en-US" altLang="zh-TW" dirty="0"/>
              <a:t>	32~63</a:t>
            </a:r>
          </a:p>
          <a:p>
            <a:pPr marL="0" indent="0">
              <a:buNone/>
            </a:pPr>
            <a:r>
              <a:rPr lang="en-US" altLang="zh-TW" dirty="0"/>
              <a:t>192.168.5.64 ~ 192.168.5.95	</a:t>
            </a:r>
            <a:r>
              <a:rPr lang="en-US" altLang="zh-TW" dirty="0" smtClean="0"/>
              <a:t>	192.168.5.64</a:t>
            </a:r>
            <a:r>
              <a:rPr lang="en-US" altLang="zh-TW" dirty="0"/>
              <a:t>	64~95</a:t>
            </a:r>
          </a:p>
          <a:p>
            <a:pPr marL="0" indent="0">
              <a:buNone/>
            </a:pPr>
            <a:r>
              <a:rPr lang="en-US" altLang="zh-TW" dirty="0"/>
              <a:t>192.168.5.96 ~ 192.168.5.127	</a:t>
            </a:r>
            <a:r>
              <a:rPr lang="en-US" altLang="zh-TW" dirty="0" smtClean="0"/>
              <a:t>	192.168.5.96</a:t>
            </a:r>
            <a:r>
              <a:rPr lang="en-US" altLang="zh-TW" dirty="0"/>
              <a:t>	96~127</a:t>
            </a:r>
          </a:p>
          <a:p>
            <a:pPr marL="0" indent="0">
              <a:buNone/>
            </a:pPr>
            <a:r>
              <a:rPr lang="en-US" altLang="zh-TW" dirty="0"/>
              <a:t>192.168.5.128 ~ 192.168.5.159	</a:t>
            </a:r>
            <a:r>
              <a:rPr lang="en-US" altLang="zh-TW" dirty="0" smtClean="0"/>
              <a:t>	192.168.5.128</a:t>
            </a:r>
            <a:r>
              <a:rPr lang="en-US" altLang="zh-TW" dirty="0"/>
              <a:t>	128~159</a:t>
            </a:r>
          </a:p>
          <a:p>
            <a:pPr marL="0" indent="0">
              <a:buNone/>
            </a:pPr>
            <a:r>
              <a:rPr lang="en-US" altLang="zh-TW" dirty="0"/>
              <a:t>192.168.5.160 ~ 192.168.5.191	</a:t>
            </a:r>
            <a:r>
              <a:rPr lang="en-US" altLang="zh-TW" dirty="0" smtClean="0"/>
              <a:t>	192.168.5.160</a:t>
            </a:r>
            <a:r>
              <a:rPr lang="en-US" altLang="zh-TW" dirty="0"/>
              <a:t>	160~191</a:t>
            </a:r>
          </a:p>
          <a:p>
            <a:pPr marL="0" indent="0">
              <a:buNone/>
            </a:pPr>
            <a:r>
              <a:rPr lang="en-US" altLang="zh-TW" dirty="0"/>
              <a:t>192.168.5.192 ~ 192.168.5.223	</a:t>
            </a:r>
            <a:r>
              <a:rPr lang="en-US" altLang="zh-TW" dirty="0" smtClean="0"/>
              <a:t>	192.168.5.192</a:t>
            </a:r>
            <a:r>
              <a:rPr lang="en-US" altLang="zh-TW" dirty="0"/>
              <a:t>	192~223</a:t>
            </a:r>
          </a:p>
          <a:p>
            <a:pPr marL="0" indent="0">
              <a:buNone/>
            </a:pPr>
            <a:r>
              <a:rPr lang="en-US" altLang="zh-TW" dirty="0"/>
              <a:t>192.168.5.224 ~ 192.168.5.255	</a:t>
            </a:r>
            <a:r>
              <a:rPr lang="en-US" altLang="zh-TW" dirty="0" smtClean="0"/>
              <a:t>	192.168.5.224</a:t>
            </a:r>
            <a:r>
              <a:rPr lang="en-US" altLang="zh-TW" dirty="0"/>
              <a:t>	224~255</a:t>
            </a:r>
            <a:endParaRPr lang="zh-TW" altLang="en-US" dirty="0"/>
          </a:p>
        </p:txBody>
      </p:sp>
    </p:spTree>
    <p:extLst>
      <p:ext uri="{BB962C8B-B14F-4D97-AF65-F5344CB8AC3E}">
        <p14:creationId xmlns:p14="http://schemas.microsoft.com/office/powerpoint/2010/main" val="7451681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775856" y="296545"/>
            <a:ext cx="1995054" cy="6186309"/>
          </a:xfrm>
          <a:prstGeom prst="rect">
            <a:avLst/>
          </a:prstGeom>
          <a:noFill/>
        </p:spPr>
        <p:txBody>
          <a:bodyPr wrap="square" rtlCol="0">
            <a:spAutoFit/>
          </a:bodyPr>
          <a:lstStyle/>
          <a:p>
            <a:r>
              <a:rPr lang="en-US" altLang="zh-TW" sz="4400" dirty="0" smtClean="0"/>
              <a:t>3</a:t>
            </a:r>
            <a:r>
              <a:rPr lang="zh-TW" altLang="en-US" sz="4400" dirty="0" smtClean="0"/>
              <a:t>個</a:t>
            </a:r>
            <a:r>
              <a:rPr lang="en-US" altLang="zh-TW" sz="4400" dirty="0" smtClean="0"/>
              <a:t>bit</a:t>
            </a:r>
          </a:p>
          <a:p>
            <a:r>
              <a:rPr lang="en-US" altLang="zh-TW" sz="4400" dirty="0" smtClean="0"/>
              <a:t>000</a:t>
            </a:r>
          </a:p>
          <a:p>
            <a:r>
              <a:rPr lang="en-US" altLang="zh-TW" sz="4400" dirty="0" smtClean="0"/>
              <a:t>001</a:t>
            </a:r>
          </a:p>
          <a:p>
            <a:r>
              <a:rPr lang="en-US" altLang="zh-TW" sz="4400" dirty="0" smtClean="0"/>
              <a:t>010</a:t>
            </a:r>
          </a:p>
          <a:p>
            <a:r>
              <a:rPr lang="en-US" altLang="zh-TW" sz="4400" dirty="0" smtClean="0"/>
              <a:t>011</a:t>
            </a:r>
          </a:p>
          <a:p>
            <a:r>
              <a:rPr lang="en-US" altLang="zh-TW" sz="4400" dirty="0" smtClean="0"/>
              <a:t>100</a:t>
            </a:r>
          </a:p>
          <a:p>
            <a:r>
              <a:rPr lang="en-US" altLang="zh-TW" sz="4400" dirty="0" smtClean="0"/>
              <a:t>101</a:t>
            </a:r>
          </a:p>
          <a:p>
            <a:r>
              <a:rPr lang="en-US" altLang="zh-TW" sz="4400" dirty="0" smtClean="0"/>
              <a:t>110</a:t>
            </a:r>
          </a:p>
          <a:p>
            <a:r>
              <a:rPr lang="en-US" altLang="zh-TW" sz="4400" dirty="0" smtClean="0"/>
              <a:t>111</a:t>
            </a:r>
            <a:endParaRPr lang="zh-TW" altLang="en-US" sz="4400" dirty="0"/>
          </a:p>
        </p:txBody>
      </p:sp>
      <p:sp>
        <p:nvSpPr>
          <p:cNvPr id="8" name="文字方塊 7"/>
          <p:cNvSpPr txBox="1"/>
          <p:nvPr/>
        </p:nvSpPr>
        <p:spPr>
          <a:xfrm>
            <a:off x="7370966" y="481211"/>
            <a:ext cx="5270614" cy="6001643"/>
          </a:xfrm>
          <a:prstGeom prst="rect">
            <a:avLst/>
          </a:prstGeom>
          <a:noFill/>
        </p:spPr>
        <p:txBody>
          <a:bodyPr wrap="square" rtlCol="0">
            <a:spAutoFit/>
          </a:bodyPr>
          <a:lstStyle/>
          <a:p>
            <a:r>
              <a:rPr lang="en-US" altLang="zh-TW" sz="3200" dirty="0" smtClean="0"/>
              <a:t>100</a:t>
            </a:r>
          </a:p>
          <a:p>
            <a:r>
              <a:rPr lang="en-US" altLang="zh-TW" sz="3200" dirty="0"/>
              <a:t>	</a:t>
            </a:r>
            <a:r>
              <a:rPr lang="en-US" altLang="zh-TW" sz="3200" dirty="0" smtClean="0"/>
              <a:t>100</a:t>
            </a:r>
            <a:r>
              <a:rPr lang="en-US" altLang="zh-TW" sz="3200" dirty="0" smtClean="0">
                <a:solidFill>
                  <a:srgbClr val="FF00FF"/>
                </a:solidFill>
              </a:rPr>
              <a:t>00000</a:t>
            </a:r>
          </a:p>
          <a:p>
            <a:r>
              <a:rPr lang="en-US" altLang="zh-TW" sz="3200" dirty="0"/>
              <a:t>	</a:t>
            </a:r>
            <a:r>
              <a:rPr lang="en-US" altLang="zh-TW" sz="3200" dirty="0" smtClean="0"/>
              <a:t>100</a:t>
            </a:r>
            <a:r>
              <a:rPr lang="en-US" altLang="zh-TW" sz="3200" dirty="0" smtClean="0">
                <a:solidFill>
                  <a:srgbClr val="FF00FF"/>
                </a:solidFill>
              </a:rPr>
              <a:t>11111</a:t>
            </a:r>
          </a:p>
          <a:p>
            <a:r>
              <a:rPr lang="en-US" altLang="zh-TW" sz="3200" dirty="0" smtClean="0"/>
              <a:t>101</a:t>
            </a:r>
          </a:p>
          <a:p>
            <a:r>
              <a:rPr lang="en-US" altLang="zh-TW" sz="3200" dirty="0"/>
              <a:t>	</a:t>
            </a:r>
            <a:r>
              <a:rPr lang="en-US" altLang="zh-TW" sz="3200" dirty="0" smtClean="0"/>
              <a:t>101</a:t>
            </a:r>
            <a:r>
              <a:rPr lang="en-US" altLang="zh-TW" sz="3200" dirty="0" smtClean="0">
                <a:solidFill>
                  <a:srgbClr val="FF00FF"/>
                </a:solidFill>
              </a:rPr>
              <a:t>00000</a:t>
            </a:r>
          </a:p>
          <a:p>
            <a:r>
              <a:rPr lang="en-US" altLang="zh-TW" sz="3200" dirty="0"/>
              <a:t>	</a:t>
            </a:r>
            <a:r>
              <a:rPr lang="en-US" altLang="zh-TW" sz="3200" dirty="0" smtClean="0"/>
              <a:t>101</a:t>
            </a:r>
            <a:r>
              <a:rPr lang="en-US" altLang="zh-TW" sz="3200" dirty="0" smtClean="0">
                <a:solidFill>
                  <a:srgbClr val="FF00FF"/>
                </a:solidFill>
              </a:rPr>
              <a:t>11111</a:t>
            </a:r>
          </a:p>
          <a:p>
            <a:r>
              <a:rPr lang="en-US" altLang="zh-TW" sz="3200" dirty="0" smtClean="0"/>
              <a:t>110</a:t>
            </a:r>
          </a:p>
          <a:p>
            <a:r>
              <a:rPr lang="en-US" altLang="zh-TW" sz="3200" dirty="0"/>
              <a:t>	</a:t>
            </a:r>
            <a:r>
              <a:rPr lang="en-US" altLang="zh-TW" sz="3200" dirty="0" smtClean="0"/>
              <a:t>11000000</a:t>
            </a:r>
          </a:p>
          <a:p>
            <a:r>
              <a:rPr lang="en-US" altLang="zh-TW" sz="3200" dirty="0"/>
              <a:t>	</a:t>
            </a:r>
            <a:r>
              <a:rPr lang="en-US" altLang="zh-TW" sz="3200" dirty="0" smtClean="0"/>
              <a:t>11011111</a:t>
            </a:r>
          </a:p>
          <a:p>
            <a:r>
              <a:rPr lang="en-US" altLang="zh-TW" sz="3200" dirty="0" smtClean="0"/>
              <a:t>111</a:t>
            </a:r>
          </a:p>
          <a:p>
            <a:r>
              <a:rPr lang="en-US" altLang="zh-TW" sz="3200" dirty="0"/>
              <a:t>	</a:t>
            </a:r>
            <a:r>
              <a:rPr lang="en-US" altLang="zh-TW" sz="3200" dirty="0" smtClean="0"/>
              <a:t>11100000</a:t>
            </a:r>
          </a:p>
          <a:p>
            <a:r>
              <a:rPr lang="en-US" altLang="zh-TW" sz="3200" dirty="0"/>
              <a:t>	</a:t>
            </a:r>
            <a:r>
              <a:rPr lang="en-US" altLang="zh-TW" sz="3200" dirty="0" smtClean="0"/>
              <a:t>11111111</a:t>
            </a:r>
            <a:endParaRPr lang="zh-TW" altLang="en-US" sz="3200" dirty="0"/>
          </a:p>
        </p:txBody>
      </p:sp>
      <p:sp>
        <p:nvSpPr>
          <p:cNvPr id="9" name="文字方塊 8"/>
          <p:cNvSpPr txBox="1"/>
          <p:nvPr/>
        </p:nvSpPr>
        <p:spPr>
          <a:xfrm>
            <a:off x="2939936" y="481211"/>
            <a:ext cx="4066654" cy="6001643"/>
          </a:xfrm>
          <a:prstGeom prst="rect">
            <a:avLst/>
          </a:prstGeom>
          <a:noFill/>
        </p:spPr>
        <p:txBody>
          <a:bodyPr wrap="square" rtlCol="0">
            <a:spAutoFit/>
          </a:bodyPr>
          <a:lstStyle/>
          <a:p>
            <a:r>
              <a:rPr lang="en-US" altLang="zh-TW" sz="3200" dirty="0" smtClean="0"/>
              <a:t>000</a:t>
            </a:r>
          </a:p>
          <a:p>
            <a:r>
              <a:rPr lang="en-US" altLang="zh-TW" sz="3200" dirty="0"/>
              <a:t>	</a:t>
            </a:r>
            <a:r>
              <a:rPr lang="en-US" altLang="zh-TW" sz="3200" dirty="0" smtClean="0"/>
              <a:t>000</a:t>
            </a:r>
            <a:r>
              <a:rPr lang="en-US" altLang="zh-TW" sz="3200" dirty="0" smtClean="0">
                <a:solidFill>
                  <a:srgbClr val="FF00FF"/>
                </a:solidFill>
              </a:rPr>
              <a:t>00000</a:t>
            </a:r>
          </a:p>
          <a:p>
            <a:r>
              <a:rPr lang="en-US" altLang="zh-TW" sz="3200" dirty="0"/>
              <a:t>	</a:t>
            </a:r>
            <a:r>
              <a:rPr lang="en-US" altLang="zh-TW" sz="3200" dirty="0" smtClean="0"/>
              <a:t>000</a:t>
            </a:r>
            <a:r>
              <a:rPr lang="en-US" altLang="zh-TW" sz="3200" dirty="0" smtClean="0">
                <a:solidFill>
                  <a:srgbClr val="FF0000"/>
                </a:solidFill>
              </a:rPr>
              <a:t>11111</a:t>
            </a:r>
          </a:p>
          <a:p>
            <a:r>
              <a:rPr lang="en-US" altLang="zh-TW" sz="3200" dirty="0" smtClean="0"/>
              <a:t>001</a:t>
            </a:r>
          </a:p>
          <a:p>
            <a:r>
              <a:rPr lang="en-US" altLang="zh-TW" sz="3200" dirty="0"/>
              <a:t>	</a:t>
            </a:r>
            <a:r>
              <a:rPr lang="en-US" altLang="zh-TW" sz="3200" dirty="0" smtClean="0"/>
              <a:t>001</a:t>
            </a:r>
            <a:r>
              <a:rPr lang="en-US" altLang="zh-TW" sz="3200" dirty="0" smtClean="0">
                <a:solidFill>
                  <a:srgbClr val="FF00FF"/>
                </a:solidFill>
              </a:rPr>
              <a:t>00000</a:t>
            </a:r>
          </a:p>
          <a:p>
            <a:r>
              <a:rPr lang="en-US" altLang="zh-TW" sz="3200" dirty="0"/>
              <a:t>	</a:t>
            </a:r>
            <a:r>
              <a:rPr lang="en-US" altLang="zh-TW" sz="3200" dirty="0" smtClean="0"/>
              <a:t>001</a:t>
            </a:r>
            <a:r>
              <a:rPr lang="en-US" altLang="zh-TW" sz="3200" dirty="0" smtClean="0">
                <a:solidFill>
                  <a:srgbClr val="FF00FF"/>
                </a:solidFill>
              </a:rPr>
              <a:t>11111</a:t>
            </a:r>
          </a:p>
          <a:p>
            <a:r>
              <a:rPr lang="en-US" altLang="zh-TW" sz="3200" dirty="0" smtClean="0"/>
              <a:t>010</a:t>
            </a:r>
          </a:p>
          <a:p>
            <a:r>
              <a:rPr lang="en-US" altLang="zh-TW" sz="3200" dirty="0"/>
              <a:t>	</a:t>
            </a:r>
            <a:r>
              <a:rPr lang="en-US" altLang="zh-TW" sz="3200" dirty="0" smtClean="0"/>
              <a:t>010</a:t>
            </a:r>
            <a:r>
              <a:rPr lang="en-US" altLang="zh-TW" sz="3200" dirty="0" smtClean="0">
                <a:solidFill>
                  <a:srgbClr val="FF00FF"/>
                </a:solidFill>
              </a:rPr>
              <a:t>00000</a:t>
            </a:r>
          </a:p>
          <a:p>
            <a:r>
              <a:rPr lang="en-US" altLang="zh-TW" sz="3200" dirty="0"/>
              <a:t>	</a:t>
            </a:r>
            <a:r>
              <a:rPr lang="en-US" altLang="zh-TW" sz="3200" dirty="0" smtClean="0"/>
              <a:t>010</a:t>
            </a:r>
            <a:r>
              <a:rPr lang="en-US" altLang="zh-TW" sz="3200" dirty="0" smtClean="0">
                <a:solidFill>
                  <a:srgbClr val="FF00FF"/>
                </a:solidFill>
              </a:rPr>
              <a:t>11111</a:t>
            </a:r>
          </a:p>
          <a:p>
            <a:r>
              <a:rPr lang="en-US" altLang="zh-TW" sz="3200" dirty="0" smtClean="0"/>
              <a:t>011</a:t>
            </a:r>
          </a:p>
          <a:p>
            <a:r>
              <a:rPr lang="en-US" altLang="zh-TW" sz="3200" dirty="0"/>
              <a:t>	</a:t>
            </a:r>
            <a:r>
              <a:rPr lang="en-US" altLang="zh-TW" sz="3200" dirty="0" smtClean="0"/>
              <a:t>011</a:t>
            </a:r>
            <a:r>
              <a:rPr lang="en-US" altLang="zh-TW" sz="3200" dirty="0" smtClean="0">
                <a:solidFill>
                  <a:srgbClr val="FF00FF"/>
                </a:solidFill>
              </a:rPr>
              <a:t>00000</a:t>
            </a:r>
          </a:p>
          <a:p>
            <a:r>
              <a:rPr lang="en-US" altLang="zh-TW" sz="3200" dirty="0"/>
              <a:t>	</a:t>
            </a:r>
            <a:r>
              <a:rPr lang="en-US" altLang="zh-TW" sz="3200" dirty="0" smtClean="0"/>
              <a:t>011</a:t>
            </a:r>
            <a:r>
              <a:rPr lang="en-US" altLang="zh-TW" sz="3200" dirty="0" smtClean="0">
                <a:solidFill>
                  <a:srgbClr val="FF00FF"/>
                </a:solidFill>
              </a:rPr>
              <a:t>11111</a:t>
            </a:r>
          </a:p>
        </p:txBody>
      </p:sp>
    </p:spTree>
    <p:extLst>
      <p:ext uri="{BB962C8B-B14F-4D97-AF65-F5344CB8AC3E}">
        <p14:creationId xmlns:p14="http://schemas.microsoft.com/office/powerpoint/2010/main" val="1766499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ctrTitle"/>
          </p:nvPr>
        </p:nvSpPr>
        <p:spPr>
          <a:xfrm>
            <a:off x="1441938" y="1790578"/>
            <a:ext cx="9144000" cy="2387600"/>
          </a:xfrm>
        </p:spPr>
        <p:txBody>
          <a:bodyPr>
            <a:normAutofit/>
          </a:bodyPr>
          <a:lstStyle/>
          <a:p>
            <a:pPr marL="228600" lvl="0" indent="-228600">
              <a:spcBef>
                <a:spcPts val="1000"/>
              </a:spcBef>
            </a:pPr>
            <a:r>
              <a:rPr lang="en-US" altLang="zh-TW" sz="4000" dirty="0">
                <a:solidFill>
                  <a:prstClr val="black"/>
                </a:solidFill>
                <a:latin typeface="Calibri" panose="020F0502020204030204"/>
                <a:cs typeface="+mn-cs"/>
              </a:rPr>
              <a:t>32 bits </a:t>
            </a:r>
            <a:r>
              <a:rPr lang="zh-TW" altLang="en-US" sz="4000" dirty="0">
                <a:solidFill>
                  <a:prstClr val="black"/>
                </a:solidFill>
                <a:latin typeface="Calibri" panose="020F0502020204030204"/>
                <a:cs typeface="+mn-cs"/>
              </a:rPr>
              <a:t>的 </a:t>
            </a:r>
            <a:r>
              <a:rPr lang="en-US" altLang="zh-TW" sz="4000" dirty="0">
                <a:solidFill>
                  <a:prstClr val="black"/>
                </a:solidFill>
                <a:latin typeface="Calibri" panose="020F0502020204030204"/>
                <a:cs typeface="+mn-cs"/>
              </a:rPr>
              <a:t>IP </a:t>
            </a:r>
            <a:r>
              <a:rPr lang="zh-TW" altLang="en-US" sz="4000" dirty="0">
                <a:solidFill>
                  <a:prstClr val="black"/>
                </a:solidFill>
                <a:latin typeface="Calibri" panose="020F0502020204030204"/>
                <a:cs typeface="+mn-cs"/>
              </a:rPr>
              <a:t>分成</a:t>
            </a:r>
            <a:r>
              <a:rPr lang="zh-TW" altLang="en-US" sz="4000" dirty="0">
                <a:solidFill>
                  <a:srgbClr val="FF0000"/>
                </a:solidFill>
                <a:latin typeface="Calibri" panose="020F0502020204030204"/>
                <a:cs typeface="+mn-cs"/>
              </a:rPr>
              <a:t>四小段</a:t>
            </a:r>
            <a:r>
              <a:rPr lang="zh-TW" altLang="en-US" sz="4000" dirty="0" smtClean="0">
                <a:solidFill>
                  <a:prstClr val="black"/>
                </a:solidFill>
                <a:latin typeface="Calibri" panose="020F0502020204030204"/>
                <a:cs typeface="+mn-cs"/>
              </a:rPr>
              <a:t>，</a:t>
            </a:r>
            <a:r>
              <a:rPr lang="en-US" altLang="zh-TW" sz="4000" dirty="0" smtClean="0">
                <a:solidFill>
                  <a:prstClr val="black"/>
                </a:solidFill>
                <a:latin typeface="Calibri" panose="020F0502020204030204"/>
                <a:cs typeface="+mn-cs"/>
              </a:rPr>
              <a:t/>
            </a:r>
            <a:br>
              <a:rPr lang="en-US" altLang="zh-TW" sz="4000" dirty="0" smtClean="0">
                <a:solidFill>
                  <a:prstClr val="black"/>
                </a:solidFill>
                <a:latin typeface="Calibri" panose="020F0502020204030204"/>
                <a:cs typeface="+mn-cs"/>
              </a:rPr>
            </a:br>
            <a:r>
              <a:rPr lang="zh-TW" altLang="en-US" sz="4000" dirty="0" smtClean="0">
                <a:solidFill>
                  <a:prstClr val="black"/>
                </a:solidFill>
                <a:latin typeface="Calibri" panose="020F0502020204030204"/>
                <a:cs typeface="+mn-cs"/>
              </a:rPr>
              <a:t>每</a:t>
            </a:r>
            <a:r>
              <a:rPr lang="zh-TW" altLang="en-US" sz="4000" dirty="0">
                <a:solidFill>
                  <a:prstClr val="black"/>
                </a:solidFill>
                <a:latin typeface="Calibri" panose="020F0502020204030204"/>
                <a:cs typeface="+mn-cs"/>
              </a:rPr>
              <a:t>段含有 </a:t>
            </a:r>
            <a:r>
              <a:rPr lang="en-US" altLang="zh-TW" sz="4000" dirty="0">
                <a:solidFill>
                  <a:srgbClr val="FF0000"/>
                </a:solidFill>
                <a:latin typeface="Calibri" panose="020F0502020204030204"/>
                <a:cs typeface="+mn-cs"/>
              </a:rPr>
              <a:t>8 </a:t>
            </a:r>
            <a:r>
              <a:rPr lang="zh-TW" altLang="en-US" sz="4000" dirty="0">
                <a:solidFill>
                  <a:srgbClr val="FF0000"/>
                </a:solidFill>
                <a:latin typeface="Calibri" panose="020F0502020204030204"/>
                <a:cs typeface="+mn-cs"/>
              </a:rPr>
              <a:t>個 </a:t>
            </a:r>
            <a:r>
              <a:rPr lang="en-US" altLang="zh-TW" sz="4000" dirty="0">
                <a:solidFill>
                  <a:srgbClr val="FF0000"/>
                </a:solidFill>
                <a:latin typeface="Calibri" panose="020F0502020204030204"/>
                <a:cs typeface="+mn-cs"/>
              </a:rPr>
              <a:t>bits </a:t>
            </a:r>
            <a:r>
              <a:rPr lang="zh-TW" altLang="en-US" sz="4000" dirty="0" smtClean="0">
                <a:solidFill>
                  <a:prstClr val="black"/>
                </a:solidFill>
                <a:latin typeface="Calibri" panose="020F0502020204030204"/>
                <a:cs typeface="+mn-cs"/>
              </a:rPr>
              <a:t>，</a:t>
            </a:r>
            <a:r>
              <a:rPr lang="en-US" altLang="zh-TW" sz="4000" dirty="0" smtClean="0">
                <a:solidFill>
                  <a:prstClr val="black"/>
                </a:solidFill>
                <a:latin typeface="Calibri" panose="020F0502020204030204"/>
                <a:cs typeface="+mn-cs"/>
              </a:rPr>
              <a:t/>
            </a:r>
            <a:br>
              <a:rPr lang="en-US" altLang="zh-TW" sz="4000" dirty="0" smtClean="0">
                <a:solidFill>
                  <a:prstClr val="black"/>
                </a:solidFill>
                <a:latin typeface="Calibri" panose="020F0502020204030204"/>
                <a:cs typeface="+mn-cs"/>
              </a:rPr>
            </a:br>
            <a:r>
              <a:rPr lang="zh-TW" altLang="en-US" sz="4000" dirty="0" smtClean="0">
                <a:solidFill>
                  <a:prstClr val="black"/>
                </a:solidFill>
                <a:latin typeface="Calibri" panose="020F0502020204030204"/>
                <a:cs typeface="+mn-cs"/>
              </a:rPr>
              <a:t>將 </a:t>
            </a:r>
            <a:r>
              <a:rPr lang="en-US" altLang="zh-TW" sz="4000" dirty="0">
                <a:solidFill>
                  <a:prstClr val="black"/>
                </a:solidFill>
                <a:latin typeface="Calibri" panose="020F0502020204030204"/>
                <a:cs typeface="+mn-cs"/>
              </a:rPr>
              <a:t>8 </a:t>
            </a:r>
            <a:r>
              <a:rPr lang="zh-TW" altLang="en-US" sz="4000" dirty="0">
                <a:solidFill>
                  <a:prstClr val="black"/>
                </a:solidFill>
                <a:latin typeface="Calibri" panose="020F0502020204030204"/>
                <a:cs typeface="+mn-cs"/>
              </a:rPr>
              <a:t>個 </a:t>
            </a:r>
            <a:r>
              <a:rPr lang="en-US" altLang="zh-TW" sz="4000" dirty="0">
                <a:solidFill>
                  <a:prstClr val="black"/>
                </a:solidFill>
                <a:latin typeface="Calibri" panose="020F0502020204030204"/>
                <a:cs typeface="+mn-cs"/>
              </a:rPr>
              <a:t>bits </a:t>
            </a:r>
            <a:r>
              <a:rPr lang="zh-TW" altLang="en-US" sz="4000" dirty="0">
                <a:solidFill>
                  <a:prstClr val="black"/>
                </a:solidFill>
                <a:latin typeface="Calibri" panose="020F0502020204030204"/>
                <a:cs typeface="+mn-cs"/>
              </a:rPr>
              <a:t>計算成為十進位</a:t>
            </a:r>
            <a:r>
              <a:rPr lang="zh-TW" altLang="en-US" sz="4000" dirty="0" smtClean="0">
                <a:solidFill>
                  <a:prstClr val="black"/>
                </a:solidFill>
                <a:latin typeface="Calibri" panose="020F0502020204030204"/>
                <a:cs typeface="+mn-cs"/>
              </a:rPr>
              <a:t>，</a:t>
            </a:r>
            <a:r>
              <a:rPr lang="en-US" altLang="zh-TW" sz="4000" dirty="0" smtClean="0">
                <a:solidFill>
                  <a:prstClr val="black"/>
                </a:solidFill>
                <a:latin typeface="Calibri" panose="020F0502020204030204"/>
                <a:cs typeface="+mn-cs"/>
              </a:rPr>
              <a:t/>
            </a:r>
            <a:br>
              <a:rPr lang="en-US" altLang="zh-TW" sz="4000" dirty="0" smtClean="0">
                <a:solidFill>
                  <a:prstClr val="black"/>
                </a:solidFill>
                <a:latin typeface="Calibri" panose="020F0502020204030204"/>
                <a:cs typeface="+mn-cs"/>
              </a:rPr>
            </a:br>
            <a:r>
              <a:rPr lang="zh-TW" altLang="en-US" sz="4000" dirty="0" smtClean="0">
                <a:solidFill>
                  <a:prstClr val="black"/>
                </a:solidFill>
                <a:latin typeface="Calibri" panose="020F0502020204030204"/>
                <a:cs typeface="+mn-cs"/>
              </a:rPr>
              <a:t>並且</a:t>
            </a:r>
            <a:r>
              <a:rPr lang="zh-TW" altLang="en-US" sz="4000" dirty="0">
                <a:solidFill>
                  <a:prstClr val="black"/>
                </a:solidFill>
                <a:latin typeface="Calibri" panose="020F0502020204030204"/>
                <a:cs typeface="+mn-cs"/>
              </a:rPr>
              <a:t>每一段中間以</a:t>
            </a:r>
            <a:r>
              <a:rPr lang="zh-TW" altLang="en-US" sz="4000" dirty="0" smtClean="0">
                <a:solidFill>
                  <a:prstClr val="black"/>
                </a:solidFill>
                <a:latin typeface="Calibri" panose="020F0502020204030204"/>
                <a:cs typeface="+mn-cs"/>
              </a:rPr>
              <a:t>小數點</a:t>
            </a:r>
            <a:endParaRPr lang="zh-TW" altLang="en-US" sz="8000" dirty="0"/>
          </a:p>
        </p:txBody>
      </p:sp>
    </p:spTree>
    <p:extLst>
      <p:ext uri="{BB962C8B-B14F-4D97-AF65-F5344CB8AC3E}">
        <p14:creationId xmlns:p14="http://schemas.microsoft.com/office/powerpoint/2010/main" val="33905252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n-US" altLang="zh-TW" dirty="0" smtClean="0"/>
              <a:t>32</a:t>
            </a:r>
            <a:r>
              <a:rPr lang="zh-TW" altLang="en-US" dirty="0" smtClean="0"/>
              <a:t>網段</a:t>
            </a:r>
            <a:endParaRPr lang="zh-TW" altLang="en-US" dirty="0"/>
          </a:p>
        </p:txBody>
      </p:sp>
      <p:sp>
        <p:nvSpPr>
          <p:cNvPr id="2" name="副標題 1"/>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12159618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將一個 </a:t>
            </a:r>
            <a:r>
              <a:rPr lang="en-US" altLang="zh-TW" dirty="0"/>
              <a:t>Class C </a:t>
            </a:r>
            <a:r>
              <a:rPr lang="zh-TW" altLang="en-US" dirty="0"/>
              <a:t>切割成 </a:t>
            </a:r>
            <a:r>
              <a:rPr lang="en-US" altLang="zh-TW" sz="6000" dirty="0">
                <a:solidFill>
                  <a:srgbClr val="FF0000"/>
                </a:solidFill>
              </a:rPr>
              <a:t>32 </a:t>
            </a:r>
            <a:r>
              <a:rPr lang="zh-TW" altLang="en-US" dirty="0"/>
              <a:t>個子網路</a:t>
            </a:r>
          </a:p>
        </p:txBody>
      </p:sp>
      <p:sp>
        <p:nvSpPr>
          <p:cNvPr id="3" name="內容版面配置區 2"/>
          <p:cNvSpPr>
            <a:spLocks noGrp="1"/>
          </p:cNvSpPr>
          <p:nvPr>
            <p:ph idx="1"/>
          </p:nvPr>
        </p:nvSpPr>
        <p:spPr>
          <a:xfrm>
            <a:off x="838200" y="1825624"/>
            <a:ext cx="10973844" cy="4612753"/>
          </a:xfrm>
        </p:spPr>
        <p:txBody>
          <a:bodyPr>
            <a:normAutofit fontScale="85000" lnSpcReduction="20000"/>
          </a:bodyPr>
          <a:lstStyle/>
          <a:p>
            <a:pPr marL="0" indent="0">
              <a:buNone/>
            </a:pPr>
            <a:r>
              <a:rPr lang="zh-TW" altLang="en-US" dirty="0" smtClean="0"/>
              <a:t>在</a:t>
            </a:r>
            <a:r>
              <a:rPr lang="zh-TW" altLang="en-US" dirty="0"/>
              <a:t>這個例子中，</a:t>
            </a:r>
            <a:r>
              <a:rPr lang="en-US" altLang="zh-TW" dirty="0"/>
              <a:t>Network ID </a:t>
            </a:r>
            <a:r>
              <a:rPr lang="zh-TW" altLang="en-US" dirty="0"/>
              <a:t>就是整個網路範圍的</a:t>
            </a:r>
          </a:p>
          <a:p>
            <a:pPr marL="0" indent="0">
              <a:buNone/>
            </a:pPr>
            <a:r>
              <a:rPr lang="zh-TW" altLang="en-US" sz="3400" dirty="0"/>
              <a:t>第一個 </a:t>
            </a:r>
            <a:r>
              <a:rPr lang="en-US" altLang="zh-TW" sz="3400" dirty="0"/>
              <a:t>IP</a:t>
            </a:r>
            <a:r>
              <a:rPr lang="zh-TW" altLang="en-US" sz="3400" dirty="0"/>
              <a:t>，也就是 </a:t>
            </a:r>
            <a:r>
              <a:rPr lang="en-US" altLang="zh-TW" sz="3400" dirty="0"/>
              <a:t>210.202.102.128</a:t>
            </a:r>
            <a:r>
              <a:rPr lang="zh-TW" altLang="en-US" sz="3400" dirty="0"/>
              <a:t>，</a:t>
            </a:r>
          </a:p>
          <a:p>
            <a:pPr marL="0" indent="0">
              <a:buNone/>
            </a:pPr>
            <a:r>
              <a:rPr lang="zh-TW" altLang="en-US" sz="3400" dirty="0"/>
              <a:t>由下表得知，因為這個 </a:t>
            </a:r>
          </a:p>
          <a:p>
            <a:pPr marL="0" indent="0">
              <a:buNone/>
            </a:pPr>
            <a:r>
              <a:rPr lang="en-US" altLang="zh-TW" sz="3400" dirty="0"/>
              <a:t>Network ID </a:t>
            </a:r>
            <a:r>
              <a:rPr lang="zh-TW" altLang="en-US" sz="3400" dirty="0"/>
              <a:t>中，前 </a:t>
            </a:r>
            <a:r>
              <a:rPr lang="en-US" altLang="zh-TW" sz="3400" dirty="0"/>
              <a:t>29 </a:t>
            </a:r>
            <a:r>
              <a:rPr lang="zh-TW" altLang="en-US" sz="3400" dirty="0"/>
              <a:t>個 </a:t>
            </a:r>
            <a:r>
              <a:rPr lang="en-US" altLang="zh-TW" sz="3400" dirty="0"/>
              <a:t>bits </a:t>
            </a:r>
            <a:r>
              <a:rPr lang="zh-TW" altLang="en-US" sz="3400" dirty="0"/>
              <a:t>都是固定的，</a:t>
            </a:r>
          </a:p>
          <a:p>
            <a:pPr marL="0" indent="0">
              <a:buNone/>
            </a:pPr>
            <a:r>
              <a:rPr lang="zh-TW" altLang="en-US" sz="3400" dirty="0"/>
              <a:t>所以子網路遮罩是 </a:t>
            </a:r>
            <a:r>
              <a:rPr lang="en-US" altLang="zh-TW" sz="4200" dirty="0"/>
              <a:t>255.255.255.</a:t>
            </a:r>
            <a:r>
              <a:rPr lang="en-US" altLang="zh-TW" sz="4200" dirty="0">
                <a:solidFill>
                  <a:srgbClr val="FF0000"/>
                </a:solidFill>
              </a:rPr>
              <a:t>248</a:t>
            </a:r>
            <a:r>
              <a:rPr lang="zh-TW" altLang="en-US" sz="3400" dirty="0"/>
              <a:t>。</a:t>
            </a:r>
          </a:p>
          <a:p>
            <a:pPr marL="0" indent="0">
              <a:buNone/>
            </a:pPr>
            <a:r>
              <a:rPr lang="zh-TW" altLang="en-US" sz="3400" dirty="0"/>
              <a:t>我們可以使用 </a:t>
            </a:r>
            <a:r>
              <a:rPr lang="en-US" altLang="zh-TW" sz="3400" dirty="0"/>
              <a:t>210.202.102.128/255.255.255.248 </a:t>
            </a:r>
          </a:p>
          <a:p>
            <a:pPr marL="0" indent="0">
              <a:buNone/>
            </a:pPr>
            <a:r>
              <a:rPr lang="zh-TW" altLang="en-US" sz="3400" dirty="0"/>
              <a:t>或是 </a:t>
            </a:r>
            <a:r>
              <a:rPr lang="en-US" altLang="zh-TW" sz="3400" dirty="0"/>
              <a:t>210.202.102.128/29 </a:t>
            </a:r>
            <a:r>
              <a:rPr lang="zh-TW" altLang="en-US" sz="3400" dirty="0"/>
              <a:t>來表示這個子網路。</a:t>
            </a:r>
          </a:p>
          <a:p>
            <a:pPr marL="0" indent="0">
              <a:buNone/>
            </a:pPr>
            <a:endParaRPr lang="zh-TW" altLang="en-US" dirty="0"/>
          </a:p>
          <a:p>
            <a:pPr marL="0" indent="0">
              <a:buNone/>
            </a:pPr>
            <a:r>
              <a:rPr lang="en-US" altLang="zh-TW" dirty="0"/>
              <a:t>Network ID (210.202.102.128)	11010010 11001010 01100110 10000</a:t>
            </a:r>
            <a:r>
              <a:rPr lang="en-US" altLang="zh-TW" dirty="0">
                <a:solidFill>
                  <a:srgbClr val="FF00FF"/>
                </a:solidFill>
              </a:rPr>
              <a:t>000</a:t>
            </a:r>
          </a:p>
          <a:p>
            <a:pPr marL="0" indent="0">
              <a:buNone/>
            </a:pPr>
            <a:r>
              <a:rPr lang="en-US" altLang="zh-TW" dirty="0"/>
              <a:t>Max IP (210.202.102.135)	</a:t>
            </a:r>
            <a:r>
              <a:rPr lang="zh-TW" altLang="en-US" dirty="0" smtClean="0"/>
              <a:t>             </a:t>
            </a:r>
            <a:r>
              <a:rPr lang="en-US" altLang="zh-TW" dirty="0" smtClean="0"/>
              <a:t>11010010 </a:t>
            </a:r>
            <a:r>
              <a:rPr lang="en-US" altLang="zh-TW" dirty="0"/>
              <a:t>11001010 01100110 10000</a:t>
            </a:r>
            <a:r>
              <a:rPr lang="en-US" altLang="zh-TW" dirty="0">
                <a:solidFill>
                  <a:srgbClr val="FF00FF"/>
                </a:solidFill>
              </a:rPr>
              <a:t>111</a:t>
            </a:r>
          </a:p>
          <a:p>
            <a:pPr marL="0" indent="0">
              <a:buNone/>
            </a:pPr>
            <a:r>
              <a:rPr lang="en-US" altLang="zh-TW" dirty="0" err="1"/>
              <a:t>Netmask</a:t>
            </a:r>
            <a:r>
              <a:rPr lang="en-US" altLang="zh-TW" dirty="0"/>
              <a:t> (255.255.255.248)	</a:t>
            </a:r>
            <a:r>
              <a:rPr lang="zh-TW" altLang="en-US" dirty="0" smtClean="0"/>
              <a:t>             </a:t>
            </a:r>
            <a:r>
              <a:rPr lang="en-US" altLang="zh-TW" dirty="0" smtClean="0"/>
              <a:t>11111111 </a:t>
            </a:r>
            <a:r>
              <a:rPr lang="en-US" altLang="zh-TW" dirty="0"/>
              <a:t>11111111 11111111 </a:t>
            </a:r>
            <a:r>
              <a:rPr lang="en-US" altLang="zh-TW" dirty="0">
                <a:solidFill>
                  <a:srgbClr val="FF0000"/>
                </a:solidFill>
              </a:rPr>
              <a:t>11111</a:t>
            </a:r>
            <a:r>
              <a:rPr lang="en-US" altLang="zh-TW" dirty="0"/>
              <a:t>000</a:t>
            </a:r>
          </a:p>
          <a:p>
            <a:pPr marL="0" indent="0">
              <a:buNone/>
            </a:pPr>
            <a:endParaRPr lang="zh-TW" altLang="en-US" dirty="0"/>
          </a:p>
        </p:txBody>
      </p:sp>
    </p:spTree>
    <p:extLst>
      <p:ext uri="{BB962C8B-B14F-4D97-AF65-F5344CB8AC3E}">
        <p14:creationId xmlns:p14="http://schemas.microsoft.com/office/powerpoint/2010/main" val="13651290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6000" dirty="0" smtClean="0"/>
              <a:t>關</a:t>
            </a:r>
            <a:r>
              <a:rPr lang="en-US" altLang="zh-TW" sz="6000" dirty="0" smtClean="0"/>
              <a:t>up board</a:t>
            </a:r>
            <a:endParaRPr lang="zh-TW" altLang="en-US" sz="6000" dirty="0"/>
          </a:p>
        </p:txBody>
      </p:sp>
      <p:sp>
        <p:nvSpPr>
          <p:cNvPr id="3" name="內容版面配置區 2"/>
          <p:cNvSpPr>
            <a:spLocks noGrp="1"/>
          </p:cNvSpPr>
          <p:nvPr>
            <p:ph idx="1"/>
          </p:nvPr>
        </p:nvSpPr>
        <p:spPr/>
        <p:txBody>
          <a:bodyPr>
            <a:normAutofit/>
          </a:bodyPr>
          <a:lstStyle/>
          <a:p>
            <a:r>
              <a:rPr lang="en-US" altLang="zh-TW" sz="4800" dirty="0" smtClean="0"/>
              <a:t>Logout</a:t>
            </a:r>
            <a:r>
              <a:rPr lang="zh-TW" altLang="en-US" sz="4800" dirty="0" smtClean="0"/>
              <a:t>  登出</a:t>
            </a:r>
            <a:endParaRPr lang="en-US" altLang="zh-TW" sz="4800" dirty="0" smtClean="0"/>
          </a:p>
          <a:p>
            <a:r>
              <a:rPr lang="en-US" altLang="zh-TW" sz="4800" dirty="0" smtClean="0"/>
              <a:t>Reboot</a:t>
            </a:r>
            <a:r>
              <a:rPr lang="zh-TW" altLang="en-US" sz="4800" dirty="0" smtClean="0"/>
              <a:t>  重開機</a:t>
            </a:r>
            <a:endParaRPr lang="en-US" altLang="zh-TW" sz="4800" dirty="0" smtClean="0"/>
          </a:p>
          <a:p>
            <a:r>
              <a:rPr lang="en-US" altLang="zh-TW" sz="4800" dirty="0" err="1" smtClean="0"/>
              <a:t>Poweroff</a:t>
            </a:r>
            <a:r>
              <a:rPr lang="zh-TW" altLang="en-US" sz="4800" dirty="0" smtClean="0"/>
              <a:t>  關機</a:t>
            </a:r>
            <a:endParaRPr lang="zh-TW" altLang="en-US" sz="4800" dirty="0"/>
          </a:p>
        </p:txBody>
      </p:sp>
    </p:spTree>
    <p:extLst>
      <p:ext uri="{BB962C8B-B14F-4D97-AF65-F5344CB8AC3E}">
        <p14:creationId xmlns:p14="http://schemas.microsoft.com/office/powerpoint/2010/main" val="257844601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6"/>
            <a:ext cx="10515600" cy="505732"/>
          </a:xfrm>
        </p:spPr>
        <p:txBody>
          <a:bodyPr>
            <a:normAutofit fontScale="90000"/>
          </a:bodyPr>
          <a:lstStyle/>
          <a:p>
            <a:pPr algn="ctr"/>
            <a:r>
              <a:rPr lang="zh-TW" altLang="en-US" dirty="0" smtClean="0"/>
              <a:t>命令</a:t>
            </a:r>
            <a:endParaRPr lang="zh-TW" altLang="en-US" dirty="0"/>
          </a:p>
        </p:txBody>
      </p:sp>
      <p:sp>
        <p:nvSpPr>
          <p:cNvPr id="3" name="內容版面配置區 2"/>
          <p:cNvSpPr>
            <a:spLocks noGrp="1"/>
          </p:cNvSpPr>
          <p:nvPr>
            <p:ph idx="1"/>
          </p:nvPr>
        </p:nvSpPr>
        <p:spPr>
          <a:xfrm>
            <a:off x="838200" y="1108857"/>
            <a:ext cx="10515600" cy="5545943"/>
          </a:xfrm>
        </p:spPr>
        <p:txBody>
          <a:bodyPr>
            <a:noAutofit/>
          </a:bodyPr>
          <a:lstStyle/>
          <a:p>
            <a:r>
              <a:rPr lang="en-US" altLang="zh-TW" sz="3600" dirty="0" smtClean="0"/>
              <a:t>Clear</a:t>
            </a:r>
            <a:r>
              <a:rPr lang="zh-TW" altLang="en-US" sz="3600" dirty="0"/>
              <a:t>清除螢幕畫面</a:t>
            </a:r>
            <a:endParaRPr lang="en-US" altLang="zh-TW" sz="3600" dirty="0" smtClean="0"/>
          </a:p>
          <a:p>
            <a:r>
              <a:rPr lang="en-US" altLang="zh-TW" sz="3600" dirty="0"/>
              <a:t>ls </a:t>
            </a:r>
            <a:r>
              <a:rPr lang="zh-TW" altLang="en-US" sz="3600" dirty="0"/>
              <a:t>顯示檔案名稱</a:t>
            </a:r>
          </a:p>
          <a:p>
            <a:pPr marL="457200" lvl="1" indent="0">
              <a:buNone/>
            </a:pPr>
            <a:r>
              <a:rPr lang="zh-TW" altLang="en-US" sz="3200" dirty="0"/>
              <a:t>例</a:t>
            </a:r>
            <a:r>
              <a:rPr lang="en-US" altLang="zh-TW" sz="3200" dirty="0"/>
              <a:t>:</a:t>
            </a:r>
          </a:p>
          <a:p>
            <a:pPr marL="457200" lvl="1" indent="0">
              <a:buNone/>
            </a:pPr>
            <a:r>
              <a:rPr lang="en-US" altLang="zh-TW" sz="3200" dirty="0"/>
              <a:t>ls -l     </a:t>
            </a:r>
            <a:r>
              <a:rPr lang="zh-TW" altLang="en-US" sz="3200" dirty="0"/>
              <a:t>詳細列出檔案系統結構</a:t>
            </a:r>
          </a:p>
          <a:p>
            <a:pPr marL="457200" lvl="1" indent="0">
              <a:buNone/>
            </a:pPr>
            <a:r>
              <a:rPr lang="en-US" altLang="zh-TW" sz="3200" dirty="0"/>
              <a:t>ls -a     </a:t>
            </a:r>
            <a:r>
              <a:rPr lang="zh-TW" altLang="en-US" sz="3200" dirty="0"/>
              <a:t>顯示隱藏檔 （以</a:t>
            </a:r>
            <a:r>
              <a:rPr lang="en-US" altLang="zh-TW" sz="3200" dirty="0"/>
              <a:t>"."</a:t>
            </a:r>
            <a:r>
              <a:rPr lang="zh-TW" altLang="en-US" sz="3200" dirty="0"/>
              <a:t>開頭的檔案）</a:t>
            </a:r>
          </a:p>
          <a:p>
            <a:pPr marL="457200" lvl="1" indent="0">
              <a:buNone/>
            </a:pPr>
            <a:r>
              <a:rPr lang="en-US" altLang="zh-TW" sz="3200" dirty="0"/>
              <a:t>ls -al    </a:t>
            </a:r>
            <a:r>
              <a:rPr lang="zh-TW" altLang="en-US" sz="3200" dirty="0"/>
              <a:t>同時顯示隱藏檔與詳細資料</a:t>
            </a:r>
            <a:endParaRPr lang="en-US" altLang="zh-TW" sz="3200" dirty="0" smtClean="0"/>
          </a:p>
          <a:p>
            <a:r>
              <a:rPr lang="en-US" altLang="zh-TW" sz="3600" dirty="0" smtClean="0"/>
              <a:t>Cat</a:t>
            </a:r>
            <a:r>
              <a:rPr lang="zh-TW" altLang="en-US" sz="3600" dirty="0" smtClean="0"/>
              <a:t> 顯示檔案</a:t>
            </a:r>
            <a:r>
              <a:rPr lang="zh-TW" altLang="en-US" sz="3600" dirty="0"/>
              <a:t>內容</a:t>
            </a:r>
            <a:endParaRPr lang="en-US" altLang="zh-TW" sz="3600" dirty="0" smtClean="0"/>
          </a:p>
          <a:p>
            <a:r>
              <a:rPr lang="en-US" altLang="zh-TW" sz="3600" dirty="0" err="1" smtClean="0"/>
              <a:t>nano</a:t>
            </a:r>
            <a:r>
              <a:rPr lang="zh-TW" altLang="en-US" sz="3600" dirty="0"/>
              <a:t>文字</a:t>
            </a:r>
            <a:r>
              <a:rPr lang="zh-TW" altLang="en-US" sz="3600" dirty="0" smtClean="0"/>
              <a:t>編輯器</a:t>
            </a:r>
            <a:endParaRPr lang="en-US" altLang="zh-TW" sz="3600" dirty="0" smtClean="0"/>
          </a:p>
          <a:p>
            <a:pPr marL="0" indent="0">
              <a:buNone/>
            </a:pPr>
            <a:r>
              <a:rPr lang="zh-TW" altLang="en-US" sz="3600" dirty="0"/>
              <a:t>例</a:t>
            </a:r>
            <a:endParaRPr lang="en-US" altLang="zh-TW" sz="3600" dirty="0" smtClean="0"/>
          </a:p>
          <a:p>
            <a:pPr marL="457200" lvl="1" indent="0">
              <a:buNone/>
            </a:pPr>
            <a:r>
              <a:rPr lang="en-US" altLang="zh-TW" sz="3200" dirty="0" smtClean="0"/>
              <a:t>Nano  </a:t>
            </a:r>
            <a:r>
              <a:rPr lang="zh-TW" altLang="en-US" sz="3200" dirty="0" smtClean="0"/>
              <a:t>檔名</a:t>
            </a:r>
            <a:endParaRPr lang="en-US" altLang="zh-TW" sz="3200" dirty="0" smtClean="0"/>
          </a:p>
          <a:p>
            <a:endParaRPr lang="zh-TW" altLang="en-US" sz="3600" dirty="0"/>
          </a:p>
        </p:txBody>
      </p:sp>
    </p:spTree>
    <p:extLst>
      <p:ext uri="{BB962C8B-B14F-4D97-AF65-F5344CB8AC3E}">
        <p14:creationId xmlns:p14="http://schemas.microsoft.com/office/powerpoint/2010/main" val="1809460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6"/>
            <a:ext cx="10515600" cy="1100420"/>
          </a:xfrm>
        </p:spPr>
        <p:txBody>
          <a:bodyPr/>
          <a:lstStyle/>
          <a:p>
            <a:r>
              <a:rPr lang="en-US" altLang="zh-TW" dirty="0" err="1" smtClean="0"/>
              <a:t>nano</a:t>
            </a:r>
            <a:r>
              <a:rPr lang="en-US" altLang="zh-TW" dirty="0" smtClean="0"/>
              <a:t> </a:t>
            </a:r>
            <a:r>
              <a:rPr lang="zh-TW" altLang="en-US" dirty="0" smtClean="0">
                <a:solidFill>
                  <a:srgbClr val="FF0000"/>
                </a:solidFill>
              </a:rPr>
              <a:t>檔名</a:t>
            </a:r>
            <a:r>
              <a:rPr lang="en-US" altLang="zh-TW" dirty="0" smtClean="0"/>
              <a:t> </a:t>
            </a:r>
            <a:endParaRPr lang="zh-TW" altLang="en-US" dirty="0"/>
          </a:p>
        </p:txBody>
      </p:sp>
      <p:sp>
        <p:nvSpPr>
          <p:cNvPr id="3" name="內容版面配置區 2"/>
          <p:cNvSpPr>
            <a:spLocks noGrp="1"/>
          </p:cNvSpPr>
          <p:nvPr>
            <p:ph idx="1"/>
          </p:nvPr>
        </p:nvSpPr>
        <p:spPr>
          <a:xfrm>
            <a:off x="82985" y="1600155"/>
            <a:ext cx="12026030" cy="4775591"/>
          </a:xfrm>
        </p:spPr>
        <p:txBody>
          <a:bodyPr>
            <a:noAutofit/>
          </a:bodyPr>
          <a:lstStyle/>
          <a:p>
            <a:r>
              <a:rPr lang="zh-TW" altLang="en-US" sz="3600" b="1" dirty="0"/>
              <a:t>退出</a:t>
            </a:r>
            <a:r>
              <a:rPr lang="zh-TW" altLang="en-US" sz="3600" dirty="0"/>
              <a:t/>
            </a:r>
            <a:br>
              <a:rPr lang="zh-TW" altLang="en-US" sz="3600" dirty="0"/>
            </a:br>
            <a:r>
              <a:rPr lang="zh-TW" altLang="en-US" sz="3600" dirty="0"/>
              <a:t>　　按</a:t>
            </a:r>
            <a:r>
              <a:rPr lang="en-US" altLang="zh-TW" sz="3600" dirty="0" err="1"/>
              <a:t>Ctrl+X</a:t>
            </a:r>
            <a:r>
              <a:rPr lang="zh-TW" altLang="en-US" sz="3600" dirty="0"/>
              <a:t/>
            </a:r>
            <a:br>
              <a:rPr lang="zh-TW" altLang="en-US" sz="3600" dirty="0"/>
            </a:br>
            <a:r>
              <a:rPr lang="zh-TW" altLang="en-US" sz="3600" dirty="0"/>
              <a:t>　　如果你修改了文件，下面會詢問你是否需要保存修改</a:t>
            </a:r>
            <a:r>
              <a:rPr lang="zh-TW" altLang="en-US" sz="3600" dirty="0" smtClean="0"/>
              <a:t>。</a:t>
            </a:r>
            <a:endParaRPr lang="en-US" altLang="zh-TW" sz="3600" dirty="0" smtClean="0"/>
          </a:p>
          <a:p>
            <a:pPr lvl="2"/>
            <a:r>
              <a:rPr lang="zh-TW" altLang="en-US" sz="3200" dirty="0" smtClean="0"/>
              <a:t>輸入</a:t>
            </a:r>
            <a:r>
              <a:rPr lang="en-US" altLang="zh-TW" sz="3200" dirty="0">
                <a:solidFill>
                  <a:srgbClr val="FF0000"/>
                </a:solidFill>
              </a:rPr>
              <a:t>Y</a:t>
            </a:r>
            <a:r>
              <a:rPr lang="zh-TW" altLang="en-US" sz="3200" dirty="0"/>
              <a:t>確認保存</a:t>
            </a:r>
            <a:r>
              <a:rPr lang="zh-TW" altLang="en-US" sz="3200" dirty="0" smtClean="0"/>
              <a:t>，</a:t>
            </a:r>
            <a:endParaRPr lang="en-US" altLang="zh-TW" sz="3200" dirty="0" smtClean="0"/>
          </a:p>
          <a:p>
            <a:pPr lvl="2"/>
            <a:r>
              <a:rPr lang="zh-TW" altLang="en-US" sz="3200" dirty="0" smtClean="0"/>
              <a:t>輸入</a:t>
            </a:r>
            <a:r>
              <a:rPr lang="en-US" altLang="zh-TW" sz="3200" dirty="0"/>
              <a:t>N</a:t>
            </a:r>
            <a:r>
              <a:rPr lang="zh-TW" altLang="en-US" sz="3200" dirty="0"/>
              <a:t>不保存，按</a:t>
            </a:r>
            <a:r>
              <a:rPr lang="en-US" altLang="zh-TW" sz="3200" dirty="0" err="1"/>
              <a:t>Ctrl+C</a:t>
            </a:r>
            <a:r>
              <a:rPr lang="zh-TW" altLang="en-US" sz="3200" dirty="0"/>
              <a:t>取消返回。</a:t>
            </a:r>
            <a:br>
              <a:rPr lang="zh-TW" altLang="en-US" sz="3200" dirty="0"/>
            </a:br>
            <a:r>
              <a:rPr lang="zh-TW" altLang="en-US" sz="3200" dirty="0"/>
              <a:t>　　如果輸入了</a:t>
            </a:r>
            <a:r>
              <a:rPr lang="en-US" altLang="zh-TW" sz="3200" dirty="0"/>
              <a:t>Y</a:t>
            </a:r>
            <a:r>
              <a:rPr lang="zh-TW" altLang="en-US" sz="3200" dirty="0"/>
              <a:t>，下一步會讓你輸入想要保存的文件名</a:t>
            </a:r>
            <a:r>
              <a:rPr lang="zh-TW" altLang="en-US" sz="3200" dirty="0" smtClean="0"/>
              <a:t>。</a:t>
            </a:r>
            <a:endParaRPr lang="en-US" altLang="zh-TW" sz="3200" dirty="0" smtClean="0"/>
          </a:p>
          <a:p>
            <a:pPr lvl="3"/>
            <a:r>
              <a:rPr lang="zh-TW" altLang="en-US" sz="2800" dirty="0" smtClean="0"/>
              <a:t>如果</a:t>
            </a:r>
            <a:r>
              <a:rPr lang="zh-TW" altLang="en-US" sz="2800" dirty="0"/>
              <a:t>不需要修改文件名直接</a:t>
            </a:r>
            <a:r>
              <a:rPr lang="en-US" altLang="zh-TW" sz="2800" dirty="0"/>
              <a:t>Enter</a:t>
            </a:r>
            <a:r>
              <a:rPr lang="zh-TW" altLang="en-US" sz="2800" dirty="0"/>
              <a:t>就行</a:t>
            </a:r>
            <a:r>
              <a:rPr lang="zh-TW" altLang="en-US" sz="2800" dirty="0" smtClean="0"/>
              <a:t>；</a:t>
            </a:r>
            <a:endParaRPr lang="en-US" altLang="zh-TW" sz="2800" dirty="0" smtClean="0"/>
          </a:p>
          <a:p>
            <a:pPr lvl="3"/>
            <a:r>
              <a:rPr lang="zh-TW" altLang="en-US" sz="2800" dirty="0" smtClean="0"/>
              <a:t>若</a:t>
            </a:r>
            <a:r>
              <a:rPr lang="zh-TW" altLang="en-US" sz="2800" dirty="0"/>
              <a:t>想要保存成別的名字（也就是另存為）則輸入新名稱然後確定。這個時候也可用</a:t>
            </a:r>
            <a:r>
              <a:rPr lang="en-US" altLang="zh-TW" sz="2800" dirty="0" err="1"/>
              <a:t>Ctrl+C</a:t>
            </a:r>
            <a:r>
              <a:rPr lang="zh-TW" altLang="en-US" sz="2800" dirty="0"/>
              <a:t>來取消返回。</a:t>
            </a:r>
          </a:p>
        </p:txBody>
      </p:sp>
    </p:spTree>
    <p:extLst>
      <p:ext uri="{BB962C8B-B14F-4D97-AF65-F5344CB8AC3E}">
        <p14:creationId xmlns:p14="http://schemas.microsoft.com/office/powerpoint/2010/main" val="6100312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6"/>
            <a:ext cx="10515600" cy="787270"/>
          </a:xfrm>
        </p:spPr>
        <p:txBody>
          <a:bodyPr/>
          <a:lstStyle/>
          <a:p>
            <a:r>
              <a:rPr lang="en-US" altLang="zh-TW" dirty="0" err="1"/>
              <a:t>Netplan</a:t>
            </a:r>
            <a:endParaRPr lang="zh-TW" altLang="en-US" dirty="0"/>
          </a:p>
        </p:txBody>
      </p:sp>
      <p:sp>
        <p:nvSpPr>
          <p:cNvPr id="3" name="內容版面配置區 2"/>
          <p:cNvSpPr>
            <a:spLocks noGrp="1"/>
          </p:cNvSpPr>
          <p:nvPr>
            <p:ph idx="1"/>
          </p:nvPr>
        </p:nvSpPr>
        <p:spPr>
          <a:xfrm>
            <a:off x="475989" y="1265129"/>
            <a:ext cx="11716011" cy="5461348"/>
          </a:xfrm>
        </p:spPr>
        <p:txBody>
          <a:bodyPr>
            <a:normAutofit/>
          </a:bodyPr>
          <a:lstStyle/>
          <a:p>
            <a:r>
              <a:rPr lang="en-US" altLang="zh-TW" dirty="0" err="1"/>
              <a:t>Netplan</a:t>
            </a:r>
            <a:r>
              <a:rPr lang="en-US" altLang="zh-TW" dirty="0"/>
              <a:t>  </a:t>
            </a:r>
            <a:r>
              <a:rPr lang="zh-TW" altLang="en-US" dirty="0"/>
              <a:t>是 </a:t>
            </a:r>
            <a:r>
              <a:rPr lang="en-US" altLang="zh-TW" dirty="0"/>
              <a:t>Ubuntu 17.10 </a:t>
            </a:r>
            <a:r>
              <a:rPr lang="zh-TW" altLang="en-US" dirty="0"/>
              <a:t>中開始引入的</a:t>
            </a:r>
          </a:p>
          <a:p>
            <a:pPr marL="0" indent="0">
              <a:buNone/>
            </a:pPr>
            <a:r>
              <a:rPr lang="zh-TW" altLang="en-US" dirty="0"/>
              <a:t>一種新的命令列網路配置實用程式，</a:t>
            </a:r>
          </a:p>
          <a:p>
            <a:pPr marL="0" indent="0">
              <a:buNone/>
            </a:pPr>
            <a:r>
              <a:rPr lang="zh-TW" altLang="en-US" dirty="0" smtClean="0"/>
              <a:t>用於在 </a:t>
            </a:r>
            <a:r>
              <a:rPr lang="en-US" altLang="zh-TW" dirty="0"/>
              <a:t>Ubuntu </a:t>
            </a:r>
            <a:r>
              <a:rPr lang="zh-TW" altLang="en-US" dirty="0"/>
              <a:t>系統中輕鬆管理和配置網路設置</a:t>
            </a:r>
            <a:r>
              <a:rPr lang="zh-TW" altLang="en-US" dirty="0" smtClean="0"/>
              <a:t>。</a:t>
            </a:r>
            <a:endParaRPr lang="en-US" altLang="zh-TW" dirty="0" smtClean="0"/>
          </a:p>
          <a:p>
            <a:pPr marL="0" indent="0">
              <a:buNone/>
            </a:pPr>
            <a:r>
              <a:rPr lang="zh-TW" altLang="en-US" dirty="0"/>
              <a:t>允許您使用</a:t>
            </a:r>
            <a:r>
              <a:rPr lang="zh-TW" altLang="en-US" dirty="0">
                <a:solidFill>
                  <a:srgbClr val="FF0000"/>
                </a:solidFill>
              </a:rPr>
              <a:t> </a:t>
            </a:r>
            <a:r>
              <a:rPr lang="en-US" altLang="zh-TW" dirty="0">
                <a:solidFill>
                  <a:srgbClr val="FF0000"/>
                </a:solidFill>
              </a:rPr>
              <a:t>YAML </a:t>
            </a:r>
            <a:r>
              <a:rPr lang="zh-TW" altLang="en-US" dirty="0">
                <a:solidFill>
                  <a:srgbClr val="FF0000"/>
                </a:solidFill>
              </a:rPr>
              <a:t>格式</a:t>
            </a:r>
            <a:r>
              <a:rPr lang="zh-TW" altLang="en-US" dirty="0"/>
              <a:t>的描述檔</a:t>
            </a:r>
          </a:p>
          <a:p>
            <a:pPr marL="0" indent="0">
              <a:buNone/>
            </a:pPr>
            <a:r>
              <a:rPr lang="zh-TW" altLang="en-US" dirty="0"/>
              <a:t>來抽像化定義網路介面的相關資訊。</a:t>
            </a:r>
            <a:endParaRPr lang="en-US" altLang="zh-TW" dirty="0" smtClean="0"/>
          </a:p>
          <a:p>
            <a:r>
              <a:rPr lang="en-US" altLang="zh-TW" dirty="0" err="1"/>
              <a:t>Netplan</a:t>
            </a:r>
            <a:r>
              <a:rPr lang="en-US" altLang="zh-TW" dirty="0"/>
              <a:t> </a:t>
            </a:r>
            <a:r>
              <a:rPr lang="zh-TW" altLang="en-US" dirty="0"/>
              <a:t>可以使用 </a:t>
            </a:r>
          </a:p>
          <a:p>
            <a:pPr marL="0" indent="0">
              <a:buNone/>
            </a:pPr>
            <a:r>
              <a:rPr lang="en-US" altLang="zh-TW" dirty="0" err="1">
                <a:solidFill>
                  <a:srgbClr val="FF00FF"/>
                </a:solidFill>
              </a:rPr>
              <a:t>NetworkManager</a:t>
            </a:r>
            <a:r>
              <a:rPr lang="en-US" altLang="zh-TW" dirty="0"/>
              <a:t> </a:t>
            </a:r>
            <a:r>
              <a:rPr lang="zh-TW" altLang="en-US" dirty="0"/>
              <a:t>或 </a:t>
            </a:r>
            <a:r>
              <a:rPr lang="en-US" altLang="zh-TW" dirty="0" err="1">
                <a:solidFill>
                  <a:srgbClr val="FF00FF"/>
                </a:solidFill>
              </a:rPr>
              <a:t>Systemd-networkd</a:t>
            </a:r>
            <a:r>
              <a:rPr lang="en-US" altLang="zh-TW" dirty="0"/>
              <a:t> </a:t>
            </a:r>
            <a:r>
              <a:rPr lang="zh-TW" altLang="en-US" dirty="0"/>
              <a:t>的網路守護</a:t>
            </a:r>
            <a:r>
              <a:rPr lang="zh-TW" altLang="en-US" dirty="0" smtClean="0"/>
              <a:t>程式</a:t>
            </a:r>
            <a:r>
              <a:rPr lang="en-US" altLang="zh-TW" dirty="0"/>
              <a:t>(daemon)</a:t>
            </a:r>
            <a:endParaRPr lang="zh-TW" altLang="en-US" dirty="0"/>
          </a:p>
          <a:p>
            <a:pPr marL="0" indent="0">
              <a:buNone/>
            </a:pPr>
            <a:r>
              <a:rPr lang="zh-TW" altLang="en-US" dirty="0"/>
              <a:t>來做為內核的介面</a:t>
            </a:r>
          </a:p>
          <a:p>
            <a:r>
              <a:rPr lang="zh-TW" altLang="en-US" dirty="0" smtClean="0"/>
              <a:t>使用</a:t>
            </a:r>
            <a:r>
              <a:rPr lang="zh-TW" altLang="en-US" dirty="0"/>
              <a:t> </a:t>
            </a:r>
            <a:r>
              <a:rPr lang="en-US" altLang="zh-TW" dirty="0" err="1"/>
              <a:t>Netplan</a:t>
            </a:r>
            <a:r>
              <a:rPr lang="en-US" altLang="zh-TW" dirty="0"/>
              <a:t> </a:t>
            </a:r>
            <a:r>
              <a:rPr lang="zh-TW" altLang="en-US" dirty="0"/>
              <a:t>在 </a:t>
            </a:r>
            <a:r>
              <a:rPr lang="en-US" altLang="zh-TW" dirty="0"/>
              <a:t>Ubuntu 18.04 </a:t>
            </a:r>
            <a:r>
              <a:rPr lang="zh-TW" altLang="en-US" dirty="0"/>
              <a:t>中</a:t>
            </a:r>
          </a:p>
          <a:p>
            <a:pPr marL="0" indent="0">
              <a:buNone/>
            </a:pPr>
            <a:r>
              <a:rPr lang="zh-TW" altLang="en-US" dirty="0"/>
              <a:t>為網路介面配置靜態 </a:t>
            </a:r>
            <a:r>
              <a:rPr lang="en-US" altLang="zh-TW" dirty="0"/>
              <a:t>IP </a:t>
            </a:r>
            <a:r>
              <a:rPr lang="zh-TW" altLang="en-US" dirty="0"/>
              <a:t>位址、動態 </a:t>
            </a:r>
            <a:r>
              <a:rPr lang="en-US" altLang="zh-TW" dirty="0"/>
              <a:t>IP </a:t>
            </a:r>
            <a:r>
              <a:rPr lang="zh-TW" altLang="en-US" dirty="0"/>
              <a:t>地址以及 </a:t>
            </a:r>
            <a:r>
              <a:rPr lang="en-US" altLang="zh-TW" dirty="0"/>
              <a:t>DNS</a:t>
            </a:r>
            <a:r>
              <a:rPr lang="zh-TW" altLang="en-US" dirty="0"/>
              <a:t>。</a:t>
            </a:r>
          </a:p>
        </p:txBody>
      </p:sp>
    </p:spTree>
    <p:extLst>
      <p:ext uri="{BB962C8B-B14F-4D97-AF65-F5344CB8AC3E}">
        <p14:creationId xmlns:p14="http://schemas.microsoft.com/office/powerpoint/2010/main" val="29741270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1"/>
            <a:ext cx="10515600" cy="1027134"/>
          </a:xfrm>
        </p:spPr>
        <p:txBody>
          <a:bodyPr/>
          <a:lstStyle/>
          <a:p>
            <a:r>
              <a:rPr lang="en-US" altLang="zh-TW" dirty="0" smtClean="0"/>
              <a:t>YAML</a:t>
            </a:r>
            <a:r>
              <a:rPr lang="zh-TW" altLang="en-US" dirty="0"/>
              <a:t>語法</a:t>
            </a:r>
            <a:r>
              <a:rPr lang="en-US" altLang="zh-TW" dirty="0" smtClean="0"/>
              <a:t>(</a:t>
            </a:r>
            <a:r>
              <a:rPr lang="en-US" altLang="zh-TW" dirty="0"/>
              <a:t>Yet Another Markup </a:t>
            </a:r>
            <a:r>
              <a:rPr lang="en-US" altLang="zh-TW" dirty="0" smtClean="0"/>
              <a:t>Language)</a:t>
            </a:r>
            <a:endParaRPr lang="zh-TW" altLang="en-US" dirty="0"/>
          </a:p>
        </p:txBody>
      </p:sp>
      <p:sp>
        <p:nvSpPr>
          <p:cNvPr id="3" name="內容版面配置區 2"/>
          <p:cNvSpPr>
            <a:spLocks noGrp="1"/>
          </p:cNvSpPr>
          <p:nvPr>
            <p:ph idx="1"/>
          </p:nvPr>
        </p:nvSpPr>
        <p:spPr>
          <a:xfrm>
            <a:off x="250521" y="1127345"/>
            <a:ext cx="11824569" cy="5298508"/>
          </a:xfrm>
        </p:spPr>
        <p:txBody>
          <a:bodyPr>
            <a:noAutofit/>
          </a:bodyPr>
          <a:lstStyle/>
          <a:p>
            <a:pPr marL="0" indent="0">
              <a:buNone/>
            </a:pPr>
            <a:r>
              <a:rPr lang="en-US" altLang="zh-TW" dirty="0"/>
              <a:t>YAML</a:t>
            </a:r>
            <a:r>
              <a:rPr lang="zh-TW" altLang="en-US" dirty="0"/>
              <a:t>使用可列印的</a:t>
            </a:r>
            <a:r>
              <a:rPr lang="en-US" altLang="zh-TW" dirty="0"/>
              <a:t>Unicode</a:t>
            </a:r>
            <a:r>
              <a:rPr lang="zh-TW" altLang="en-US" dirty="0"/>
              <a:t>字元，可使用</a:t>
            </a:r>
            <a:r>
              <a:rPr lang="en-US" altLang="zh-TW" dirty="0"/>
              <a:t>UTF-8</a:t>
            </a:r>
            <a:r>
              <a:rPr lang="zh-TW" altLang="en-US" dirty="0"/>
              <a:t>或</a:t>
            </a:r>
            <a:r>
              <a:rPr lang="en-US" altLang="zh-TW" dirty="0"/>
              <a:t>UTF-16</a:t>
            </a:r>
            <a:r>
              <a:rPr lang="zh-TW" altLang="en-US" dirty="0"/>
              <a:t>。</a:t>
            </a:r>
          </a:p>
          <a:p>
            <a:pPr marL="0" indent="0">
              <a:buNone/>
            </a:pPr>
            <a:r>
              <a:rPr lang="zh-TW" altLang="en-US" dirty="0"/>
              <a:t>使用空白字元為檔案縮排來表示結構；不過</a:t>
            </a:r>
            <a:r>
              <a:rPr lang="zh-TW" altLang="en-US" dirty="0">
                <a:solidFill>
                  <a:srgbClr val="FF0000"/>
                </a:solidFill>
              </a:rPr>
              <a:t>不能</a:t>
            </a:r>
            <a:r>
              <a:rPr lang="zh-TW" altLang="en-US" dirty="0"/>
              <a:t>使用跳格字元</a:t>
            </a:r>
            <a:r>
              <a:rPr lang="en-US" altLang="zh-TW" dirty="0"/>
              <a:t>(</a:t>
            </a:r>
            <a:r>
              <a:rPr lang="en-US" altLang="zh-TW" dirty="0">
                <a:solidFill>
                  <a:srgbClr val="FF0000"/>
                </a:solidFill>
              </a:rPr>
              <a:t>TAB</a:t>
            </a:r>
            <a:r>
              <a:rPr lang="en-US" altLang="zh-TW" dirty="0"/>
              <a:t>)</a:t>
            </a:r>
            <a:r>
              <a:rPr lang="zh-TW" altLang="en-US" dirty="0"/>
              <a:t>。</a:t>
            </a:r>
          </a:p>
          <a:p>
            <a:pPr marL="0" indent="0">
              <a:buNone/>
            </a:pPr>
            <a:r>
              <a:rPr lang="zh-TW" altLang="en-US" dirty="0">
                <a:solidFill>
                  <a:srgbClr val="FF0000"/>
                </a:solidFill>
              </a:rPr>
              <a:t>註解</a:t>
            </a:r>
            <a:r>
              <a:rPr lang="zh-TW" altLang="en-US" dirty="0"/>
              <a:t>由井字號</a:t>
            </a:r>
            <a:r>
              <a:rPr lang="zh-TW" altLang="en-US" dirty="0">
                <a:solidFill>
                  <a:srgbClr val="FF0000"/>
                </a:solidFill>
              </a:rPr>
              <a:t>（ </a:t>
            </a:r>
            <a:r>
              <a:rPr lang="en-US" altLang="zh-TW" dirty="0">
                <a:solidFill>
                  <a:srgbClr val="FF0000"/>
                </a:solidFill>
              </a:rPr>
              <a:t># </a:t>
            </a:r>
            <a:r>
              <a:rPr lang="zh-TW" altLang="en-US" dirty="0">
                <a:solidFill>
                  <a:srgbClr val="FF0000"/>
                </a:solidFill>
              </a:rPr>
              <a:t>）開始</a:t>
            </a:r>
            <a:r>
              <a:rPr lang="zh-TW" altLang="en-US" dirty="0"/>
              <a:t>，可以出現在一行中的任何位置，而且範圍只有一行（也就是一般所謂的單行註解）</a:t>
            </a:r>
          </a:p>
          <a:p>
            <a:pPr marL="0" indent="0">
              <a:buNone/>
            </a:pPr>
            <a:r>
              <a:rPr lang="zh-TW" altLang="en-US" dirty="0"/>
              <a:t>每個清單成員以單行表示，並用短槓</a:t>
            </a:r>
            <a:r>
              <a:rPr lang="en-US" altLang="zh-TW" dirty="0"/>
              <a:t>+</a:t>
            </a:r>
            <a:r>
              <a:rPr lang="zh-TW" altLang="en-US" dirty="0"/>
              <a:t>空白（ </a:t>
            </a:r>
            <a:r>
              <a:rPr lang="en-US" altLang="zh-TW" dirty="0"/>
              <a:t>-   </a:t>
            </a:r>
            <a:r>
              <a:rPr lang="zh-TW" altLang="en-US" dirty="0"/>
              <a:t>）起始。或使用</a:t>
            </a:r>
            <a:r>
              <a:rPr lang="zh-TW" altLang="en-US" dirty="0">
                <a:solidFill>
                  <a:srgbClr val="FF0000"/>
                </a:solidFill>
              </a:rPr>
              <a:t>方括號（ </a:t>
            </a:r>
            <a:r>
              <a:rPr lang="en-US" altLang="zh-TW" dirty="0">
                <a:solidFill>
                  <a:srgbClr val="FF0000"/>
                </a:solidFill>
              </a:rPr>
              <a:t>[ ] </a:t>
            </a:r>
            <a:r>
              <a:rPr lang="zh-TW" altLang="en-US" dirty="0">
                <a:solidFill>
                  <a:srgbClr val="FF0000"/>
                </a:solidFill>
              </a:rPr>
              <a:t>），並用逗號</a:t>
            </a:r>
            <a:r>
              <a:rPr lang="en-US" altLang="zh-TW" dirty="0">
                <a:solidFill>
                  <a:srgbClr val="FF0000"/>
                </a:solidFill>
              </a:rPr>
              <a:t>+</a:t>
            </a:r>
            <a:r>
              <a:rPr lang="zh-TW" altLang="en-US" dirty="0">
                <a:solidFill>
                  <a:srgbClr val="FF0000"/>
                </a:solidFill>
              </a:rPr>
              <a:t>空白（ </a:t>
            </a:r>
            <a:r>
              <a:rPr lang="en-US" altLang="zh-TW" dirty="0">
                <a:solidFill>
                  <a:srgbClr val="FF0000"/>
                </a:solidFill>
              </a:rPr>
              <a:t>,   </a:t>
            </a:r>
            <a:r>
              <a:rPr lang="zh-TW" altLang="en-US" dirty="0">
                <a:solidFill>
                  <a:srgbClr val="FF0000"/>
                </a:solidFill>
              </a:rPr>
              <a:t>）分開成員。</a:t>
            </a:r>
          </a:p>
          <a:p>
            <a:pPr marL="0" indent="0">
              <a:buNone/>
            </a:pPr>
            <a:r>
              <a:rPr lang="zh-TW" altLang="en-US" dirty="0"/>
              <a:t>每個雜湊表的成員用冒號</a:t>
            </a:r>
            <a:r>
              <a:rPr lang="en-US" altLang="zh-TW" dirty="0"/>
              <a:t>+</a:t>
            </a:r>
            <a:r>
              <a:rPr lang="zh-TW" altLang="en-US" dirty="0"/>
              <a:t>空白（ </a:t>
            </a:r>
            <a:r>
              <a:rPr lang="en-US" altLang="zh-TW" dirty="0"/>
              <a:t>:   </a:t>
            </a:r>
            <a:r>
              <a:rPr lang="zh-TW" altLang="en-US" dirty="0"/>
              <a:t>）分開鍵值和內容。或使用大括號（ </a:t>
            </a:r>
            <a:r>
              <a:rPr lang="en-US" altLang="zh-TW" dirty="0"/>
              <a:t>{   } </a:t>
            </a:r>
            <a:r>
              <a:rPr lang="zh-TW" altLang="en-US" dirty="0"/>
              <a:t>），並用</a:t>
            </a:r>
            <a:r>
              <a:rPr lang="zh-TW" altLang="en-US" dirty="0">
                <a:solidFill>
                  <a:srgbClr val="FF0000"/>
                </a:solidFill>
              </a:rPr>
              <a:t>逗號</a:t>
            </a:r>
            <a:r>
              <a:rPr lang="en-US" altLang="zh-TW" dirty="0">
                <a:solidFill>
                  <a:srgbClr val="FF0000"/>
                </a:solidFill>
              </a:rPr>
              <a:t>+</a:t>
            </a:r>
            <a:r>
              <a:rPr lang="zh-TW" altLang="en-US" dirty="0">
                <a:solidFill>
                  <a:srgbClr val="FF0000"/>
                </a:solidFill>
              </a:rPr>
              <a:t>空白（ </a:t>
            </a:r>
            <a:r>
              <a:rPr lang="en-US" altLang="zh-TW" dirty="0">
                <a:solidFill>
                  <a:srgbClr val="FF0000"/>
                </a:solidFill>
              </a:rPr>
              <a:t>,   </a:t>
            </a:r>
            <a:r>
              <a:rPr lang="zh-TW" altLang="en-US" dirty="0">
                <a:solidFill>
                  <a:srgbClr val="FF0000"/>
                </a:solidFill>
              </a:rPr>
              <a:t>）分開</a:t>
            </a:r>
            <a:r>
              <a:rPr lang="zh-TW" altLang="en-US" dirty="0"/>
              <a:t>。</a:t>
            </a:r>
          </a:p>
          <a:p>
            <a:pPr marL="0" indent="0">
              <a:buNone/>
            </a:pPr>
            <a:r>
              <a:rPr lang="zh-TW" altLang="en-US" dirty="0" smtClean="0"/>
              <a:t>字串</a:t>
            </a:r>
            <a:r>
              <a:rPr lang="zh-TW" altLang="en-US" dirty="0"/>
              <a:t>平常並不使用引號，但必要的時候</a:t>
            </a:r>
            <a:r>
              <a:rPr lang="zh-TW" altLang="en-US" dirty="0">
                <a:solidFill>
                  <a:srgbClr val="FF0000"/>
                </a:solidFill>
              </a:rPr>
              <a:t>可以用雙引號 </a:t>
            </a:r>
            <a:r>
              <a:rPr lang="en-US" altLang="zh-TW" dirty="0">
                <a:solidFill>
                  <a:srgbClr val="FF0000"/>
                </a:solidFill>
              </a:rPr>
              <a:t>( " </a:t>
            </a:r>
            <a:r>
              <a:rPr lang="en-US" altLang="zh-TW" dirty="0"/>
              <a:t>)</a:t>
            </a:r>
            <a:r>
              <a:rPr lang="zh-TW" altLang="en-US" dirty="0"/>
              <a:t>或單引號 </a:t>
            </a:r>
            <a:r>
              <a:rPr lang="en-US" altLang="zh-TW" dirty="0"/>
              <a:t>( ' )</a:t>
            </a:r>
            <a:r>
              <a:rPr lang="zh-TW" altLang="en-US" dirty="0"/>
              <a:t>框住</a:t>
            </a:r>
            <a:r>
              <a:rPr lang="zh-TW" altLang="en-US" dirty="0" smtClean="0"/>
              <a:t>。</a:t>
            </a:r>
            <a:endParaRPr lang="en-US" altLang="zh-TW" dirty="0" smtClean="0"/>
          </a:p>
          <a:p>
            <a:pPr marL="0" indent="0" algn="ctr">
              <a:buNone/>
            </a:pPr>
            <a:r>
              <a:rPr lang="en-US" altLang="zh-TW" sz="3600" dirty="0">
                <a:solidFill>
                  <a:srgbClr val="00B0F0"/>
                </a:solidFill>
              </a:rPr>
              <a:t>YAML</a:t>
            </a:r>
            <a:r>
              <a:rPr lang="zh-TW" altLang="en-US" sz="3600" dirty="0">
                <a:solidFill>
                  <a:srgbClr val="00B0F0"/>
                </a:solidFill>
              </a:rPr>
              <a:t>在使用</a:t>
            </a:r>
            <a:r>
              <a:rPr lang="zh-TW" altLang="en-US" sz="3600" dirty="0">
                <a:solidFill>
                  <a:srgbClr val="FF0000"/>
                </a:solidFill>
              </a:rPr>
              <a:t>逗號</a:t>
            </a:r>
            <a:r>
              <a:rPr lang="zh-TW" altLang="en-US" sz="3600" dirty="0">
                <a:solidFill>
                  <a:srgbClr val="00B0F0"/>
                </a:solidFill>
              </a:rPr>
              <a:t>及</a:t>
            </a:r>
            <a:r>
              <a:rPr lang="zh-TW" altLang="en-US" sz="3600" dirty="0">
                <a:solidFill>
                  <a:srgbClr val="FF0000"/>
                </a:solidFill>
              </a:rPr>
              <a:t>冒號</a:t>
            </a:r>
            <a:r>
              <a:rPr lang="zh-TW" altLang="en-US" sz="3600" dirty="0">
                <a:solidFill>
                  <a:srgbClr val="00B0F0"/>
                </a:solidFill>
              </a:rPr>
              <a:t>時，後面都必須接一個</a:t>
            </a:r>
            <a:r>
              <a:rPr lang="zh-TW" altLang="en-US" sz="3600" dirty="0">
                <a:solidFill>
                  <a:srgbClr val="FF0000"/>
                </a:solidFill>
              </a:rPr>
              <a:t>空白字元</a:t>
            </a:r>
          </a:p>
          <a:p>
            <a:pPr marL="0" indent="0">
              <a:buNone/>
            </a:pPr>
            <a:endParaRPr lang="zh-TW" altLang="en-US" dirty="0"/>
          </a:p>
        </p:txBody>
      </p:sp>
    </p:spTree>
    <p:extLst>
      <p:ext uri="{BB962C8B-B14F-4D97-AF65-F5344CB8AC3E}">
        <p14:creationId xmlns:p14="http://schemas.microsoft.com/office/powerpoint/2010/main" val="37135228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310473" y="365125"/>
            <a:ext cx="4723356" cy="1476201"/>
          </a:xfrm>
        </p:spPr>
        <p:txBody>
          <a:bodyPr anchor="t">
            <a:normAutofit fontScale="90000"/>
          </a:bodyPr>
          <a:lstStyle/>
          <a:p>
            <a:r>
              <a:rPr lang="en-US" altLang="zh-TW" dirty="0"/>
              <a:t/>
            </a:r>
            <a:br>
              <a:rPr lang="en-US" altLang="zh-TW" dirty="0"/>
            </a:br>
            <a:r>
              <a:rPr lang="en-US" altLang="zh-TW" dirty="0" err="1"/>
              <a:t>Netplan</a:t>
            </a:r>
            <a:r>
              <a:rPr lang="en-US" altLang="zh-TW" dirty="0"/>
              <a:t> </a:t>
            </a:r>
            <a:r>
              <a:rPr lang="zh-TW" altLang="en-US" dirty="0"/>
              <a:t>工作</a:t>
            </a:r>
            <a:r>
              <a:rPr lang="zh-TW" altLang="en-US" dirty="0" smtClean="0"/>
              <a:t>原理</a:t>
            </a:r>
            <a:r>
              <a:rPr lang="en-US" altLang="zh-TW" dirty="0" smtClean="0"/>
              <a:t/>
            </a:r>
            <a:br>
              <a:rPr lang="en-US" altLang="zh-TW" dirty="0" smtClean="0"/>
            </a:br>
            <a:r>
              <a:rPr lang="en-US" altLang="zh-TW" dirty="0"/>
              <a:t/>
            </a:r>
            <a:br>
              <a:rPr lang="en-US" altLang="zh-TW" dirty="0"/>
            </a:br>
            <a:r>
              <a:rPr lang="en-US" altLang="zh-TW" sz="5400" dirty="0"/>
              <a:t>(</a:t>
            </a:r>
            <a:r>
              <a:rPr lang="zh-TW" altLang="en-US" dirty="0"/>
              <a:t>達成某個 </a:t>
            </a:r>
            <a:r>
              <a:rPr lang="en-US" altLang="zh-TW" dirty="0"/>
              <a:t>service </a:t>
            </a:r>
            <a:r>
              <a:rPr lang="zh-TW" altLang="en-US" dirty="0"/>
              <a:t>的程式我們就稱呼他為 </a:t>
            </a:r>
            <a:r>
              <a:rPr lang="en-US" altLang="zh-TW" dirty="0"/>
              <a:t>daemon)</a:t>
            </a:r>
            <a:r>
              <a:rPr lang="zh-TW" altLang="en-US" sz="5400" dirty="0"/>
              <a:t/>
            </a:r>
            <a:br>
              <a:rPr lang="zh-TW" altLang="en-US" sz="5400" dirty="0"/>
            </a:br>
            <a:endParaRPr lang="zh-TW" altLang="en-US" dirty="0"/>
          </a:p>
        </p:txBody>
      </p:sp>
      <p:pic>
        <p:nvPicPr>
          <p:cNvPr id="8" name="內容版面配置區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33829" y="357187"/>
            <a:ext cx="5619346" cy="6500813"/>
          </a:xfrm>
        </p:spPr>
      </p:pic>
      <p:sp>
        <p:nvSpPr>
          <p:cNvPr id="9" name="文字方塊 8"/>
          <p:cNvSpPr txBox="1"/>
          <p:nvPr/>
        </p:nvSpPr>
        <p:spPr>
          <a:xfrm>
            <a:off x="9281786" y="5311035"/>
            <a:ext cx="1904689" cy="707886"/>
          </a:xfrm>
          <a:prstGeom prst="rect">
            <a:avLst/>
          </a:prstGeom>
          <a:noFill/>
        </p:spPr>
        <p:txBody>
          <a:bodyPr wrap="none" rtlCol="0">
            <a:spAutoFit/>
          </a:bodyPr>
          <a:lstStyle/>
          <a:p>
            <a:r>
              <a:rPr lang="en-US" altLang="zh-TW" sz="4000" dirty="0" smtClean="0">
                <a:solidFill>
                  <a:srgbClr val="00B050"/>
                </a:solidFill>
              </a:rPr>
              <a:t>daemon</a:t>
            </a:r>
            <a:endParaRPr lang="zh-TW" altLang="en-US" sz="4000" dirty="0">
              <a:solidFill>
                <a:srgbClr val="00B050"/>
              </a:solidFill>
            </a:endParaRPr>
          </a:p>
        </p:txBody>
      </p:sp>
    </p:spTree>
    <p:extLst>
      <p:ext uri="{BB962C8B-B14F-4D97-AF65-F5344CB8AC3E}">
        <p14:creationId xmlns:p14="http://schemas.microsoft.com/office/powerpoint/2010/main" val="37272626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0417" y="100209"/>
            <a:ext cx="11736887" cy="2379944"/>
          </a:xfrm>
        </p:spPr>
        <p:txBody>
          <a:bodyPr anchor="t">
            <a:noAutofit/>
          </a:bodyPr>
          <a:lstStyle/>
          <a:p>
            <a:r>
              <a:rPr lang="en-US" altLang="zh-TW" sz="3200" dirty="0" err="1"/>
              <a:t>Netplan</a:t>
            </a:r>
            <a:r>
              <a:rPr lang="en-US" altLang="zh-TW" sz="3200" dirty="0"/>
              <a:t> </a:t>
            </a:r>
            <a:r>
              <a:rPr lang="zh-TW" altLang="en-US" sz="3200" dirty="0"/>
              <a:t>根據描述</a:t>
            </a:r>
            <a:r>
              <a:rPr lang="zh-TW" altLang="en-US" sz="3200" dirty="0" smtClean="0"/>
              <a:t>檔</a:t>
            </a:r>
            <a:r>
              <a:rPr lang="en-US" altLang="zh-TW" sz="3200" dirty="0" smtClean="0"/>
              <a:t>(,</a:t>
            </a:r>
            <a:r>
              <a:rPr lang="en-US" altLang="zh-TW" sz="3200" dirty="0" err="1" smtClean="0">
                <a:solidFill>
                  <a:srgbClr val="FF0000"/>
                </a:solidFill>
              </a:rPr>
              <a:t>yaml</a:t>
            </a:r>
            <a:r>
              <a:rPr lang="en-US" altLang="zh-TW" sz="3200" dirty="0" smtClean="0"/>
              <a:t>)</a:t>
            </a:r>
            <a:r>
              <a:rPr lang="zh-TW" altLang="en-US" sz="3200" dirty="0" smtClean="0"/>
              <a:t>中</a:t>
            </a:r>
            <a:r>
              <a:rPr lang="zh-TW" altLang="en-US" sz="3200" dirty="0"/>
              <a:t>定義的</a:t>
            </a:r>
            <a:r>
              <a:rPr lang="zh-TW" altLang="en-US" sz="3200" dirty="0" smtClean="0"/>
              <a:t>內容</a:t>
            </a:r>
            <a:r>
              <a:rPr lang="en-US" altLang="zh-TW" sz="3200" dirty="0" smtClean="0"/>
              <a:t/>
            </a:r>
            <a:br>
              <a:rPr lang="en-US" altLang="zh-TW" sz="3200" dirty="0" smtClean="0"/>
            </a:br>
            <a:r>
              <a:rPr lang="zh-TW" altLang="en-US" sz="3200" dirty="0"/>
              <a:t>自動生成其對應的後端網路守護</a:t>
            </a:r>
            <a:r>
              <a:rPr lang="zh-TW" altLang="en-US" sz="3200" dirty="0" smtClean="0"/>
              <a:t>程式</a:t>
            </a:r>
            <a:r>
              <a:rPr lang="en-US" altLang="zh-TW" sz="3200" dirty="0" smtClean="0"/>
              <a:t>(daemon)</a:t>
            </a:r>
            <a:r>
              <a:rPr lang="zh-TW" altLang="en-US" sz="3200" dirty="0" smtClean="0"/>
              <a:t>所</a:t>
            </a:r>
            <a:r>
              <a:rPr lang="zh-TW" altLang="en-US" sz="3200" dirty="0"/>
              <a:t>需要的配置資訊，</a:t>
            </a:r>
            <a:br>
              <a:rPr lang="zh-TW" altLang="en-US" sz="3200" dirty="0"/>
            </a:br>
            <a:r>
              <a:rPr lang="zh-TW" altLang="en-US" sz="3200" dirty="0"/>
              <a:t>後端網路守護</a:t>
            </a:r>
            <a:r>
              <a:rPr lang="zh-TW" altLang="en-US" sz="3200" dirty="0" smtClean="0"/>
              <a:t>程式</a:t>
            </a:r>
            <a:r>
              <a:rPr lang="en-US" altLang="zh-TW" sz="3200" dirty="0"/>
              <a:t>(daemon)</a:t>
            </a:r>
            <a:r>
              <a:rPr lang="zh-TW" altLang="en-US" sz="3200" dirty="0" smtClean="0"/>
              <a:t>再</a:t>
            </a:r>
            <a:r>
              <a:rPr lang="zh-TW" altLang="en-US" sz="3200" dirty="0"/>
              <a:t>根據其配置資訊</a:t>
            </a:r>
            <a:br>
              <a:rPr lang="zh-TW" altLang="en-US" sz="3200" dirty="0"/>
            </a:br>
            <a:r>
              <a:rPr lang="zh-TW" altLang="en-US" sz="3200" dirty="0"/>
              <a:t>通過 </a:t>
            </a:r>
            <a:r>
              <a:rPr lang="en-US" altLang="zh-TW" sz="3200" dirty="0"/>
              <a:t>Linux </a:t>
            </a:r>
            <a:r>
              <a:rPr lang="zh-TW" altLang="en-US" sz="3200" dirty="0"/>
              <a:t>內核管理對應的網路設備</a:t>
            </a:r>
            <a:r>
              <a:rPr lang="zh-TW" altLang="en-US" sz="3200" dirty="0" smtClean="0"/>
              <a:t>。</a:t>
            </a:r>
            <a:r>
              <a:rPr lang="zh-TW" altLang="en-US" sz="3200" dirty="0"/>
              <a:t/>
            </a:r>
            <a:br>
              <a:rPr lang="zh-TW" altLang="en-US" sz="3200" dirty="0"/>
            </a:br>
            <a:endParaRPr lang="zh-TW" altLang="en-US" sz="3200" dirty="0"/>
          </a:p>
        </p:txBody>
      </p:sp>
      <p:sp>
        <p:nvSpPr>
          <p:cNvPr id="3" name="內容版面配置區 2"/>
          <p:cNvSpPr>
            <a:spLocks noGrp="1"/>
          </p:cNvSpPr>
          <p:nvPr>
            <p:ph idx="1"/>
          </p:nvPr>
        </p:nvSpPr>
        <p:spPr>
          <a:xfrm>
            <a:off x="200417" y="2705623"/>
            <a:ext cx="11736887" cy="3757808"/>
          </a:xfrm>
        </p:spPr>
        <p:txBody>
          <a:bodyPr>
            <a:normAutofit fontScale="92500" lnSpcReduction="10000"/>
          </a:bodyPr>
          <a:lstStyle/>
          <a:p>
            <a:pPr marL="0" indent="0">
              <a:buNone/>
            </a:pPr>
            <a:r>
              <a:rPr lang="en-US" altLang="zh-TW" sz="3600" dirty="0" smtClean="0"/>
              <a:t>1</a:t>
            </a:r>
            <a:r>
              <a:rPr lang="en-US" altLang="zh-TW" sz="3600" dirty="0"/>
              <a:t>. </a:t>
            </a:r>
            <a:r>
              <a:rPr lang="en-US" altLang="zh-TW" sz="3600" dirty="0" smtClean="0">
                <a:solidFill>
                  <a:srgbClr val="FF00FF"/>
                </a:solidFill>
              </a:rPr>
              <a:t>Renderer</a:t>
            </a:r>
            <a:r>
              <a:rPr lang="zh-TW" altLang="en-US" sz="3600" dirty="0" smtClean="0"/>
              <a:t>指定</a:t>
            </a:r>
            <a:r>
              <a:rPr lang="en-US" altLang="zh-TW" sz="3600" dirty="0" smtClean="0"/>
              <a:t>daemon</a:t>
            </a:r>
            <a:r>
              <a:rPr lang="zh-TW" altLang="en-US" sz="3600" dirty="0" smtClean="0"/>
              <a:t>是</a:t>
            </a:r>
            <a:r>
              <a:rPr lang="en-US" altLang="zh-TW" sz="3600" dirty="0" err="1" smtClean="0">
                <a:solidFill>
                  <a:srgbClr val="FF00FF"/>
                </a:solidFill>
              </a:rPr>
              <a:t>networkd</a:t>
            </a:r>
            <a:r>
              <a:rPr lang="en-US" altLang="zh-TW" sz="3600" dirty="0" smtClean="0"/>
              <a:t> </a:t>
            </a:r>
            <a:r>
              <a:rPr lang="zh-TW" altLang="en-US" sz="3600" dirty="0" smtClean="0"/>
              <a:t>還是</a:t>
            </a:r>
            <a:r>
              <a:rPr lang="en-US" altLang="zh-TW" sz="3600" dirty="0" err="1" smtClean="0">
                <a:solidFill>
                  <a:srgbClr val="FF00FF"/>
                </a:solidFill>
              </a:rPr>
              <a:t>NetworkManage</a:t>
            </a:r>
            <a:r>
              <a:rPr lang="en-US" altLang="zh-TW" sz="3600" dirty="0" err="1" smtClean="0"/>
              <a:t>r</a:t>
            </a:r>
            <a:endParaRPr lang="en-US" altLang="zh-TW" sz="3600" dirty="0" smtClean="0"/>
          </a:p>
          <a:p>
            <a:pPr marL="0" indent="0">
              <a:buNone/>
            </a:pPr>
            <a:r>
              <a:rPr lang="en-US" altLang="zh-TW" sz="3600" dirty="0" smtClean="0"/>
              <a:t>2.</a:t>
            </a:r>
            <a:r>
              <a:rPr lang="zh-TW" altLang="en-US" sz="3600" dirty="0" smtClean="0"/>
              <a:t> </a:t>
            </a:r>
            <a:r>
              <a:rPr lang="en-US" altLang="zh-TW" sz="3600" smtClean="0">
                <a:solidFill>
                  <a:srgbClr val="FF00FF"/>
                </a:solidFill>
              </a:rPr>
              <a:t>enp1s0 </a:t>
            </a:r>
            <a:r>
              <a:rPr lang="en-US" altLang="zh-TW" sz="3600" b="1"/>
              <a:t>(</a:t>
            </a:r>
            <a:r>
              <a:rPr lang="zh-TW" altLang="en-US" sz="3600" b="1"/>
              <a:t>或</a:t>
            </a:r>
            <a:r>
              <a:rPr lang="en-US" altLang="zh-TW" sz="3600">
                <a:solidFill>
                  <a:srgbClr val="FF0000"/>
                </a:solidFill>
              </a:rPr>
              <a:t>ens33</a:t>
            </a:r>
            <a:r>
              <a:rPr lang="en-US" altLang="zh-TW" sz="3600" b="1"/>
              <a:t>)</a:t>
            </a:r>
            <a:r>
              <a:rPr lang="zh-TW" altLang="en-US" sz="3600" smtClean="0"/>
              <a:t>指定</a:t>
            </a:r>
            <a:r>
              <a:rPr lang="zh-TW" altLang="en-US" sz="3600" dirty="0"/>
              <a:t>需配置</a:t>
            </a:r>
            <a:r>
              <a:rPr lang="zh-TW" altLang="en-US" sz="3600" dirty="0">
                <a:solidFill>
                  <a:srgbClr val="FF0000"/>
                </a:solidFill>
              </a:rPr>
              <a:t>網路介面</a:t>
            </a:r>
            <a:r>
              <a:rPr lang="zh-TW" altLang="en-US" sz="3600" dirty="0"/>
              <a:t>的名稱。</a:t>
            </a:r>
          </a:p>
          <a:p>
            <a:pPr marL="0" indent="0">
              <a:buNone/>
            </a:pPr>
            <a:r>
              <a:rPr lang="en-US" altLang="zh-TW" sz="3600" dirty="0" smtClean="0"/>
              <a:t>3. </a:t>
            </a:r>
            <a:r>
              <a:rPr lang="en-US" altLang="zh-TW" sz="3600" dirty="0">
                <a:solidFill>
                  <a:srgbClr val="FF00FF"/>
                </a:solidFill>
              </a:rPr>
              <a:t>dhcp4</a:t>
            </a:r>
            <a:r>
              <a:rPr lang="en-US" altLang="zh-TW" sz="3600" dirty="0"/>
              <a:t> </a:t>
            </a:r>
            <a:r>
              <a:rPr lang="zh-TW" altLang="en-US" sz="3600" dirty="0"/>
              <a:t>是否打開 </a:t>
            </a:r>
            <a:r>
              <a:rPr lang="en-US" altLang="zh-TW" sz="3600" dirty="0"/>
              <a:t>IPv4 </a:t>
            </a:r>
            <a:r>
              <a:rPr lang="zh-TW" altLang="en-US" sz="3600" dirty="0"/>
              <a:t>的 </a:t>
            </a:r>
            <a:r>
              <a:rPr lang="en-US" altLang="zh-TW" sz="3600" dirty="0" err="1"/>
              <a:t>dhcp</a:t>
            </a:r>
            <a:r>
              <a:rPr lang="zh-TW" altLang="en-US" sz="3600" dirty="0" smtClean="0"/>
              <a:t>。</a:t>
            </a:r>
            <a:r>
              <a:rPr lang="en-US" altLang="zh-TW" sz="3600" dirty="0" smtClean="0"/>
              <a:t>(</a:t>
            </a:r>
            <a:r>
              <a:rPr lang="en-US" altLang="zh-TW" sz="3600" dirty="0" smtClean="0">
                <a:solidFill>
                  <a:srgbClr val="FF00FF"/>
                </a:solidFill>
              </a:rPr>
              <a:t>yes</a:t>
            </a:r>
            <a:r>
              <a:rPr lang="en-US" altLang="zh-TW" sz="3600" dirty="0" smtClean="0"/>
              <a:t>/</a:t>
            </a:r>
            <a:r>
              <a:rPr lang="en-US" altLang="zh-TW" sz="3600" dirty="0" smtClean="0">
                <a:solidFill>
                  <a:srgbClr val="FF00FF"/>
                </a:solidFill>
              </a:rPr>
              <a:t>no</a:t>
            </a:r>
            <a:r>
              <a:rPr lang="en-US" altLang="zh-TW" sz="3600" dirty="0" smtClean="0"/>
              <a:t>/</a:t>
            </a:r>
            <a:r>
              <a:rPr lang="en-US" altLang="zh-TW" sz="3600" dirty="0" smtClean="0">
                <a:solidFill>
                  <a:srgbClr val="FF00FF"/>
                </a:solidFill>
              </a:rPr>
              <a:t>true</a:t>
            </a:r>
            <a:r>
              <a:rPr lang="en-US" altLang="zh-TW" sz="3600" dirty="0" smtClean="0"/>
              <a:t>/</a:t>
            </a:r>
            <a:r>
              <a:rPr lang="en-US" altLang="zh-TW" sz="3600" dirty="0" smtClean="0">
                <a:solidFill>
                  <a:srgbClr val="FF00FF"/>
                </a:solidFill>
              </a:rPr>
              <a:t>false</a:t>
            </a:r>
            <a:r>
              <a:rPr lang="en-US" altLang="zh-TW" sz="3600" dirty="0" smtClean="0"/>
              <a:t>)</a:t>
            </a:r>
            <a:endParaRPr lang="zh-TW" altLang="en-US" sz="3600" dirty="0"/>
          </a:p>
          <a:p>
            <a:pPr marL="0" indent="0">
              <a:buNone/>
            </a:pPr>
            <a:r>
              <a:rPr lang="en-US" altLang="zh-TW" sz="3600" dirty="0" smtClean="0"/>
              <a:t>4. </a:t>
            </a:r>
            <a:r>
              <a:rPr lang="en-US" altLang="zh-TW" sz="3600" dirty="0">
                <a:solidFill>
                  <a:srgbClr val="FF00FF"/>
                </a:solidFill>
              </a:rPr>
              <a:t>dhcp6</a:t>
            </a:r>
            <a:r>
              <a:rPr lang="en-US" altLang="zh-TW" sz="3600" dirty="0"/>
              <a:t> </a:t>
            </a:r>
            <a:r>
              <a:rPr lang="zh-TW" altLang="en-US" sz="3600" dirty="0"/>
              <a:t>是否打開 </a:t>
            </a:r>
            <a:r>
              <a:rPr lang="en-US" altLang="zh-TW" sz="3600" dirty="0"/>
              <a:t>IPv6 </a:t>
            </a:r>
            <a:r>
              <a:rPr lang="zh-TW" altLang="en-US" sz="3600" dirty="0"/>
              <a:t>的 </a:t>
            </a:r>
            <a:r>
              <a:rPr lang="en-US" altLang="zh-TW" sz="3600" dirty="0" err="1"/>
              <a:t>dhcp</a:t>
            </a:r>
            <a:r>
              <a:rPr lang="zh-TW" altLang="en-US" sz="3600" dirty="0" smtClean="0"/>
              <a:t>。</a:t>
            </a:r>
            <a:r>
              <a:rPr lang="en-US" altLang="zh-TW" sz="3600" dirty="0"/>
              <a:t>(</a:t>
            </a:r>
            <a:r>
              <a:rPr lang="en-US" altLang="zh-TW" sz="3600" dirty="0">
                <a:solidFill>
                  <a:srgbClr val="FF00FF"/>
                </a:solidFill>
              </a:rPr>
              <a:t>yes</a:t>
            </a:r>
            <a:r>
              <a:rPr lang="en-US" altLang="zh-TW" sz="3600" dirty="0"/>
              <a:t>/</a:t>
            </a:r>
            <a:r>
              <a:rPr lang="en-US" altLang="zh-TW" sz="3600" dirty="0">
                <a:solidFill>
                  <a:srgbClr val="FF00FF"/>
                </a:solidFill>
              </a:rPr>
              <a:t>no</a:t>
            </a:r>
            <a:r>
              <a:rPr lang="en-US" altLang="zh-TW" sz="3600" dirty="0"/>
              <a:t>/</a:t>
            </a:r>
            <a:r>
              <a:rPr lang="en-US" altLang="zh-TW" sz="3600" dirty="0">
                <a:solidFill>
                  <a:srgbClr val="FF00FF"/>
                </a:solidFill>
              </a:rPr>
              <a:t>true</a:t>
            </a:r>
            <a:r>
              <a:rPr lang="en-US" altLang="zh-TW" sz="3600" dirty="0"/>
              <a:t>/</a:t>
            </a:r>
            <a:r>
              <a:rPr lang="en-US" altLang="zh-TW" sz="3600" dirty="0">
                <a:solidFill>
                  <a:srgbClr val="FF00FF"/>
                </a:solidFill>
              </a:rPr>
              <a:t>false</a:t>
            </a:r>
            <a:r>
              <a:rPr lang="en-US" altLang="zh-TW" sz="3600" dirty="0"/>
              <a:t>)</a:t>
            </a:r>
            <a:endParaRPr lang="zh-TW" altLang="en-US" sz="3600" dirty="0"/>
          </a:p>
          <a:p>
            <a:pPr marL="0" indent="0">
              <a:buNone/>
            </a:pPr>
            <a:r>
              <a:rPr lang="en-US" altLang="zh-TW" sz="3600" dirty="0" smtClean="0"/>
              <a:t>5. </a:t>
            </a:r>
            <a:r>
              <a:rPr lang="en-US" altLang="zh-TW" sz="3600" dirty="0">
                <a:solidFill>
                  <a:srgbClr val="FF00FF"/>
                </a:solidFill>
              </a:rPr>
              <a:t>addresses</a:t>
            </a:r>
            <a:r>
              <a:rPr lang="en-US" altLang="zh-TW" sz="3600" dirty="0"/>
              <a:t> </a:t>
            </a:r>
            <a:r>
              <a:rPr lang="zh-TW" altLang="en-US" sz="3600" dirty="0"/>
              <a:t>定義網路介面的</a:t>
            </a:r>
            <a:r>
              <a:rPr lang="zh-TW" altLang="en-US" sz="3600" dirty="0">
                <a:solidFill>
                  <a:srgbClr val="FF0000"/>
                </a:solidFill>
              </a:rPr>
              <a:t>靜態 </a:t>
            </a:r>
            <a:r>
              <a:rPr lang="en-US" altLang="zh-TW" sz="3600" dirty="0">
                <a:solidFill>
                  <a:srgbClr val="FF0000"/>
                </a:solidFill>
              </a:rPr>
              <a:t>IP </a:t>
            </a:r>
            <a:r>
              <a:rPr lang="zh-TW" altLang="en-US" sz="3600" dirty="0"/>
              <a:t>地址。</a:t>
            </a:r>
            <a:br>
              <a:rPr lang="zh-TW" altLang="en-US" sz="3600" dirty="0"/>
            </a:br>
            <a:r>
              <a:rPr lang="en-US" altLang="zh-TW" sz="3600" dirty="0" smtClean="0"/>
              <a:t>6. </a:t>
            </a:r>
            <a:r>
              <a:rPr lang="en-US" altLang="zh-TW" sz="3600" dirty="0">
                <a:solidFill>
                  <a:srgbClr val="FF00FF"/>
                </a:solidFill>
              </a:rPr>
              <a:t>gateway4</a:t>
            </a:r>
            <a:r>
              <a:rPr lang="en-US" altLang="zh-TW" sz="3600" dirty="0"/>
              <a:t> </a:t>
            </a:r>
            <a:r>
              <a:rPr lang="zh-TW" altLang="en-US" sz="3600" dirty="0"/>
              <a:t>指定</a:t>
            </a:r>
            <a:r>
              <a:rPr lang="zh-TW" altLang="en-US" sz="3600" dirty="0">
                <a:solidFill>
                  <a:srgbClr val="FF0000"/>
                </a:solidFill>
              </a:rPr>
              <a:t>預設閘道器</a:t>
            </a:r>
            <a:r>
              <a:rPr lang="zh-TW" altLang="en-US" sz="3600" dirty="0"/>
              <a:t>的 </a:t>
            </a:r>
            <a:r>
              <a:rPr lang="en-US" altLang="zh-TW" sz="3600" dirty="0"/>
              <a:t>IPv4 </a:t>
            </a:r>
            <a:r>
              <a:rPr lang="zh-TW" altLang="en-US" sz="3600" dirty="0"/>
              <a:t>地址。</a:t>
            </a:r>
            <a:br>
              <a:rPr lang="zh-TW" altLang="en-US" sz="3600" dirty="0"/>
            </a:br>
            <a:r>
              <a:rPr lang="en-US" altLang="zh-TW" sz="3600" dirty="0" smtClean="0"/>
              <a:t>7. </a:t>
            </a:r>
            <a:r>
              <a:rPr lang="en-US" altLang="zh-TW" sz="3600" dirty="0" err="1">
                <a:solidFill>
                  <a:srgbClr val="FF00FF"/>
                </a:solidFill>
              </a:rPr>
              <a:t>nameservers</a:t>
            </a:r>
            <a:r>
              <a:rPr lang="en-US" altLang="zh-TW" sz="3600" dirty="0"/>
              <a:t> </a:t>
            </a:r>
            <a:r>
              <a:rPr lang="zh-TW" altLang="en-US" sz="3600" dirty="0"/>
              <a:t>指定功能變數名稱伺服器的 </a:t>
            </a:r>
            <a:r>
              <a:rPr lang="en-US" altLang="zh-TW" sz="3600" dirty="0"/>
              <a:t>IP </a:t>
            </a:r>
            <a:r>
              <a:rPr lang="zh-TW" altLang="en-US" sz="3600" dirty="0"/>
              <a:t>地址。</a:t>
            </a:r>
          </a:p>
          <a:p>
            <a:pPr marL="0" indent="0">
              <a:buNone/>
            </a:pPr>
            <a:endParaRPr lang="zh-TW" altLang="en-US" sz="3600" dirty="0"/>
          </a:p>
        </p:txBody>
      </p:sp>
    </p:spTree>
    <p:extLst>
      <p:ext uri="{BB962C8B-B14F-4D97-AF65-F5344CB8AC3E}">
        <p14:creationId xmlns:p14="http://schemas.microsoft.com/office/powerpoint/2010/main" val="255025804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a:t>配置</a:t>
            </a:r>
            <a:r>
              <a:rPr lang="en-US" altLang="zh-TW" dirty="0" err="1" smtClean="0"/>
              <a:t>netplan</a:t>
            </a:r>
            <a:r>
              <a:rPr lang="en-US" altLang="zh-TW" dirty="0" smtClean="0"/>
              <a:t>(</a:t>
            </a:r>
            <a:r>
              <a:rPr lang="zh-TW" altLang="en-US" dirty="0" smtClean="0"/>
              <a:t>用來</a:t>
            </a:r>
            <a:r>
              <a:rPr lang="zh-TW" altLang="en-US" dirty="0"/>
              <a:t>設定本機固定 </a:t>
            </a:r>
            <a:r>
              <a:rPr lang="en-US" altLang="zh-TW" dirty="0" smtClean="0"/>
              <a:t>IP)</a:t>
            </a:r>
            <a:endParaRPr lang="zh-TW" altLang="en-US" dirty="0"/>
          </a:p>
        </p:txBody>
      </p:sp>
      <p:sp>
        <p:nvSpPr>
          <p:cNvPr id="3" name="內容版面配置區 2"/>
          <p:cNvSpPr>
            <a:spLocks noGrp="1"/>
          </p:cNvSpPr>
          <p:nvPr>
            <p:ph idx="1"/>
          </p:nvPr>
        </p:nvSpPr>
        <p:spPr>
          <a:xfrm>
            <a:off x="838200" y="1690688"/>
            <a:ext cx="10515600" cy="4900852"/>
          </a:xfrm>
        </p:spPr>
        <p:txBody>
          <a:bodyPr>
            <a:noAutofit/>
          </a:bodyPr>
          <a:lstStyle/>
          <a:p>
            <a:r>
              <a:rPr lang="zh-TW" altLang="en-US" sz="4000" dirty="0" smtClean="0"/>
              <a:t>在 </a:t>
            </a:r>
            <a:r>
              <a:rPr lang="en-US" altLang="zh-TW" sz="4000" dirty="0" smtClean="0"/>
              <a:t>/</a:t>
            </a:r>
            <a:r>
              <a:rPr lang="en-US" altLang="zh-TW" sz="4000" dirty="0" err="1"/>
              <a:t>etc</a:t>
            </a:r>
            <a:r>
              <a:rPr lang="en-US" altLang="zh-TW" sz="4000" dirty="0"/>
              <a:t>/</a:t>
            </a:r>
            <a:r>
              <a:rPr lang="en-US" altLang="zh-TW" sz="4000" dirty="0" err="1"/>
              <a:t>netplan</a:t>
            </a:r>
            <a:r>
              <a:rPr lang="en-US" altLang="zh-TW" sz="4000" dirty="0" smtClean="0"/>
              <a:t>/</a:t>
            </a:r>
            <a:r>
              <a:rPr lang="zh-TW" altLang="en-US" sz="4000" dirty="0" smtClean="0"/>
              <a:t> 下使用</a:t>
            </a:r>
            <a:r>
              <a:rPr lang="en-US" altLang="zh-TW" sz="4000" dirty="0"/>
              <a:t>.</a:t>
            </a:r>
            <a:r>
              <a:rPr lang="en-US" altLang="zh-TW" sz="4000" dirty="0" err="1"/>
              <a:t>yaml</a:t>
            </a:r>
            <a:r>
              <a:rPr lang="en-US" altLang="zh-TW" sz="4000" dirty="0"/>
              <a:t>(Yet Another Markup </a:t>
            </a:r>
            <a:r>
              <a:rPr lang="en-US" altLang="zh-TW" sz="4000" dirty="0" smtClean="0"/>
              <a:t>Language)</a:t>
            </a:r>
            <a:r>
              <a:rPr lang="zh-TW" altLang="en-US" sz="4000" dirty="0" smtClean="0"/>
              <a:t>附檔名</a:t>
            </a:r>
            <a:endParaRPr lang="en-US" altLang="zh-TW" sz="4000" dirty="0" smtClean="0"/>
          </a:p>
          <a:p>
            <a:pPr marL="0" indent="0">
              <a:buNone/>
            </a:pPr>
            <a:r>
              <a:rPr lang="zh-TW" altLang="en-US" sz="4000" dirty="0" smtClean="0"/>
              <a:t>（</a:t>
            </a:r>
            <a:r>
              <a:rPr lang="zh-TW" altLang="en-US" sz="4000" dirty="0"/>
              <a:t>例如</a:t>
            </a:r>
            <a:r>
              <a:rPr lang="en-US" altLang="zh-TW" sz="4000" dirty="0"/>
              <a:t>/</a:t>
            </a:r>
            <a:r>
              <a:rPr lang="en-US" altLang="zh-TW" sz="4000" dirty="0" err="1" smtClean="0"/>
              <a:t>etc</a:t>
            </a:r>
            <a:r>
              <a:rPr lang="en-US" altLang="zh-TW" sz="4000" dirty="0" smtClean="0"/>
              <a:t>/</a:t>
            </a:r>
            <a:r>
              <a:rPr lang="en-US" altLang="zh-TW" sz="4000" dirty="0" err="1" smtClean="0"/>
              <a:t>netplan</a:t>
            </a:r>
            <a:r>
              <a:rPr lang="en-US" altLang="zh-TW" sz="4000" dirty="0" smtClean="0"/>
              <a:t>/01-netcfg.</a:t>
            </a:r>
            <a:r>
              <a:rPr lang="en-US" altLang="zh-TW" sz="4000" dirty="0" smtClean="0">
                <a:solidFill>
                  <a:srgbClr val="FF0000"/>
                </a:solidFill>
              </a:rPr>
              <a:t>yaml</a:t>
            </a:r>
            <a:r>
              <a:rPr lang="zh-TW" altLang="en-US" sz="4000" dirty="0" smtClean="0"/>
              <a:t>）</a:t>
            </a:r>
            <a:endParaRPr lang="en-US" altLang="zh-TW" sz="4000" dirty="0" smtClean="0"/>
          </a:p>
          <a:p>
            <a:r>
              <a:rPr lang="en-US" altLang="zh-TW" sz="4000" dirty="0" err="1" smtClean="0">
                <a:solidFill>
                  <a:srgbClr val="FF0000"/>
                </a:solidFill>
              </a:rPr>
              <a:t>sudo</a:t>
            </a:r>
            <a:r>
              <a:rPr lang="en-US" altLang="zh-TW" sz="4000" dirty="0" smtClean="0">
                <a:solidFill>
                  <a:srgbClr val="FF0000"/>
                </a:solidFill>
              </a:rPr>
              <a:t> </a:t>
            </a:r>
            <a:r>
              <a:rPr lang="en-US" altLang="zh-TW" sz="4000" dirty="0" err="1" smtClean="0">
                <a:solidFill>
                  <a:srgbClr val="FF0000"/>
                </a:solidFill>
              </a:rPr>
              <a:t>netplan</a:t>
            </a:r>
            <a:r>
              <a:rPr lang="en-US" altLang="zh-TW" sz="4000" dirty="0" smtClean="0">
                <a:solidFill>
                  <a:srgbClr val="FF0000"/>
                </a:solidFill>
              </a:rPr>
              <a:t> try</a:t>
            </a:r>
          </a:p>
          <a:p>
            <a:pPr marL="0" indent="0">
              <a:buNone/>
            </a:pPr>
            <a:r>
              <a:rPr lang="zh-TW" altLang="en-US" sz="4000" dirty="0" smtClean="0"/>
              <a:t>測</a:t>
            </a:r>
            <a:r>
              <a:rPr lang="zh-TW" altLang="en-US" sz="4000" dirty="0"/>
              <a:t>試</a:t>
            </a:r>
            <a:endParaRPr lang="en-US" altLang="zh-TW" sz="4000" dirty="0" smtClean="0"/>
          </a:p>
          <a:p>
            <a:r>
              <a:rPr lang="en-US" altLang="zh-TW" sz="4000" dirty="0" err="1" smtClean="0">
                <a:solidFill>
                  <a:srgbClr val="FF0000"/>
                </a:solidFill>
              </a:rPr>
              <a:t>sudo</a:t>
            </a:r>
            <a:r>
              <a:rPr lang="en-US" altLang="zh-TW" sz="4000" dirty="0" smtClean="0">
                <a:solidFill>
                  <a:srgbClr val="FF0000"/>
                </a:solidFill>
              </a:rPr>
              <a:t> </a:t>
            </a:r>
            <a:r>
              <a:rPr lang="en-US" altLang="zh-TW" sz="4000" dirty="0" err="1">
                <a:solidFill>
                  <a:srgbClr val="FF0000"/>
                </a:solidFill>
              </a:rPr>
              <a:t>netplan</a:t>
            </a:r>
            <a:r>
              <a:rPr lang="en-US" altLang="zh-TW" sz="4000" dirty="0">
                <a:solidFill>
                  <a:srgbClr val="FF0000"/>
                </a:solidFill>
              </a:rPr>
              <a:t> </a:t>
            </a:r>
            <a:r>
              <a:rPr lang="en-US" altLang="zh-TW" sz="4000" dirty="0" smtClean="0">
                <a:solidFill>
                  <a:srgbClr val="FF0000"/>
                </a:solidFill>
              </a:rPr>
              <a:t>apply</a:t>
            </a:r>
          </a:p>
          <a:p>
            <a:pPr marL="0" indent="0">
              <a:buNone/>
            </a:pPr>
            <a:r>
              <a:rPr lang="zh-TW" altLang="en-US" sz="4000" dirty="0" smtClean="0"/>
              <a:t>立即套用</a:t>
            </a:r>
            <a:r>
              <a:rPr lang="zh-TW" altLang="en-US" sz="4000" dirty="0"/>
              <a:t>新的</a:t>
            </a:r>
            <a:r>
              <a:rPr lang="zh-TW" altLang="en-US" sz="4000" dirty="0" smtClean="0"/>
              <a:t>設定</a:t>
            </a:r>
            <a:r>
              <a:rPr lang="en-US" altLang="zh-TW" sz="4000" dirty="0" smtClean="0"/>
              <a:t>(</a:t>
            </a:r>
            <a:r>
              <a:rPr lang="zh-TW" altLang="en-US" sz="4000" dirty="0" smtClean="0"/>
              <a:t>或</a:t>
            </a:r>
            <a:r>
              <a:rPr lang="en-US" altLang="zh-TW" sz="4000" dirty="0" smtClean="0"/>
              <a:t>reboot)</a:t>
            </a:r>
            <a:endParaRPr lang="zh-TW" altLang="en-US" sz="4000" dirty="0"/>
          </a:p>
          <a:p>
            <a:endParaRPr lang="zh-TW" altLang="en-US" sz="4000" dirty="0"/>
          </a:p>
        </p:txBody>
      </p:sp>
    </p:spTree>
    <p:extLst>
      <p:ext uri="{BB962C8B-B14F-4D97-AF65-F5344CB8AC3E}">
        <p14:creationId xmlns:p14="http://schemas.microsoft.com/office/powerpoint/2010/main" val="3553927382"/>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9466</TotalTime>
  <Words>45604</Words>
  <Application>Microsoft Office PowerPoint</Application>
  <PresentationFormat>寬螢幕</PresentationFormat>
  <Paragraphs>4818</Paragraphs>
  <Slides>173</Slides>
  <Notes>77</Notes>
  <HiddenSlides>0</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173</vt:i4>
      </vt:variant>
    </vt:vector>
  </HeadingPairs>
  <TitlesOfParts>
    <vt:vector size="184" baseType="lpstr">
      <vt:lpstr>Cordia New</vt:lpstr>
      <vt:lpstr>等线</vt:lpstr>
      <vt:lpstr>新細明體</vt:lpstr>
      <vt:lpstr>標楷體</vt:lpstr>
      <vt:lpstr>Arial</vt:lpstr>
      <vt:lpstr>Arial</vt:lpstr>
      <vt:lpstr>Calibri</vt:lpstr>
      <vt:lpstr>Calibri Light</vt:lpstr>
      <vt:lpstr>Georgia</vt:lpstr>
      <vt:lpstr>Wingdings</vt:lpstr>
      <vt:lpstr>Office 佈景主題</vt:lpstr>
      <vt:lpstr>TCP/IP</vt:lpstr>
      <vt:lpstr> IP(Internet Protocol) </vt:lpstr>
      <vt:lpstr>32位元(BIT)</vt:lpstr>
      <vt:lpstr>IP 分級</vt:lpstr>
      <vt:lpstr>Class A (Subnet Mask : 255.0.0.0)</vt:lpstr>
      <vt:lpstr>Class A 擁有者清單</vt:lpstr>
      <vt:lpstr>Class B (Subnet Mask : 255.255.0.0)</vt:lpstr>
      <vt:lpstr>Class C (Subnet Mask : 255.255.255.0)</vt:lpstr>
      <vt:lpstr>32 bits 的 IP 分成四小段， 每段含有 8 個 bits ， 將 8 個 bits 計算成為十進位， 並且每一段中間以小數點</vt:lpstr>
      <vt:lpstr>2進位 轉 10 進位(IP 分成四小段，每段含有 8 個 bits )</vt:lpstr>
      <vt:lpstr>練習:十進位答案</vt:lpstr>
      <vt:lpstr>練習:2進位答案(8bit)</vt:lpstr>
      <vt:lpstr>2進位計算</vt:lpstr>
      <vt:lpstr>速算</vt:lpstr>
      <vt:lpstr>變化</vt:lpstr>
      <vt:lpstr>2進位and運算</vt:lpstr>
      <vt:lpstr>Ip 192.168.0.50 、192.168.0.199是否在同1網段</vt:lpstr>
      <vt:lpstr>IP 的分級</vt:lpstr>
      <vt:lpstr>IP 位址的格式- Network_ID 與HOST_ID  IP 的 32 bits 資料中，主要分為  Network_ID與 Host_ID兩部份</vt:lpstr>
      <vt:lpstr>IP</vt:lpstr>
      <vt:lpstr>Private IP</vt:lpstr>
      <vt:lpstr>您要組建一個單一的 IP 網路，那麼您得分配相同的 Net ID 給所有主機，而各主機的 Host ID 卻必須是唯一的，也就是說沒有任何兩個 Host ID 會是一樣的。</vt:lpstr>
      <vt:lpstr>PowerPoint 簡報</vt:lpstr>
      <vt:lpstr>物理網段</vt:lpstr>
      <vt:lpstr>Netmask或稱為 Subnet mask-子網路遮罩</vt:lpstr>
      <vt:lpstr>以class c 的private IP -192.168.0.0 – 192.168.255.255 某一網段為例</vt:lpstr>
      <vt:lpstr>Network 、 Broadcast 、 Netmask</vt:lpstr>
      <vt:lpstr>Network/Netmask</vt:lpstr>
      <vt:lpstr>在Ip 192.168.0.50 ping 192.168.0.199</vt:lpstr>
      <vt:lpstr>Ip 192.168.0.50 、192.168.0.199是否在同1網段</vt:lpstr>
      <vt:lpstr>二個子網路</vt:lpstr>
      <vt:lpstr>在Ip 192.168.0.50 ping 192.168.0.199</vt:lpstr>
      <vt:lpstr>Ip 192.168.0.50 、192.168.0.199是否在同1網段</vt:lpstr>
      <vt:lpstr>在Ip 192.168.0.199 ping 192.168.0.50</vt:lpstr>
      <vt:lpstr>Ip 192.168.0.50 、192.168.0.199是否在同1網段</vt:lpstr>
      <vt:lpstr>4網段10進位</vt:lpstr>
      <vt:lpstr>4網段 之1-2進位</vt:lpstr>
      <vt:lpstr>4網段之2-2進位</vt:lpstr>
      <vt:lpstr>在Ip 192.168.0.50 ping 192.168.0.199</vt:lpstr>
      <vt:lpstr>Ip 192.168.0.50 、192.168.0.199是否在同1網段</vt:lpstr>
      <vt:lpstr>在Ip 192.168.0.199 ping 192.168.0.50</vt:lpstr>
      <vt:lpstr>Ip 192.168.0.50 、192.168.0.199是否在同1網段</vt:lpstr>
      <vt:lpstr>ip如何手動設定</vt:lpstr>
      <vt:lpstr>PowerPoint 簡報</vt:lpstr>
      <vt:lpstr>ifconfig interface {options}    &lt;== 設定與修改介面</vt:lpstr>
      <vt:lpstr># 範例一：觀察所有的網路介面(直接輸入 ifconfig)</vt:lpstr>
      <vt:lpstr># 列出目前已經被啟動的卡，不論這個卡是否有給予 IP，都會被顯示出來。  # 輸入 ifconfig eth0，則會秀出這張介面的相關資料，不管該介面是否有啟動。</vt:lpstr>
      <vt:lpstr>CSMA/CD- Carrier Sense Multiple Access with Collision Detection載波檢測多重存取附碰撞偵測』</vt:lpstr>
      <vt:lpstr>PowerPoint 簡報</vt:lpstr>
      <vt:lpstr>PowerPoint 簡報</vt:lpstr>
      <vt:lpstr>ifconfig</vt:lpstr>
      <vt:lpstr>Ifconfig -a</vt:lpstr>
      <vt:lpstr>ifconfig enp1so</vt:lpstr>
      <vt:lpstr>ifconfig enp1so</vt:lpstr>
      <vt:lpstr>Sudo  ifconfig enp1s0 IP</vt:lpstr>
      <vt:lpstr>Sudo ifconfig enp1s0 192.168.0.199</vt:lpstr>
      <vt:lpstr>ping指令</vt:lpstr>
      <vt:lpstr>ping [選項與參數] IP ping 主要透過 ICMP 封包 來進行整個網路的狀況報告</vt:lpstr>
      <vt:lpstr>PowerPoint 簡報</vt:lpstr>
      <vt:lpstr>PowerPoint 簡報</vt:lpstr>
      <vt:lpstr>示例一 ping得通的例</vt:lpstr>
      <vt:lpstr>示例二 ping不通的例子</vt:lpstr>
      <vt:lpstr>Ping –c3 ip</vt:lpstr>
      <vt:lpstr>Ex1:在Ip 192.168.0.50 ping 192.168.0.199 在Ip 192.168.0.199 ping 192.168.0.50</vt:lpstr>
      <vt:lpstr>Ex2:在Ip 192.168.0.50 ping 192.168.0.199 在Ip 192.168.0.199 ping 192.168.0.50</vt:lpstr>
      <vt:lpstr>PowerPoint 簡報</vt:lpstr>
      <vt:lpstr>2網段</vt:lpstr>
      <vt:lpstr>PowerPoint 簡報</vt:lpstr>
      <vt:lpstr>10</vt:lpstr>
      <vt:lpstr>10 ping 20</vt:lpstr>
      <vt:lpstr>10 ping 200</vt:lpstr>
      <vt:lpstr>200 ping 220</vt:lpstr>
      <vt:lpstr>200  ping</vt:lpstr>
      <vt:lpstr>200</vt:lpstr>
      <vt:lpstr>PowerPoint 簡報</vt:lpstr>
      <vt:lpstr>Ex5:各ip Netmask 全設一樣,產生全通、半通、全不通各要設多少?</vt:lpstr>
      <vt:lpstr>全通netmask 半通netmask 全不通netmask</vt:lpstr>
      <vt:lpstr>4網段</vt:lpstr>
      <vt:lpstr>4網段10進位</vt:lpstr>
      <vt:lpstr>4網段 之1-2進位</vt:lpstr>
      <vt:lpstr>4網段之2-2進位</vt:lpstr>
      <vt:lpstr>練習:第一組</vt:lpstr>
      <vt:lpstr>練習:第二組</vt:lpstr>
      <vt:lpstr>練習:第三組</vt:lpstr>
      <vt:lpstr>練習:第四組</vt:lpstr>
      <vt:lpstr>練習:第五組</vt:lpstr>
      <vt:lpstr>8網段</vt:lpstr>
      <vt:lpstr>8 個子網路</vt:lpstr>
      <vt:lpstr>PowerPoint 簡報</vt:lpstr>
      <vt:lpstr>32網段</vt:lpstr>
      <vt:lpstr>將一個 Class C 切割成 32 個子網路</vt:lpstr>
      <vt:lpstr>關up board</vt:lpstr>
      <vt:lpstr>命令</vt:lpstr>
      <vt:lpstr>nano 檔名 </vt:lpstr>
      <vt:lpstr>Netplan</vt:lpstr>
      <vt:lpstr>YAML語法(Yet Another Markup Language)</vt:lpstr>
      <vt:lpstr> Netplan 工作原理  (達成某個 service 的程式我們就稱呼他為 daemon) </vt:lpstr>
      <vt:lpstr>Netplan 根據描述檔(,yaml)中定義的內容 自動生成其對應的後端網路守護程式(daemon)所需要的配置資訊， 後端網路守護程式(daemon)再根據其配置資訊 通過 Linux 內核管理對應的網路設備。 </vt:lpstr>
      <vt:lpstr>配置netplan(用來設定本機固定 IP)</vt:lpstr>
      <vt:lpstr>確認網路介面的 ID:  ifconfig -a 修改網路設定檔：/etc/netplan/50-cloud-init.yaml </vt:lpstr>
      <vt:lpstr>阿寶機設定 sudo  nano  /etc/netplan/01-netcfg.yaml</vt:lpstr>
      <vt:lpstr>目前設.14/24 去PING .8 畫面</vt:lpstr>
      <vt:lpstr>Netplan try到apply</vt:lpstr>
      <vt:lpstr>目前設.14/24  去PING .8  同網段</vt:lpstr>
      <vt:lpstr>無法上網</vt:lpstr>
      <vt:lpstr>看netplan內.yaml內容</vt:lpstr>
      <vt:lpstr>Windows 版putty 運用阿寶機所設的 同網段 Private IP  連入 阿寶機</vt:lpstr>
      <vt:lpstr>加上gateway</vt:lpstr>
      <vt:lpstr>OSI第1-3層的產品</vt:lpstr>
      <vt:lpstr>集線器hub、交換器switch、路由器Router</vt:lpstr>
      <vt:lpstr>Router</vt:lpstr>
      <vt:lpstr>路由器Router（又稱路徑器）</vt:lpstr>
      <vt:lpstr>PowerPoint 簡報</vt:lpstr>
      <vt:lpstr>PowerPoint 簡報</vt:lpstr>
      <vt:lpstr>Netplan 內 加上 gateway4:  iP</vt:lpstr>
      <vt:lpstr>Natplan加上gateway4</vt:lpstr>
      <vt:lpstr>netplan   try  到 apply</vt:lpstr>
      <vt:lpstr>上網-通了</vt:lpstr>
      <vt:lpstr>一組合理的網路設定需要哪些資料呢？</vt:lpstr>
      <vt:lpstr>DNS: Domain Name System</vt:lpstr>
      <vt:lpstr>PowerPoint 簡報</vt:lpstr>
      <vt:lpstr>DNS 的階層架構</vt:lpstr>
      <vt:lpstr>Sudo nano  /etc/netplan/01-netcfg.yaml Ip:10.30.31.129開始</vt:lpstr>
      <vt:lpstr>PowerPoint 簡報</vt:lpstr>
      <vt:lpstr>sudo nano /etc/netplan/01-netcfg.yaml</vt:lpstr>
      <vt:lpstr>Ex:Sudo nano  /etc/netplan/01-netcfg.yaml Ip:10.30.31.129開始</vt:lpstr>
      <vt:lpstr>Ex:Windows 版putty 連入阿寶</vt:lpstr>
      <vt:lpstr>port</vt:lpstr>
      <vt:lpstr>設定DNS檔</vt:lpstr>
      <vt:lpstr>網路設定需要以下資料？</vt:lpstr>
      <vt:lpstr>目前已學</vt:lpstr>
      <vt:lpstr>各種發行的Linux</vt:lpstr>
      <vt:lpstr>PowerPoint 簡報</vt:lpstr>
      <vt:lpstr>更新update、升級upgrade套件</vt:lpstr>
      <vt:lpstr>網路不通， 請依序判定：  (每一步都用 ctrl-c 中斷)</vt:lpstr>
      <vt:lpstr>Ping 自己</vt:lpstr>
      <vt:lpstr>Ping 自己</vt:lpstr>
      <vt:lpstr>Ping 鄰居</vt:lpstr>
      <vt:lpstr>Ping 鄰居</vt:lpstr>
      <vt:lpstr>鄰居 192.168.1.108</vt:lpstr>
      <vt:lpstr>˙192.168.1.12ping鄰居 192.168.1.108</vt:lpstr>
      <vt:lpstr>Ping default gateway</vt:lpstr>
      <vt:lpstr>Ping default gateway</vt:lpstr>
      <vt:lpstr>PowerPoint 簡報</vt:lpstr>
      <vt:lpstr>Ping 8.8.8.8</vt:lpstr>
      <vt:lpstr>Ping 8.8.8.8</vt:lpstr>
      <vt:lpstr>sudo nano \etc\resolv.conf</vt:lpstr>
      <vt:lpstr>PowerPoint 簡報</vt:lpstr>
      <vt:lpstr>PowerPoint 簡報</vt:lpstr>
      <vt:lpstr>Nmap(網路偵察與弱點偵測)</vt:lpstr>
      <vt:lpstr>nmap安裝(要先update-upgrade)</vt:lpstr>
      <vt:lpstr># nmap掃描單機(本例本機192.168.1.12) </vt:lpstr>
      <vt:lpstr># nmap掃描 192.168.1.x 網段</vt:lpstr>
      <vt:lpstr>PowerPoint 簡報</vt:lpstr>
      <vt:lpstr> #nmap 掃描 192.168.1.10 ~ 192.168.1.120 之間的 IP 位址</vt:lpstr>
      <vt:lpstr>PowerPoint 簡報</vt:lpstr>
      <vt:lpstr># 只掃描看看 80 和 22 通訊埠有沒有開</vt:lpstr>
      <vt:lpstr>例:nmap192.168.1.12的 80 和 22 通訊埠有沒有開</vt:lpstr>
      <vt:lpstr>例:nmap192.168.1.12的22 通訊埠有沒有開</vt:lpstr>
      <vt:lpstr>網路不通， 請依序判定：  (每一步都用 ctrl-c 中斷)</vt:lpstr>
      <vt:lpstr>練習</vt:lpstr>
      <vt:lpstr>練習 sudo nano \etc\resolv.conf</vt:lpstr>
      <vt:lpstr>NOPASSWD-bashrc</vt:lpstr>
      <vt:lpstr>NOPASSWD</vt:lpstr>
      <vt:lpstr>sudo nano /etc/sudoers</vt:lpstr>
      <vt:lpstr>sudo nano /etc/sudoers</vt:lpstr>
      <vt:lpstr>%sudo   ALL=(ALL:ALL) ALL 改成</vt:lpstr>
      <vt:lpstr>~/.bashrc</vt:lpstr>
      <vt:lpstr>alias : 設置指令的別名</vt:lpstr>
      <vt:lpstr>什麼是bashrc配置文件？</vt:lpstr>
      <vt:lpstr>如何編輯bashrc配置文件？</vt:lpstr>
      <vt:lpstr>nano  ~/.bashrc</vt:lpstr>
      <vt:lpstr>練習.bashrc加上以下內容</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TCP/IP</dc:title>
  <dc:creator>yangcc</dc:creator>
  <cp:lastModifiedBy>yangcc</cp:lastModifiedBy>
  <cp:revision>760</cp:revision>
  <dcterms:created xsi:type="dcterms:W3CDTF">2020-05-06T03:34:11Z</dcterms:created>
  <dcterms:modified xsi:type="dcterms:W3CDTF">2020-11-04T10:36:37Z</dcterms:modified>
</cp:coreProperties>
</file>